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37"/>
  </p:notesMasterIdLst>
  <p:sldIdLst>
    <p:sldId id="256" r:id="rId6"/>
    <p:sldId id="474" r:id="rId7"/>
    <p:sldId id="442" r:id="rId8"/>
    <p:sldId id="481" r:id="rId9"/>
    <p:sldId id="475" r:id="rId10"/>
    <p:sldId id="482" r:id="rId11"/>
    <p:sldId id="483" r:id="rId12"/>
    <p:sldId id="485" r:id="rId13"/>
    <p:sldId id="486" r:id="rId14"/>
    <p:sldId id="487" r:id="rId15"/>
    <p:sldId id="484" r:id="rId16"/>
    <p:sldId id="488" r:id="rId17"/>
    <p:sldId id="489" r:id="rId18"/>
    <p:sldId id="477" r:id="rId19"/>
    <p:sldId id="478" r:id="rId20"/>
    <p:sldId id="479" r:id="rId21"/>
    <p:sldId id="490" r:id="rId22"/>
    <p:sldId id="480" r:id="rId23"/>
    <p:sldId id="502" r:id="rId24"/>
    <p:sldId id="491" r:id="rId25"/>
    <p:sldId id="492" r:id="rId26"/>
    <p:sldId id="495" r:id="rId27"/>
    <p:sldId id="498" r:id="rId28"/>
    <p:sldId id="494" r:id="rId29"/>
    <p:sldId id="493" r:id="rId30"/>
    <p:sldId id="497" r:id="rId31"/>
    <p:sldId id="496" r:id="rId32"/>
    <p:sldId id="499" r:id="rId33"/>
    <p:sldId id="501" r:id="rId34"/>
    <p:sldId id="500" r:id="rId35"/>
    <p:sldId id="462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575A4-D94D-4244-8BA0-9EA20CC8BABC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20671-87E8-4BB1-84C3-6B52097E00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078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C0DE9D92-E193-BDD5-62D9-7E764A30A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 hasCustomPrompt="1"/>
          </p:nvPr>
        </p:nvSpPr>
        <p:spPr>
          <a:xfrm>
            <a:off x="1524000" y="4429760"/>
            <a:ext cx="9144000" cy="990600"/>
          </a:xfrm>
        </p:spPr>
        <p:txBody>
          <a:bodyPr anchor="b"/>
          <a:lstStyle>
            <a:lvl1pPr algn="ctr">
              <a:defRPr sz="4400">
                <a:latin typeface="Garamond" panose="02020404030301010803" pitchFamily="18" charset="0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7ADF1662-30C2-4C67-AF7C-DC7E409B3935}" type="datetime1">
              <a:rPr lang="tr-TR" smtClean="0"/>
              <a:t>11.03.2025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806440" y="6357620"/>
            <a:ext cx="579120" cy="501650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7858AF1D-E6D7-4B64-9545-F66A72DEE560}" type="slidenum">
              <a:rPr lang="tr-TR" smtClean="0"/>
              <a:pPr/>
              <a:t>‹#›</a:t>
            </a:fld>
            <a:r>
              <a:rPr lang="tr-TR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335271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BF02-CD2F-4910-88FA-EF6123C78196}" type="datetime1">
              <a:rPr lang="tr-TR" smtClean="0"/>
              <a:t>11.03.2025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964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D4D6-A40A-41EA-AFB7-6C606E88E00E}" type="datetime1">
              <a:rPr lang="tr-TR" smtClean="0"/>
              <a:t>11.03.2025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55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 hasCustomPrompt="1"/>
          </p:nvPr>
        </p:nvSpPr>
        <p:spPr>
          <a:xfrm>
            <a:off x="1524000" y="4429760"/>
            <a:ext cx="9144000" cy="990600"/>
          </a:xfrm>
        </p:spPr>
        <p:txBody>
          <a:bodyPr anchor="b"/>
          <a:lstStyle>
            <a:lvl1pPr algn="ctr">
              <a:defRPr sz="4400">
                <a:latin typeface="Garamond" panose="02020404030301010803" pitchFamily="18" charset="0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7ADF1662-30C2-4C67-AF7C-DC7E409B3935}" type="datetime1">
              <a:rPr lang="tr-TR" smtClean="0"/>
              <a:t>11.03.2025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806440" y="6357620"/>
            <a:ext cx="579120" cy="501650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7858AF1D-E6D7-4B64-9545-F66A72DEE560}" type="slidenum">
              <a:rPr lang="tr-TR" smtClean="0"/>
              <a:pPr/>
              <a:t>‹#›</a:t>
            </a:fld>
            <a:r>
              <a:rPr lang="tr-TR" dirty="0"/>
              <a:t>/30</a:t>
            </a:r>
          </a:p>
        </p:txBody>
      </p:sp>
      <p:pic>
        <p:nvPicPr>
          <p:cNvPr id="3" name="Resim 2" descr="zarf, sabit, değişmeyen, muayyen, mektup, harf, aksesuar, yardakçı, suç ortağı içeren bir resim&#10;&#10;Açıklama otomatik olarak oluşturuldu">
            <a:extLst>
              <a:ext uri="{FF2B5EF4-FFF2-40B4-BE49-F238E27FC236}">
                <a16:creationId xmlns:a16="http://schemas.microsoft.com/office/drawing/2014/main" id="{E98A0D2F-6C84-8228-DA9A-AE421318D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71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C8AE-EE40-467C-BC23-9BAEACA8539D}" type="datetime1">
              <a:rPr lang="tr-TR" smtClean="0"/>
              <a:t>11.03.2025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806440" y="6401276"/>
            <a:ext cx="579120" cy="320199"/>
          </a:xfrm>
        </p:spPr>
        <p:txBody>
          <a:bodyPr/>
          <a:lstStyle/>
          <a:p>
            <a:fld id="{7858AF1D-E6D7-4B64-9545-F66A72DEE560}" type="slidenum">
              <a:rPr lang="tr-TR" smtClean="0"/>
              <a:pPr/>
              <a:t>‹#›</a:t>
            </a:fld>
            <a:r>
              <a:rPr lang="tr-TR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2870901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A5F4-188A-4C7F-B43D-B4C937B611A4}" type="datetime1">
              <a:rPr lang="tr-TR" smtClean="0"/>
              <a:t>11.03.2025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448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E05B-91CB-4FEC-9FB9-BEAB5167D064}" type="datetime1">
              <a:rPr lang="tr-TR" smtClean="0"/>
              <a:t>11.03.2025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754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D189-C9AF-4375-A44E-642AA5BF1D97}" type="datetime1">
              <a:rPr lang="tr-TR" smtClean="0"/>
              <a:t>11.03.2025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5722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B435-589A-4C1A-865B-93649847119F}" type="datetime1">
              <a:rPr lang="tr-TR" smtClean="0"/>
              <a:t>11.03.2025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853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E452-0823-4E93-B6E1-0C269FAC81A7}" type="datetime1">
              <a:rPr lang="tr-TR" smtClean="0"/>
              <a:t>11.03.2025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7445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4F10-D337-4F93-80A0-25311A5F2582}" type="datetime1">
              <a:rPr lang="tr-TR" smtClean="0"/>
              <a:t>11.03.2025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831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C8AE-EE40-467C-BC23-9BAEACA8539D}" type="datetime1">
              <a:rPr lang="tr-TR" smtClean="0"/>
              <a:t>11.03.2025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806440" y="6401276"/>
            <a:ext cx="579120" cy="320199"/>
          </a:xfrm>
        </p:spPr>
        <p:txBody>
          <a:bodyPr/>
          <a:lstStyle/>
          <a:p>
            <a:fld id="{7858AF1D-E6D7-4B64-9545-F66A72DEE560}" type="slidenum">
              <a:rPr lang="tr-TR" smtClean="0"/>
              <a:pPr/>
              <a:t>‹#›</a:t>
            </a:fld>
            <a:r>
              <a:rPr lang="tr-TR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470574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5C8B-3283-4DBB-93D3-358C0CF70E55}" type="datetime1">
              <a:rPr lang="tr-TR" smtClean="0"/>
              <a:t>11.03.2025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49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BF02-CD2F-4910-88FA-EF6123C78196}" type="datetime1">
              <a:rPr lang="tr-TR" smtClean="0"/>
              <a:t>11.03.2025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5056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D4D6-A40A-41EA-AFB7-6C606E88E00E}" type="datetime1">
              <a:rPr lang="tr-TR" smtClean="0"/>
              <a:t>11.03.2025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66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A5F4-188A-4C7F-B43D-B4C937B611A4}" type="datetime1">
              <a:rPr lang="tr-TR" smtClean="0"/>
              <a:t>11.03.2025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42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E05B-91CB-4FEC-9FB9-BEAB5167D064}" type="datetime1">
              <a:rPr lang="tr-TR" smtClean="0"/>
              <a:t>11.03.2025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121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D189-C9AF-4375-A44E-642AA5BF1D97}" type="datetime1">
              <a:rPr lang="tr-TR" smtClean="0"/>
              <a:t>11.03.2025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7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B435-589A-4C1A-865B-93649847119F}" type="datetime1">
              <a:rPr lang="tr-TR" smtClean="0"/>
              <a:t>11.03.2025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30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E452-0823-4E93-B6E1-0C269FAC81A7}" type="datetime1">
              <a:rPr lang="tr-TR" smtClean="0"/>
              <a:t>11.03.2025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725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4F10-D337-4F93-80A0-25311A5F2582}" type="datetime1">
              <a:rPr lang="tr-TR" smtClean="0"/>
              <a:t>11.03.2025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30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5C8B-3283-4DBB-93D3-358C0CF70E55}" type="datetime1">
              <a:rPr lang="tr-TR" smtClean="0"/>
              <a:t>11.03.2025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88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D16DE916-E104-8D88-D1DB-502067171A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1408905"/>
            <a:ext cx="10515600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dirty="0"/>
              <a:t>Başlık Stili: Yalınızca İlk Harf Büyük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2179319"/>
            <a:ext cx="10515600" cy="3997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1B3E-E9FE-4AA5-B184-F728A9E8DDB9}" type="datetime1">
              <a:rPr lang="tr-TR" smtClean="0"/>
              <a:t>11.03.2025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882640" y="6401276"/>
            <a:ext cx="579120" cy="320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8AF1D-E6D7-4B64-9545-F66A72DEE560}" type="slidenum">
              <a:rPr lang="tr-TR" smtClean="0"/>
              <a:pPr/>
              <a:t>‹#›</a:t>
            </a:fld>
            <a:r>
              <a:rPr lang="tr-TR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73624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D16DE916-E104-8D88-D1DB-502067171A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1408905"/>
            <a:ext cx="10515600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dirty="0"/>
              <a:t>Başlık Stili: Yalınızca İlk Harf Büyük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2179319"/>
            <a:ext cx="10515600" cy="3997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1B3E-E9FE-4AA5-B184-F728A9E8DDB9}" type="datetime1">
              <a:rPr lang="tr-TR" smtClean="0"/>
              <a:t>11.03.2025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882640" y="6401276"/>
            <a:ext cx="579120" cy="320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8AF1D-E6D7-4B64-9545-F66A72DEE560}" type="slidenum">
              <a:rPr lang="tr-TR" smtClean="0"/>
              <a:pPr/>
              <a:t>‹#›</a:t>
            </a:fld>
            <a:r>
              <a:rPr lang="tr-TR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166789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rimorman.gov.t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ing.com/images/search?view=detailV2&amp;ccid=U/PK0hux&amp;id=FAB813DCC0A2DD2F65C739DD83C86502B0961D88&amp;thid=OIP.U_PK0huxOGkEIbeyvk_4XAEsDI&amp;q=sulama+sistemleri+&amp;simid=608013473809043267&amp;selectedIndex=18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bing.com/images/search?view=detailV2&amp;ccid=lCos3fOY&amp;id=111F74CF8F54EE4B45C39E302506603A88A70FA6&amp;thid=OIP.lCos3fOY2MO-d0eZkWXVIQHaJ4&amp;q=Y%c3%9cZEY+ALTI+DAMLA++SULAMA+&amp;simid=608034532035461467&amp;selectedIndex=0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hyperlink" Target="http://www.bing.com/images/search?view=detailV2&amp;ccid=cNWkfi4v&amp;id=9AA02FE6197C8EE48F31D3B1EE32C17B6F693F95&amp;thid=OIP.cNWkfi4vlfIAzIml_Q_QEQELDI&amp;q=Y%c3%9cZEY+ALTI+DAMLA++SULAMA+S%c4%b0STEMLER%c4%b0&amp;simid=608001482282044887&amp;selectedIndex=5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55C055B5-FE93-6C18-DEA9-9CB852F393A9}"/>
              </a:ext>
            </a:extLst>
          </p:cNvPr>
          <p:cNvSpPr txBox="1">
            <a:spLocks/>
          </p:cNvSpPr>
          <p:nvPr/>
        </p:nvSpPr>
        <p:spPr>
          <a:xfrm>
            <a:off x="1409700" y="1647431"/>
            <a:ext cx="9144000" cy="1178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T.C.</a:t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</a:b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Muğla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Valiliği</a:t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</a:b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İl Tarım ve Orman Müdürlüğü</a:t>
            </a:r>
          </a:p>
        </p:txBody>
      </p:sp>
      <p:pic>
        <p:nvPicPr>
          <p:cNvPr id="4" name="Resim 3" descr="daire, grafik, amblem, tasarım içeren bir resim&#10;&#10;Açıklama otomatik olarak oluşturuldu">
            <a:extLst>
              <a:ext uri="{FF2B5EF4-FFF2-40B4-BE49-F238E27FC236}">
                <a16:creationId xmlns:a16="http://schemas.microsoft.com/office/drawing/2014/main" id="{95C491C0-23D3-55DA-EC38-639414EA1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93" y="71492"/>
            <a:ext cx="1386214" cy="1386214"/>
          </a:xfrm>
          <a:prstGeom prst="rect">
            <a:avLst/>
          </a:prstGeom>
        </p:spPr>
      </p:pic>
      <p:sp>
        <p:nvSpPr>
          <p:cNvPr id="7" name="Unvan 6"/>
          <p:cNvSpPr>
            <a:spLocks noGrp="1"/>
          </p:cNvSpPr>
          <p:nvPr>
            <p:ph type="ctrTitle"/>
          </p:nvPr>
        </p:nvSpPr>
        <p:spPr>
          <a:xfrm>
            <a:off x="1653831" y="2726422"/>
            <a:ext cx="8884338" cy="3461329"/>
          </a:xfrm>
        </p:spPr>
        <p:txBody>
          <a:bodyPr/>
          <a:lstStyle/>
          <a:p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 smtClean="0"/>
              <a:t>KIRSAL </a:t>
            </a:r>
            <a:r>
              <a:rPr lang="tr-TR" sz="2800" dirty="0"/>
              <a:t>KALKINMA DESTEKLERİ KAPSAMINDA </a:t>
            </a:r>
            <a:r>
              <a:rPr lang="tr-TR" sz="2800" dirty="0">
                <a:solidFill>
                  <a:schemeClr val="bg1"/>
                </a:solidFill>
              </a:rPr>
              <a:t/>
            </a:r>
            <a:br>
              <a:rPr lang="tr-TR" sz="2800" dirty="0">
                <a:solidFill>
                  <a:schemeClr val="bg1"/>
                </a:solidFill>
              </a:rPr>
            </a:br>
            <a:r>
              <a:rPr lang="tr-TR" sz="2800" dirty="0">
                <a:solidFill>
                  <a:schemeClr val="bg1"/>
                </a:solidFill>
              </a:rPr>
              <a:t/>
            </a:r>
            <a:br>
              <a:rPr lang="tr-TR" sz="2800" dirty="0">
                <a:solidFill>
                  <a:schemeClr val="bg1"/>
                </a:solidFill>
              </a:rPr>
            </a:br>
            <a:r>
              <a:rPr lang="tr-TR" sz="2800" dirty="0"/>
              <a:t>BİREYSEL SULAMA</a:t>
            </a:r>
            <a:br>
              <a:rPr lang="tr-TR" sz="2800" dirty="0"/>
            </a:b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>SİSTEMLERİNİN DESTEKLENMESİ </a:t>
            </a:r>
            <a:br>
              <a:rPr lang="tr-TR" sz="2800" dirty="0"/>
            </a:b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474871D-7B88-495C-9F1E-89F3B43AC34B}"/>
              </a:ext>
            </a:extLst>
          </p:cNvPr>
          <p:cNvSpPr txBox="1"/>
          <p:nvPr/>
        </p:nvSpPr>
        <p:spPr>
          <a:xfrm>
            <a:off x="5024487" y="6278252"/>
            <a:ext cx="1071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Garamond" panose="02020404030301010803" pitchFamily="18" charset="0"/>
              </a:rPr>
              <a:t>2025</a:t>
            </a:r>
            <a:endParaRPr lang="tr-TR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71089" y="1533366"/>
            <a:ext cx="10515600" cy="4800322"/>
          </a:xfrm>
        </p:spPr>
        <p:txBody>
          <a:bodyPr/>
          <a:lstStyle/>
          <a:p>
            <a:r>
              <a:rPr lang="tr-TR" b="1" dirty="0">
                <a:cs typeface="Times New Roman" pitchFamily="18" charset="0"/>
              </a:rPr>
              <a:t>e) </a:t>
            </a:r>
            <a:r>
              <a:rPr lang="tr-TR" b="1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Tamburlu Sulama </a:t>
            </a:r>
            <a:r>
              <a:rPr lang="tr-TR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</a:t>
            </a:r>
            <a:r>
              <a:rPr lang="tr-TR" b="1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istemi </a:t>
            </a:r>
            <a:r>
              <a:rPr lang="tr-TR" b="1" dirty="0" smtClean="0">
                <a:cs typeface="Times New Roman" pitchFamily="18" charset="0"/>
              </a:rPr>
              <a:t>Kurulması</a:t>
            </a:r>
            <a:r>
              <a:rPr lang="tr-TR" dirty="0" smtClean="0">
                <a:cs typeface="Times New Roman" pitchFamily="18" charset="0"/>
              </a:rPr>
              <a:t>,</a:t>
            </a:r>
            <a:endParaRPr lang="tr-TR" dirty="0">
              <a:cs typeface="Times New Roman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10</a:t>
            </a:fld>
            <a:r>
              <a:rPr lang="tr-TR" smtClean="0"/>
              <a:t>/30</a:t>
            </a:r>
            <a:endParaRPr lang="tr-TR" dirty="0"/>
          </a:p>
        </p:txBody>
      </p:sp>
      <p:pic>
        <p:nvPicPr>
          <p:cNvPr id="3074" name="Picture 2" descr="TABANCALI TAMBURLU SULAMA MAKİNESİ | TAMBURLU SULAMA MAKİNESİ | SULAMA  SİSTEMLERİ | Ürünler | ERYILDIRIM TARIM MAKİNESİ LTD.ŞTİ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81" y="2485021"/>
            <a:ext cx="6055190" cy="32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amburlu Sulama Sistemleri - Basınçlı Sulama Sanayicileri Derneğ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0" y="2485021"/>
            <a:ext cx="5389548" cy="32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5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127760" y="1474357"/>
            <a:ext cx="10515600" cy="5087018"/>
          </a:xfrm>
        </p:spPr>
        <p:txBody>
          <a:bodyPr/>
          <a:lstStyle/>
          <a:p>
            <a:r>
              <a:rPr lang="tr-TR" b="1" dirty="0">
                <a:cs typeface="Times New Roman" pitchFamily="18" charset="0"/>
              </a:rPr>
              <a:t>f</a:t>
            </a:r>
            <a:r>
              <a:rPr lang="fi-FI" b="1" dirty="0">
                <a:cs typeface="Times New Roman" pitchFamily="18" charset="0"/>
              </a:rPr>
              <a:t>) </a:t>
            </a:r>
            <a:r>
              <a:rPr lang="fi-FI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Güneş enerjili sulama </a:t>
            </a:r>
            <a:r>
              <a:rPr lang="tr-TR" b="1" dirty="0" smtClean="0">
                <a:cs typeface="Times New Roman" pitchFamily="18" charset="0"/>
              </a:rPr>
              <a:t>S</a:t>
            </a:r>
            <a:r>
              <a:rPr lang="fi-FI" b="1" dirty="0" smtClean="0">
                <a:cs typeface="Times New Roman" pitchFamily="18" charset="0"/>
              </a:rPr>
              <a:t>istemleri </a:t>
            </a:r>
            <a:r>
              <a:rPr lang="tr-TR" b="1" dirty="0">
                <a:cs typeface="Times New Roman" pitchFamily="18" charset="0"/>
              </a:rPr>
              <a:t>K</a:t>
            </a:r>
            <a:r>
              <a:rPr lang="fi-FI" b="1" dirty="0" smtClean="0">
                <a:cs typeface="Times New Roman" pitchFamily="18" charset="0"/>
              </a:rPr>
              <a:t>urulması</a:t>
            </a:r>
            <a:r>
              <a:rPr lang="tr-TR" b="1" dirty="0" smtClean="0">
                <a:cs typeface="Times New Roman" pitchFamily="18" charset="0"/>
              </a:rPr>
              <a:t>,</a:t>
            </a:r>
          </a:p>
          <a:p>
            <a:endParaRPr lang="tr-TR" dirty="0" smtClean="0">
              <a:cs typeface="Times New Roman" pitchFamily="18" charset="0"/>
            </a:endParaRPr>
          </a:p>
          <a:p>
            <a:endParaRPr lang="tr-TR" dirty="0">
              <a:cs typeface="Times New Roman" pitchFamily="18" charset="0"/>
            </a:endParaRPr>
          </a:p>
          <a:p>
            <a:endParaRPr lang="tr-TR" dirty="0">
              <a:cs typeface="Times New Roman" pitchFamily="18" charset="0"/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11</a:t>
            </a:fld>
            <a:r>
              <a:rPr lang="tr-TR" smtClean="0"/>
              <a:t>/30</a:t>
            </a:r>
            <a:endParaRPr lang="tr-TR" dirty="0"/>
          </a:p>
        </p:txBody>
      </p:sp>
      <p:pic>
        <p:nvPicPr>
          <p:cNvPr id="5" name="Picture 4" descr="Güneş Enerjili Tarımsal Sulama Sistemleri - Verta Ener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79" y="2196435"/>
            <a:ext cx="6308003" cy="412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48640" y="1415920"/>
            <a:ext cx="10515600" cy="4985356"/>
          </a:xfrm>
        </p:spPr>
        <p:txBody>
          <a:bodyPr/>
          <a:lstStyle/>
          <a:p>
            <a:r>
              <a:rPr lang="tr-TR" dirty="0">
                <a:cs typeface="Times New Roman" pitchFamily="18" charset="0"/>
              </a:rPr>
              <a:t>g)</a:t>
            </a:r>
            <a:r>
              <a:rPr lang="tr-TR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Tarımsal Sulama </a:t>
            </a:r>
            <a:r>
              <a:rPr lang="tr-TR" b="1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Amaçlı Güneş Enerji Sistemleri </a:t>
            </a:r>
            <a:r>
              <a:rPr lang="tr-TR" b="1" dirty="0" smtClean="0">
                <a:cs typeface="Times New Roman" pitchFamily="18" charset="0"/>
              </a:rPr>
              <a:t>Kurulması</a:t>
            </a:r>
            <a:r>
              <a:rPr lang="tr-TR" b="1" dirty="0">
                <a:cs typeface="Times New Roman" pitchFamily="18" charset="0"/>
              </a:rPr>
              <a:t>,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12</a:t>
            </a:fld>
            <a:r>
              <a:rPr lang="tr-TR" smtClean="0"/>
              <a:t>/30</a:t>
            </a:r>
            <a:endParaRPr lang="tr-TR" dirty="0"/>
          </a:p>
        </p:txBody>
      </p:sp>
      <p:pic>
        <p:nvPicPr>
          <p:cNvPr id="5" name="Picture 2" descr="Mobil Solar Sulama Sistemi | Vipnet Solar Güneş Enerjisi için her ş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39" y="2116773"/>
            <a:ext cx="5498075" cy="428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0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20086" y="1456448"/>
            <a:ext cx="10515600" cy="4944828"/>
          </a:xfrm>
        </p:spPr>
        <p:txBody>
          <a:bodyPr/>
          <a:lstStyle/>
          <a:p>
            <a:r>
              <a:rPr lang="tr-TR" dirty="0">
                <a:cs typeface="Times New Roman" pitchFamily="18" charset="0"/>
              </a:rPr>
              <a:t>ğ)</a:t>
            </a:r>
            <a:r>
              <a:rPr lang="tr-TR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Akıllı </a:t>
            </a:r>
            <a:r>
              <a:rPr lang="tr-TR" b="1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Sulama Sistemleri </a:t>
            </a:r>
            <a:r>
              <a:rPr lang="tr-TR" b="1" dirty="0">
                <a:cs typeface="Times New Roman" pitchFamily="18" charset="0"/>
              </a:rPr>
              <a:t>K</a:t>
            </a:r>
            <a:r>
              <a:rPr lang="tr-TR" b="1" dirty="0" smtClean="0">
                <a:cs typeface="Times New Roman" pitchFamily="18" charset="0"/>
              </a:rPr>
              <a:t>urulması,</a:t>
            </a:r>
            <a:endParaRPr lang="tr-TR" b="1" dirty="0">
              <a:cs typeface="Times New Roman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13</a:t>
            </a:fld>
            <a:r>
              <a:rPr lang="tr-TR" smtClean="0"/>
              <a:t>/30</a:t>
            </a:r>
            <a:endParaRPr lang="tr-TR" dirty="0"/>
          </a:p>
        </p:txBody>
      </p:sp>
      <p:pic>
        <p:nvPicPr>
          <p:cNvPr id="6146" name="Picture 2" descr="Tarım sektörü için IoT tabanlı akıllı sulama sistemleri | İnno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23" y="2247212"/>
            <a:ext cx="5786967" cy="383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48640" y="1474643"/>
            <a:ext cx="10515600" cy="51107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3100" b="1" u="sng" dirty="0">
                <a:solidFill>
                  <a:srgbClr val="C00000"/>
                </a:solidFill>
              </a:rPr>
              <a:t>Basınçlı S</a:t>
            </a:r>
            <a:r>
              <a:rPr lang="tr-TR" sz="3100" b="1" u="sng" dirty="0" smtClean="0">
                <a:solidFill>
                  <a:srgbClr val="C00000"/>
                </a:solidFill>
              </a:rPr>
              <a:t>ulama </a:t>
            </a:r>
            <a:r>
              <a:rPr lang="tr-TR" sz="3100" b="1" u="sng" dirty="0">
                <a:solidFill>
                  <a:srgbClr val="C00000"/>
                </a:solidFill>
              </a:rPr>
              <a:t>S</a:t>
            </a:r>
            <a:r>
              <a:rPr lang="tr-TR" sz="3100" b="1" u="sng" dirty="0" smtClean="0">
                <a:solidFill>
                  <a:srgbClr val="C00000"/>
                </a:solidFill>
              </a:rPr>
              <a:t>istemlerinin </a:t>
            </a:r>
            <a:r>
              <a:rPr lang="tr-TR" sz="3100" b="1" u="sng" dirty="0">
                <a:solidFill>
                  <a:srgbClr val="C00000"/>
                </a:solidFill>
              </a:rPr>
              <a:t>Y</a:t>
            </a:r>
            <a:r>
              <a:rPr lang="tr-TR" sz="3100" b="1" u="sng" dirty="0" smtClean="0">
                <a:solidFill>
                  <a:srgbClr val="C00000"/>
                </a:solidFill>
              </a:rPr>
              <a:t>ararları :</a:t>
            </a:r>
          </a:p>
          <a:p>
            <a:pPr marL="0" indent="0">
              <a:buNone/>
            </a:pPr>
            <a:r>
              <a:rPr lang="tr-TR" b="1" dirty="0"/>
              <a:t> -Sulama </a:t>
            </a:r>
            <a:r>
              <a:rPr lang="tr-TR" b="1" dirty="0" smtClean="0"/>
              <a:t>işçiliği azalır, zamandan tasarruf sağlanır,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- Tesviyeye gerek kalmadan bu yöntemlerle sulama </a:t>
            </a:r>
            <a:r>
              <a:rPr lang="tr-TR" b="1" dirty="0" smtClean="0"/>
              <a:t>yapılabilir,</a:t>
            </a:r>
          </a:p>
          <a:p>
            <a:pPr marL="0" indent="0">
              <a:buNone/>
            </a:pPr>
            <a:endParaRPr lang="tr-TR" b="1" dirty="0"/>
          </a:p>
          <a:p>
            <a:pPr>
              <a:buFontTx/>
              <a:buChar char="-"/>
            </a:pPr>
            <a:r>
              <a:rPr lang="tr-TR" b="1" dirty="0" smtClean="0"/>
              <a:t>Salma </a:t>
            </a:r>
            <a:r>
              <a:rPr lang="tr-TR" b="1" dirty="0"/>
              <a:t>sulamaya bağlı erozyon </a:t>
            </a:r>
            <a:r>
              <a:rPr lang="tr-TR" b="1" dirty="0" smtClean="0"/>
              <a:t>önlenir,</a:t>
            </a:r>
          </a:p>
          <a:p>
            <a:pPr marL="0" indent="0">
              <a:buNone/>
            </a:pP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- Tüm tarla alanında ekonomik ve </a:t>
            </a:r>
            <a:r>
              <a:rPr lang="tr-TR" b="1" dirty="0" err="1"/>
              <a:t>üniform</a:t>
            </a:r>
            <a:r>
              <a:rPr lang="tr-TR" b="1" dirty="0"/>
              <a:t> olarak yüksek randımanla sulama </a:t>
            </a:r>
            <a:r>
              <a:rPr lang="tr-TR" b="1" dirty="0" smtClean="0"/>
              <a:t>yapılır,</a:t>
            </a:r>
          </a:p>
          <a:p>
            <a:pPr marL="0" indent="0">
              <a:buNone/>
            </a:pP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- Tarla içi hendeklere gerek kalmadığından ekim alanı </a:t>
            </a:r>
            <a:r>
              <a:rPr lang="tr-TR" b="1" dirty="0" smtClean="0"/>
              <a:t>artar,</a:t>
            </a:r>
            <a:endParaRPr lang="tr-TR" b="1" dirty="0"/>
          </a:p>
          <a:p>
            <a:pPr marL="0" indent="0">
              <a:buNone/>
            </a:pP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- Ticari gübreler sulama suyuyla sadece bitki kök bölgesine verilebilir, böylece gübre ve işçilikten de tasarruf </a:t>
            </a:r>
            <a:r>
              <a:rPr lang="tr-TR" b="1" dirty="0" smtClean="0"/>
              <a:t>sağlanır</a:t>
            </a:r>
            <a:r>
              <a:rPr lang="tr-TR" b="1" dirty="0"/>
              <a:t>,</a:t>
            </a:r>
            <a:endParaRPr lang="tr-TR" b="1" dirty="0" smtClean="0"/>
          </a:p>
          <a:p>
            <a:pPr marL="0" indent="0">
              <a:buNone/>
            </a:pP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- Bu sistemlerde bitki kök bölgesinde düşük gerilimle tutulan devamlı bir nem </a:t>
            </a:r>
            <a:r>
              <a:rPr lang="tr-TR" b="1" dirty="0" smtClean="0"/>
              <a:t>bulunduğundan, bitkiler </a:t>
            </a:r>
            <a:r>
              <a:rPr lang="tr-TR" b="1" dirty="0"/>
              <a:t>suyu   topraktan </a:t>
            </a:r>
            <a:r>
              <a:rPr lang="tr-TR" b="1" dirty="0" smtClean="0"/>
              <a:t>daha az enerji harcayarak </a:t>
            </a:r>
            <a:r>
              <a:rPr lang="tr-TR" b="1" dirty="0"/>
              <a:t>alır. Bu da ürün artışı sağlayan önemli bir faktördür.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14</a:t>
            </a:fld>
            <a:r>
              <a:rPr lang="tr-TR" smtClean="0"/>
              <a:t>/30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45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46589" y="1642423"/>
            <a:ext cx="10814108" cy="3997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u="sng" dirty="0">
                <a:solidFill>
                  <a:srgbClr val="C00000"/>
                </a:solidFill>
              </a:rPr>
              <a:t>Basınçlı </a:t>
            </a:r>
            <a:r>
              <a:rPr lang="tr-TR" b="1" u="sng" dirty="0" smtClean="0">
                <a:solidFill>
                  <a:srgbClr val="C00000"/>
                </a:solidFill>
              </a:rPr>
              <a:t>Sulama Sistemlerinin Dezavantajları </a:t>
            </a:r>
            <a:r>
              <a:rPr lang="tr-TR" b="1" u="sng" dirty="0">
                <a:solidFill>
                  <a:srgbClr val="C00000"/>
                </a:solidFill>
              </a:rPr>
              <a:t>: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>--</a:t>
            </a:r>
            <a:r>
              <a:rPr lang="tr-TR" b="1" dirty="0"/>
              <a:t>B</a:t>
            </a:r>
            <a:r>
              <a:rPr lang="tr-TR" b="1" dirty="0" smtClean="0"/>
              <a:t>irim </a:t>
            </a:r>
            <a:r>
              <a:rPr lang="tr-TR" b="1" dirty="0"/>
              <a:t>alana düşen ilk yatırım bedeli diğer sistemlere göre yüksektir. </a:t>
            </a:r>
          </a:p>
          <a:p>
            <a:pPr marL="0" indent="0">
              <a:buNone/>
            </a:pPr>
            <a:r>
              <a:rPr lang="tr-TR" b="1" u="sng" dirty="0">
                <a:solidFill>
                  <a:srgbClr val="C00000"/>
                </a:solidFill>
              </a:rPr>
              <a:t>Ancak;</a:t>
            </a:r>
          </a:p>
          <a:p>
            <a:pPr marL="0" indent="0">
              <a:buNone/>
            </a:pPr>
            <a:r>
              <a:rPr lang="tr-TR" b="1" dirty="0"/>
              <a:t>--Aynı suyla daha fazla alanın sulanabilmesi, verim artışı, drenaj sorununu azaltması, tesviye yatırımına ihtiyaç duyulmaması, çiftçilerin gelir artışı fazla olan ürünlerin </a:t>
            </a:r>
            <a:r>
              <a:rPr lang="tr-TR" b="1" dirty="0" smtClean="0"/>
              <a:t>ekmesine </a:t>
            </a:r>
            <a:r>
              <a:rPr lang="tr-TR" b="1" dirty="0"/>
              <a:t>yönelmesi nedeniyle </a:t>
            </a:r>
            <a:r>
              <a:rPr lang="tr-TR" b="1" u="sng" dirty="0">
                <a:solidFill>
                  <a:srgbClr val="C00000"/>
                </a:solidFill>
              </a:rPr>
              <a:t>yatırım maliyeti farkı kısa sürede kendini amorti </a:t>
            </a:r>
            <a:r>
              <a:rPr lang="tr-TR" b="1" u="sng" dirty="0" smtClean="0">
                <a:solidFill>
                  <a:srgbClr val="C00000"/>
                </a:solidFill>
              </a:rPr>
              <a:t>edecektir.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15</a:t>
            </a:fld>
            <a:r>
              <a:rPr lang="tr-TR" smtClean="0"/>
              <a:t>/30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73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1-   Bakanlık tarafından oluşturulan güncel </a:t>
            </a:r>
            <a:r>
              <a:rPr lang="tr-TR" b="1" u="sng" dirty="0"/>
              <a:t>Bakanlık Kayıt Sistemine kayıtlı </a:t>
            </a:r>
            <a:r>
              <a:rPr lang="tr-TR" b="1" u="sng" dirty="0" smtClean="0"/>
              <a:t>olmak şartını yerine getiren </a:t>
            </a:r>
            <a:r>
              <a:rPr lang="tr-TR" b="1" u="sng" dirty="0" smtClean="0">
                <a:solidFill>
                  <a:srgbClr val="C00000"/>
                </a:solidFill>
              </a:rPr>
              <a:t>gerçek veya tüzel kişiler,</a:t>
            </a:r>
            <a:endParaRPr lang="tr-TR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/>
              <a:t>2-   </a:t>
            </a:r>
            <a:r>
              <a:rPr lang="tr-TR" b="1" dirty="0" smtClean="0"/>
              <a:t>Türk </a:t>
            </a:r>
            <a:r>
              <a:rPr lang="tr-TR" b="1" dirty="0"/>
              <a:t>Ticaret Kanununda tanımlanan 	kolektif şirket, limitet şirket ve anonim şirket şeklinde kurulmuş olan 	şirketler, ana sözleşmelerinde </a:t>
            </a:r>
            <a:r>
              <a:rPr lang="tr-TR" b="1" u="sng" dirty="0">
                <a:solidFill>
                  <a:srgbClr val="C00000"/>
                </a:solidFill>
              </a:rPr>
              <a:t>tarımsal üretim yapabileceklerinin </a:t>
            </a:r>
            <a:r>
              <a:rPr lang="tr-TR" b="1" u="sng" dirty="0" smtClean="0">
                <a:solidFill>
                  <a:srgbClr val="C00000"/>
                </a:solidFill>
              </a:rPr>
              <a:t>belirtilmesi </a:t>
            </a:r>
            <a:r>
              <a:rPr lang="tr-TR" b="1" u="sng" dirty="0"/>
              <a:t>şartı ile tüzel kişilik olarak başvurabilir.</a:t>
            </a:r>
          </a:p>
          <a:p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 smtClean="0">
                <a:solidFill>
                  <a:srgbClr val="C00000"/>
                </a:solidFill>
              </a:rPr>
              <a:t>Kimler Başvurabilir ;</a:t>
            </a:r>
            <a:endParaRPr lang="tr-TR" u="sng" dirty="0">
              <a:solidFill>
                <a:srgbClr val="C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16</a:t>
            </a:fld>
            <a:r>
              <a:rPr lang="tr-TR" smtClean="0"/>
              <a:t>/30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13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53642" y="1592089"/>
            <a:ext cx="10688273" cy="48091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 smtClean="0"/>
              <a:t>-</a:t>
            </a:r>
            <a:r>
              <a:rPr lang="tr-TR" b="1" u="sng" dirty="0" smtClean="0">
                <a:solidFill>
                  <a:srgbClr val="C00000"/>
                </a:solidFill>
              </a:rPr>
              <a:t>Kırsal Kalkınma Destekleri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/>
              <a:t>kapsamında, 8 inci maddenin birinci </a:t>
            </a:r>
            <a:r>
              <a:rPr lang="tr-TR" b="1" dirty="0" smtClean="0"/>
              <a:t>fıkrasının </a:t>
            </a:r>
            <a:r>
              <a:rPr lang="tr-TR" b="1" dirty="0"/>
              <a:t>(a), (b), (c) ve (ç</a:t>
            </a:r>
            <a:r>
              <a:rPr lang="tr-TR" b="1" dirty="0" smtClean="0"/>
              <a:t>), </a:t>
            </a:r>
            <a:r>
              <a:rPr lang="tr-TR" b="1" dirty="0" smtClean="0"/>
              <a:t>(</a:t>
            </a:r>
            <a:r>
              <a:rPr lang="tr-TR" b="1" dirty="0"/>
              <a:t>d</a:t>
            </a:r>
            <a:r>
              <a:rPr lang="tr-TR" b="1" dirty="0" smtClean="0"/>
              <a:t>), </a:t>
            </a:r>
            <a:r>
              <a:rPr lang="tr-TR" b="1" dirty="0"/>
              <a:t>(e</a:t>
            </a:r>
            <a:r>
              <a:rPr lang="tr-TR" b="1" dirty="0" smtClean="0"/>
              <a:t>), </a:t>
            </a:r>
            <a:r>
              <a:rPr lang="tr-TR" b="1" dirty="0"/>
              <a:t>(f</a:t>
            </a:r>
            <a:r>
              <a:rPr lang="tr-TR" b="1" dirty="0" smtClean="0"/>
              <a:t>), </a:t>
            </a:r>
            <a:r>
              <a:rPr lang="tr-TR" b="1" dirty="0"/>
              <a:t>(g</a:t>
            </a:r>
            <a:r>
              <a:rPr lang="tr-TR" b="1" dirty="0" smtClean="0"/>
              <a:t>), </a:t>
            </a:r>
            <a:r>
              <a:rPr lang="tr-TR" b="1" dirty="0"/>
              <a:t>(ğ) fıkrasında belirtilen yatırım konularında başvuru yapılan yıl dâhil olmak üzere son beş yılda</a:t>
            </a:r>
            <a:r>
              <a:rPr lang="tr-TR" dirty="0"/>
              <a:t>  daha önce bireysel sulamaya ilişkin hibe desteği alınan yer için </a:t>
            </a:r>
            <a:r>
              <a:rPr lang="tr-TR" b="1" u="sng" dirty="0">
                <a:solidFill>
                  <a:srgbClr val="C00000"/>
                </a:solidFill>
              </a:rPr>
              <a:t>başvuru </a:t>
            </a:r>
            <a:r>
              <a:rPr lang="tr-TR" b="1" u="sng" dirty="0" smtClean="0">
                <a:solidFill>
                  <a:srgbClr val="C00000"/>
                </a:solidFill>
              </a:rPr>
              <a:t>yapılamaz.</a:t>
            </a:r>
          </a:p>
          <a:p>
            <a:pPr marL="0" indent="0" algn="just">
              <a:buNone/>
            </a:pPr>
            <a:endParaRPr lang="tr-TR" b="1" u="sng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tr-TR" b="1" dirty="0" smtClean="0"/>
              <a:t>--</a:t>
            </a:r>
            <a:r>
              <a:rPr lang="tr-TR" b="1" u="sng" dirty="0" smtClean="0">
                <a:solidFill>
                  <a:srgbClr val="C00000"/>
                </a:solidFill>
              </a:rPr>
              <a:t>Kamu görevlileri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smtClean="0"/>
              <a:t>ile kamu kurum ve kuruluşları ile kamu kaynağından finansman sağlayan veya bağlantısı olan gerçek veya tüzel kişiler de </a:t>
            </a:r>
            <a:r>
              <a:rPr lang="tr-TR" b="1" u="sng" dirty="0" smtClean="0">
                <a:solidFill>
                  <a:srgbClr val="C00000"/>
                </a:solidFill>
              </a:rPr>
              <a:t>hibe desteğinden yararlanamazlar.</a:t>
            </a:r>
            <a:endParaRPr lang="tr-TR" b="1" u="sng" dirty="0">
              <a:solidFill>
                <a:srgbClr val="C00000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17</a:t>
            </a:fld>
            <a:r>
              <a:rPr lang="tr-TR" smtClean="0"/>
              <a:t>/30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56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38200" y="1650812"/>
            <a:ext cx="10515600" cy="46744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sz="3000" b="1" dirty="0" smtClean="0"/>
              <a:t>--Başvuru </a:t>
            </a:r>
            <a:r>
              <a:rPr lang="tr-TR" sz="3000" b="1" dirty="0"/>
              <a:t>sahipleri, başvuruları kabul edilmesi halinde; hibeye esas </a:t>
            </a:r>
            <a:r>
              <a:rPr lang="tr-TR" sz="3000" b="1" dirty="0" smtClean="0"/>
              <a:t>mal </a:t>
            </a:r>
            <a:r>
              <a:rPr lang="tr-TR" sz="3000" b="1" dirty="0"/>
              <a:t>alım tutarının </a:t>
            </a:r>
            <a:r>
              <a:rPr lang="tr-TR" sz="3000" b="1" u="sng" dirty="0">
                <a:solidFill>
                  <a:srgbClr val="C00000"/>
                </a:solidFill>
              </a:rPr>
              <a:t>%</a:t>
            </a:r>
            <a:r>
              <a:rPr lang="tr-TR" sz="3000" b="1" u="sng" dirty="0" smtClean="0">
                <a:solidFill>
                  <a:srgbClr val="C00000"/>
                </a:solidFill>
              </a:rPr>
              <a:t>50’si </a:t>
            </a:r>
            <a:r>
              <a:rPr lang="tr-TR" sz="3000" b="1" u="sng" dirty="0">
                <a:solidFill>
                  <a:srgbClr val="C00000"/>
                </a:solidFill>
              </a:rPr>
              <a:t>oranındaki katkı payını, ayni katkıyı, </a:t>
            </a:r>
            <a:r>
              <a:rPr lang="tr-TR" sz="3000" b="1" u="sng" dirty="0" smtClean="0">
                <a:solidFill>
                  <a:srgbClr val="C00000"/>
                </a:solidFill>
              </a:rPr>
              <a:t>referans </a:t>
            </a:r>
            <a:r>
              <a:rPr lang="tr-TR" sz="3000" b="1" u="sng" dirty="0">
                <a:solidFill>
                  <a:srgbClr val="C00000"/>
                </a:solidFill>
              </a:rPr>
              <a:t>fiyat farkını ve toplam mal alım tutarına ait KDV’nin </a:t>
            </a:r>
            <a:r>
              <a:rPr lang="tr-TR" sz="3000" b="1" u="sng" dirty="0" smtClean="0">
                <a:solidFill>
                  <a:srgbClr val="C00000"/>
                </a:solidFill>
              </a:rPr>
              <a:t>tamamını</a:t>
            </a:r>
            <a:r>
              <a:rPr lang="tr-TR" sz="3000" b="1" dirty="0" smtClean="0">
                <a:solidFill>
                  <a:srgbClr val="FF0000"/>
                </a:solidFill>
              </a:rPr>
              <a:t> </a:t>
            </a:r>
            <a:r>
              <a:rPr lang="tr-TR" sz="3000" b="1" dirty="0"/>
              <a:t>kendi öz kaynaklarından temin etmekle yükümlüdürler</a:t>
            </a:r>
            <a:r>
              <a:rPr lang="tr-TR" sz="3000" b="1" dirty="0" smtClean="0"/>
              <a:t>.</a:t>
            </a:r>
          </a:p>
          <a:p>
            <a:pPr algn="just"/>
            <a:endParaRPr lang="tr-TR" sz="3000" b="1" dirty="0" smtClean="0"/>
          </a:p>
          <a:p>
            <a:pPr marL="0" indent="0" algn="just">
              <a:buNone/>
            </a:pPr>
            <a:r>
              <a:rPr lang="tr-TR" sz="3000" b="1" dirty="0" smtClean="0">
                <a:solidFill>
                  <a:schemeClr val="bg1"/>
                </a:solidFill>
              </a:rPr>
              <a:t>S</a:t>
            </a:r>
            <a:r>
              <a:rPr lang="tr-TR" sz="3000" b="1" dirty="0" smtClean="0"/>
              <a:t>--</a:t>
            </a:r>
            <a:r>
              <a:rPr lang="tr-TR" sz="3000" b="1" u="sng" dirty="0" smtClean="0">
                <a:solidFill>
                  <a:srgbClr val="C00000"/>
                </a:solidFill>
              </a:rPr>
              <a:t>Son beş yıllık dönemde </a:t>
            </a:r>
            <a:r>
              <a:rPr lang="tr-TR" sz="3000" b="1" dirty="0" smtClean="0"/>
              <a:t>T.C. Ziraat Bankası A.Ş. ve Tarım Kredi Kooperatiflerince Tarımsal Üretime Dair Düşük Faizli Yatırım ve İşletme Kredisi Kullandırılmasına İlişkin modern </a:t>
            </a:r>
            <a:r>
              <a:rPr lang="tr-TR" sz="3000" b="1" u="sng" dirty="0" smtClean="0">
                <a:solidFill>
                  <a:srgbClr val="C00000"/>
                </a:solidFill>
              </a:rPr>
              <a:t>basınçlı sulama kredilendirme konularından yararlananlar </a:t>
            </a:r>
            <a:r>
              <a:rPr lang="tr-TR" sz="3000" b="1" dirty="0" smtClean="0"/>
              <a:t>kredilendirmeye konu olan aynı parsel için </a:t>
            </a:r>
            <a:r>
              <a:rPr lang="tr-TR" sz="3000" b="1" u="sng" dirty="0" smtClean="0">
                <a:solidFill>
                  <a:srgbClr val="C00000"/>
                </a:solidFill>
              </a:rPr>
              <a:t>hibe başvurusu yapamazlar.</a:t>
            </a:r>
          </a:p>
          <a:p>
            <a:pPr marL="0" indent="0" algn="just">
              <a:buNone/>
            </a:pPr>
            <a:r>
              <a:rPr lang="tr-TR" sz="3000" b="1" dirty="0" smtClean="0"/>
              <a:t> </a:t>
            </a:r>
            <a:endParaRPr lang="tr-TR" b="1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18</a:t>
            </a:fld>
            <a:r>
              <a:rPr lang="tr-TR" smtClean="0"/>
              <a:t>/30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3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b="1" u="sng" dirty="0" smtClean="0">
                <a:solidFill>
                  <a:srgbClr val="FF0000"/>
                </a:solidFill>
              </a:rPr>
              <a:t>Gerçek veya tüzel kişiler; </a:t>
            </a:r>
            <a:r>
              <a:rPr lang="tr-TR" b="1" dirty="0" smtClean="0"/>
              <a:t>kendilerine ait veya kiraladıkları arazilerde (en az 5 yıl ve üzeri noter onaylı kira sözleşmesi yaparak) başvuru yapabilirler. </a:t>
            </a:r>
          </a:p>
          <a:p>
            <a:pPr marL="0" indent="0" algn="just">
              <a:buNone/>
            </a:pPr>
            <a:endParaRPr lang="tr-TR" b="1" dirty="0" smtClean="0"/>
          </a:p>
          <a:p>
            <a:pPr algn="just"/>
            <a:r>
              <a:rPr lang="tr-TR" b="1" u="sng" dirty="0" smtClean="0">
                <a:solidFill>
                  <a:srgbClr val="C00000"/>
                </a:solidFill>
              </a:rPr>
              <a:t>Tarımsal Sulama, Tarımsal Kalkınma ve Tarım Kredi Kooperatifleri ile Sulama Birlikleri; </a:t>
            </a:r>
            <a:r>
              <a:rPr lang="tr-TR" b="1" u="sng" dirty="0" smtClean="0"/>
              <a:t>ana sözleşmelerinde tarımsal üretim yapabileceklerinin yazması şartıyla kendilerine ait arazilerde veya kamu arazilerinden 10 yıl ve üzeri noter onaylı kira sözleşmesi yaparak </a:t>
            </a:r>
            <a:r>
              <a:rPr lang="tr-TR" b="1" dirty="0" smtClean="0"/>
              <a:t>başvuru yapabilirler. 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19</a:t>
            </a:fld>
            <a:r>
              <a:rPr lang="tr-TR" smtClean="0"/>
              <a:t>/30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865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38199" y="2179319"/>
            <a:ext cx="10738607" cy="42219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b="1" dirty="0" smtClean="0"/>
              <a:t>--Dünyamızın yaklaşık yüzde 71'i </a:t>
            </a:r>
            <a:r>
              <a:rPr lang="tr-TR" b="1" dirty="0"/>
              <a:t>suyla </a:t>
            </a:r>
            <a:r>
              <a:rPr lang="tr-TR" b="1" dirty="0" smtClean="0"/>
              <a:t>kaplıdır. Ancak </a:t>
            </a:r>
            <a:r>
              <a:rPr lang="tr-TR" b="1" dirty="0"/>
              <a:t>bu </a:t>
            </a:r>
            <a:r>
              <a:rPr lang="tr-TR" b="1" dirty="0" smtClean="0"/>
              <a:t>suyun </a:t>
            </a:r>
            <a:r>
              <a:rPr lang="tr-TR" b="1" dirty="0"/>
              <a:t>yüzde 97,5'i tuzlu su olduğundan sadece % </a:t>
            </a:r>
            <a:r>
              <a:rPr lang="tr-TR" b="1" dirty="0" smtClean="0"/>
              <a:t>2,5  </a:t>
            </a:r>
            <a:r>
              <a:rPr lang="tr-TR" b="1" dirty="0" smtClean="0"/>
              <a:t>insan, </a:t>
            </a:r>
            <a:r>
              <a:rPr lang="tr-TR" b="1" dirty="0"/>
              <a:t>bitki </a:t>
            </a:r>
            <a:r>
              <a:rPr lang="tr-TR" b="1" dirty="0" smtClean="0"/>
              <a:t>ve hayvanların </a:t>
            </a:r>
            <a:r>
              <a:rPr lang="tr-TR" b="1" dirty="0"/>
              <a:t>tüketimine uygundur.</a:t>
            </a:r>
          </a:p>
          <a:p>
            <a:pPr marL="0" indent="0">
              <a:buNone/>
            </a:pPr>
            <a:r>
              <a:rPr lang="tr-TR" b="1" dirty="0"/>
              <a:t>Dünyada tatlı </a:t>
            </a:r>
            <a:r>
              <a:rPr lang="tr-TR" b="1" dirty="0" smtClean="0"/>
              <a:t>suyun; </a:t>
            </a:r>
            <a:endParaRPr lang="tr-TR" b="1" dirty="0"/>
          </a:p>
          <a:p>
            <a:pPr marL="0" indent="0">
              <a:buNone/>
            </a:pPr>
            <a:r>
              <a:rPr lang="tr-TR" b="1" dirty="0"/>
              <a:t>% </a:t>
            </a:r>
            <a:r>
              <a:rPr lang="tr-TR" b="1" dirty="0" smtClean="0"/>
              <a:t>71 tarım, </a:t>
            </a:r>
            <a:endParaRPr lang="tr-TR" b="1" dirty="0"/>
          </a:p>
          <a:p>
            <a:pPr marL="0" indent="0">
              <a:buNone/>
            </a:pPr>
            <a:r>
              <a:rPr lang="tr-TR" b="1" dirty="0"/>
              <a:t>% </a:t>
            </a:r>
            <a:r>
              <a:rPr lang="tr-TR" b="1" dirty="0" smtClean="0"/>
              <a:t>18 sanayi, </a:t>
            </a:r>
            <a:endParaRPr lang="tr-TR" b="1" dirty="0"/>
          </a:p>
          <a:p>
            <a:pPr marL="0" indent="0">
              <a:buNone/>
            </a:pPr>
            <a:r>
              <a:rPr lang="tr-TR" b="1" dirty="0"/>
              <a:t>% </a:t>
            </a:r>
            <a:r>
              <a:rPr lang="tr-TR" b="1" dirty="0" smtClean="0"/>
              <a:t>11’ i </a:t>
            </a:r>
            <a:r>
              <a:rPr lang="tr-TR" b="1" dirty="0"/>
              <a:t>evsel kullanımda </a:t>
            </a:r>
            <a:r>
              <a:rPr lang="tr-TR" b="1" dirty="0" smtClean="0"/>
              <a:t>kullanılır.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/>
              <a:t>S</a:t>
            </a:r>
            <a:r>
              <a:rPr lang="tr-TR" b="1" dirty="0" smtClean="0"/>
              <a:t>u </a:t>
            </a:r>
            <a:r>
              <a:rPr lang="tr-TR" b="1" dirty="0"/>
              <a:t>tüketiminin en yoğun olduğu sektör </a:t>
            </a:r>
            <a:r>
              <a:rPr lang="tr-TR" b="1" u="sng" dirty="0">
                <a:solidFill>
                  <a:srgbClr val="C00000"/>
                </a:solidFill>
              </a:rPr>
              <a:t>tarım sektörüdür</a:t>
            </a:r>
            <a:r>
              <a:rPr lang="tr-TR" b="1" dirty="0">
                <a:solidFill>
                  <a:srgbClr val="C00000"/>
                </a:solidFill>
              </a:rPr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2</a:t>
            </a:fld>
            <a:r>
              <a:rPr lang="tr-TR" smtClean="0"/>
              <a:t>/30</a:t>
            </a:r>
            <a:endParaRPr lang="tr-TR" dirty="0"/>
          </a:p>
        </p:txBody>
      </p:sp>
      <p:pic>
        <p:nvPicPr>
          <p:cNvPr id="5" name="İçerik Yer Tutucus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3341" y="3227269"/>
            <a:ext cx="4551730" cy="21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53581" y="2091701"/>
            <a:ext cx="8718866" cy="43347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tr-TR" b="1" dirty="0" smtClean="0"/>
          </a:p>
          <a:p>
            <a:pPr marL="0" indent="0" algn="just">
              <a:buNone/>
            </a:pPr>
            <a:r>
              <a:rPr lang="tr-TR" b="1" dirty="0" smtClean="0"/>
              <a:t>---Tebliğ </a:t>
            </a:r>
            <a:r>
              <a:rPr lang="tr-TR" b="1" dirty="0"/>
              <a:t>kapsamında kabul edilen başvurularda, hibe sözleşmesinde belirlenen hibeye esas mal alım tutarının </a:t>
            </a:r>
            <a:r>
              <a:rPr lang="tr-TR" b="1" u="sng" dirty="0">
                <a:solidFill>
                  <a:srgbClr val="C00000"/>
                </a:solidFill>
              </a:rPr>
              <a:t>KDV hariç </a:t>
            </a:r>
            <a:r>
              <a:rPr lang="tr-TR" b="1" u="sng" dirty="0" smtClean="0">
                <a:solidFill>
                  <a:srgbClr val="C00000"/>
                </a:solidFill>
              </a:rPr>
              <a:t>% 50’ si </a:t>
            </a:r>
            <a:r>
              <a:rPr lang="tr-TR" b="1" dirty="0"/>
              <a:t>Tarım ve Orman </a:t>
            </a:r>
            <a:r>
              <a:rPr lang="tr-TR" b="1" dirty="0" smtClean="0"/>
              <a:t>Bakanlığımızca hibe olarak </a:t>
            </a:r>
            <a:r>
              <a:rPr lang="tr-TR" b="1" dirty="0"/>
              <a:t>finanse edilecektir</a:t>
            </a:r>
            <a:r>
              <a:rPr lang="tr-TR" b="1" dirty="0" smtClean="0"/>
              <a:t>.</a:t>
            </a:r>
          </a:p>
          <a:p>
            <a:pPr marL="0" indent="0">
              <a:buNone/>
            </a:pPr>
            <a:endParaRPr lang="tr-TR" b="1" dirty="0"/>
          </a:p>
          <a:p>
            <a:pPr marL="0" indent="0" algn="just">
              <a:buNone/>
            </a:pPr>
            <a:r>
              <a:rPr lang="tr-TR" b="1" dirty="0" smtClean="0"/>
              <a:t>---Hibeye </a:t>
            </a:r>
            <a:r>
              <a:rPr lang="tr-TR" b="1" dirty="0"/>
              <a:t>esas mal alım tutarı KDV hariç </a:t>
            </a:r>
            <a:r>
              <a:rPr lang="tr-TR" b="1" u="sng" dirty="0" smtClean="0">
                <a:solidFill>
                  <a:srgbClr val="C00000"/>
                </a:solidFill>
              </a:rPr>
              <a:t>10.000.000,00</a:t>
            </a:r>
            <a:r>
              <a:rPr lang="tr-TR" b="1" dirty="0" smtClean="0">
                <a:solidFill>
                  <a:srgbClr val="C00000"/>
                </a:solidFill>
              </a:rPr>
              <a:t> TL’ </a:t>
            </a:r>
            <a:r>
              <a:rPr lang="tr-TR" b="1" dirty="0" err="1" smtClean="0"/>
              <a:t>yi</a:t>
            </a:r>
            <a:r>
              <a:rPr lang="tr-TR" b="1" dirty="0" smtClean="0"/>
              <a:t> </a:t>
            </a:r>
            <a:r>
              <a:rPr lang="tr-TR" b="1" dirty="0"/>
              <a:t>geçemez. Tebliğ kapsamında KDV hariç </a:t>
            </a:r>
            <a:r>
              <a:rPr lang="tr-TR" b="1" dirty="0" smtClean="0">
                <a:solidFill>
                  <a:srgbClr val="C00000"/>
                </a:solidFill>
              </a:rPr>
              <a:t>5.000.000,00 </a:t>
            </a:r>
            <a:r>
              <a:rPr lang="tr-TR" b="1" dirty="0">
                <a:solidFill>
                  <a:srgbClr val="C00000"/>
                </a:solidFill>
              </a:rPr>
              <a:t>TL </a:t>
            </a:r>
            <a:r>
              <a:rPr lang="tr-TR" b="1" dirty="0"/>
              <a:t>‘ye  kadar hibe desteği verilecektir. Mal alım bedellerinin, bu miktarı aşması durumunda aşan kısım yatırımcı tarafından ayni katkı olarak karşılanacaktır. </a:t>
            </a:r>
          </a:p>
          <a:p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402672" y="1476256"/>
            <a:ext cx="9308874" cy="546100"/>
          </a:xfrm>
        </p:spPr>
        <p:txBody>
          <a:bodyPr/>
          <a:lstStyle/>
          <a:p>
            <a:r>
              <a:rPr lang="tr-TR" dirty="0" smtClean="0"/>
              <a:t>   </a:t>
            </a:r>
            <a:r>
              <a:rPr lang="tr-TR" u="sng" dirty="0" smtClean="0">
                <a:solidFill>
                  <a:srgbClr val="C00000"/>
                </a:solidFill>
              </a:rPr>
              <a:t>HİBE DESTEĞİ VE ORANI</a:t>
            </a:r>
            <a:endParaRPr lang="tr-TR" u="sng" dirty="0">
              <a:solidFill>
                <a:srgbClr val="C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20</a:t>
            </a:fld>
            <a:r>
              <a:rPr lang="tr-TR" smtClean="0"/>
              <a:t>/30</a:t>
            </a:r>
            <a:endParaRPr lang="tr-TR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8279932" y="1326904"/>
            <a:ext cx="3655959" cy="2758574"/>
            <a:chOff x="1920" y="1008"/>
            <a:chExt cx="1711" cy="1248"/>
          </a:xfrm>
        </p:grpSpPr>
        <p:sp>
          <p:nvSpPr>
            <p:cNvPr id="6" name="AutoShape 6"/>
            <p:cNvSpPr>
              <a:spLocks noChangeAspect="1" noChangeArrowheads="1" noTextEdit="1"/>
            </p:cNvSpPr>
            <p:nvPr/>
          </p:nvSpPr>
          <p:spPr bwMode="auto">
            <a:xfrm>
              <a:off x="1920" y="1008"/>
              <a:ext cx="1711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922" y="1007"/>
              <a:ext cx="1516" cy="1199"/>
              <a:chOff x="1922" y="1007"/>
              <a:chExt cx="1516" cy="1199"/>
            </a:xfrm>
          </p:grpSpPr>
          <p:sp>
            <p:nvSpPr>
              <p:cNvPr id="23" name="Freeform 8"/>
              <p:cNvSpPr>
                <a:spLocks/>
              </p:cNvSpPr>
              <p:nvPr/>
            </p:nvSpPr>
            <p:spPr bwMode="auto">
              <a:xfrm>
                <a:off x="2035" y="1198"/>
                <a:ext cx="1403" cy="919"/>
              </a:xfrm>
              <a:custGeom>
                <a:avLst/>
                <a:gdLst>
                  <a:gd name="T0" fmla="*/ 351 w 2804"/>
                  <a:gd name="T1" fmla="*/ 227 h 1838"/>
                  <a:gd name="T2" fmla="*/ 320 w 2804"/>
                  <a:gd name="T3" fmla="*/ 200 h 1838"/>
                  <a:gd name="T4" fmla="*/ 288 w 2804"/>
                  <a:gd name="T5" fmla="*/ 175 h 1838"/>
                  <a:gd name="T6" fmla="*/ 263 w 2804"/>
                  <a:gd name="T7" fmla="*/ 157 h 1838"/>
                  <a:gd name="T8" fmla="*/ 241 w 2804"/>
                  <a:gd name="T9" fmla="*/ 137 h 1838"/>
                  <a:gd name="T10" fmla="*/ 215 w 2804"/>
                  <a:gd name="T11" fmla="*/ 115 h 1838"/>
                  <a:gd name="T12" fmla="*/ 192 w 2804"/>
                  <a:gd name="T13" fmla="*/ 99 h 1838"/>
                  <a:gd name="T14" fmla="*/ 165 w 2804"/>
                  <a:gd name="T15" fmla="*/ 77 h 1838"/>
                  <a:gd name="T16" fmla="*/ 142 w 2804"/>
                  <a:gd name="T17" fmla="*/ 60 h 1838"/>
                  <a:gd name="T18" fmla="*/ 116 w 2804"/>
                  <a:gd name="T19" fmla="*/ 48 h 1838"/>
                  <a:gd name="T20" fmla="*/ 89 w 2804"/>
                  <a:gd name="T21" fmla="*/ 34 h 1838"/>
                  <a:gd name="T22" fmla="*/ 59 w 2804"/>
                  <a:gd name="T23" fmla="*/ 20 h 1838"/>
                  <a:gd name="T24" fmla="*/ 35 w 2804"/>
                  <a:gd name="T25" fmla="*/ 10 h 1838"/>
                  <a:gd name="T26" fmla="*/ 4 w 2804"/>
                  <a:gd name="T27" fmla="*/ 0 h 1838"/>
                  <a:gd name="T28" fmla="*/ 0 w 2804"/>
                  <a:gd name="T29" fmla="*/ 2 h 1838"/>
                  <a:gd name="T30" fmla="*/ 21 w 2804"/>
                  <a:gd name="T31" fmla="*/ 9 h 1838"/>
                  <a:gd name="T32" fmla="*/ 45 w 2804"/>
                  <a:gd name="T33" fmla="*/ 18 h 1838"/>
                  <a:gd name="T34" fmla="*/ 71 w 2804"/>
                  <a:gd name="T35" fmla="*/ 29 h 1838"/>
                  <a:gd name="T36" fmla="*/ 99 w 2804"/>
                  <a:gd name="T37" fmla="*/ 42 h 1838"/>
                  <a:gd name="T38" fmla="*/ 125 w 2804"/>
                  <a:gd name="T39" fmla="*/ 56 h 1838"/>
                  <a:gd name="T40" fmla="*/ 143 w 2804"/>
                  <a:gd name="T41" fmla="*/ 65 h 1838"/>
                  <a:gd name="T42" fmla="*/ 162 w 2804"/>
                  <a:gd name="T43" fmla="*/ 79 h 1838"/>
                  <a:gd name="T44" fmla="*/ 183 w 2804"/>
                  <a:gd name="T45" fmla="*/ 96 h 1838"/>
                  <a:gd name="T46" fmla="*/ 202 w 2804"/>
                  <a:gd name="T47" fmla="*/ 110 h 1838"/>
                  <a:gd name="T48" fmla="*/ 221 w 2804"/>
                  <a:gd name="T49" fmla="*/ 125 h 1838"/>
                  <a:gd name="T50" fmla="*/ 243 w 2804"/>
                  <a:gd name="T51" fmla="*/ 143 h 1838"/>
                  <a:gd name="T52" fmla="*/ 264 w 2804"/>
                  <a:gd name="T53" fmla="*/ 162 h 1838"/>
                  <a:gd name="T54" fmla="*/ 285 w 2804"/>
                  <a:gd name="T55" fmla="*/ 176 h 1838"/>
                  <a:gd name="T56" fmla="*/ 306 w 2804"/>
                  <a:gd name="T57" fmla="*/ 193 h 1838"/>
                  <a:gd name="T58" fmla="*/ 324 w 2804"/>
                  <a:gd name="T59" fmla="*/ 208 h 1838"/>
                  <a:gd name="T60" fmla="*/ 345 w 2804"/>
                  <a:gd name="T61" fmla="*/ 228 h 1838"/>
                  <a:gd name="T62" fmla="*/ 349 w 2804"/>
                  <a:gd name="T63" fmla="*/ 230 h 1838"/>
                  <a:gd name="T64" fmla="*/ 351 w 2804"/>
                  <a:gd name="T65" fmla="*/ 227 h 18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04"/>
                  <a:gd name="T100" fmla="*/ 0 h 1838"/>
                  <a:gd name="T101" fmla="*/ 2804 w 2804"/>
                  <a:gd name="T102" fmla="*/ 1838 h 18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04" h="1838">
                    <a:moveTo>
                      <a:pt x="2804" y="1811"/>
                    </a:moveTo>
                    <a:lnTo>
                      <a:pt x="2559" y="1596"/>
                    </a:lnTo>
                    <a:lnTo>
                      <a:pt x="2299" y="1398"/>
                    </a:lnTo>
                    <a:lnTo>
                      <a:pt x="2101" y="1249"/>
                    </a:lnTo>
                    <a:lnTo>
                      <a:pt x="1925" y="1093"/>
                    </a:lnTo>
                    <a:lnTo>
                      <a:pt x="1712" y="921"/>
                    </a:lnTo>
                    <a:lnTo>
                      <a:pt x="1531" y="792"/>
                    </a:lnTo>
                    <a:lnTo>
                      <a:pt x="1318" y="615"/>
                    </a:lnTo>
                    <a:lnTo>
                      <a:pt x="1129" y="481"/>
                    </a:lnTo>
                    <a:lnTo>
                      <a:pt x="926" y="379"/>
                    </a:lnTo>
                    <a:lnTo>
                      <a:pt x="712" y="269"/>
                    </a:lnTo>
                    <a:lnTo>
                      <a:pt x="466" y="158"/>
                    </a:lnTo>
                    <a:lnTo>
                      <a:pt x="278" y="78"/>
                    </a:lnTo>
                    <a:lnTo>
                      <a:pt x="32" y="0"/>
                    </a:lnTo>
                    <a:lnTo>
                      <a:pt x="0" y="9"/>
                    </a:lnTo>
                    <a:lnTo>
                      <a:pt x="167" y="69"/>
                    </a:lnTo>
                    <a:lnTo>
                      <a:pt x="356" y="138"/>
                    </a:lnTo>
                    <a:lnTo>
                      <a:pt x="565" y="230"/>
                    </a:lnTo>
                    <a:lnTo>
                      <a:pt x="792" y="334"/>
                    </a:lnTo>
                    <a:lnTo>
                      <a:pt x="995" y="445"/>
                    </a:lnTo>
                    <a:lnTo>
                      <a:pt x="1139" y="519"/>
                    </a:lnTo>
                    <a:lnTo>
                      <a:pt x="1291" y="630"/>
                    </a:lnTo>
                    <a:lnTo>
                      <a:pt x="1458" y="764"/>
                    </a:lnTo>
                    <a:lnTo>
                      <a:pt x="1611" y="879"/>
                    </a:lnTo>
                    <a:lnTo>
                      <a:pt x="1767" y="1001"/>
                    </a:lnTo>
                    <a:lnTo>
                      <a:pt x="1943" y="1139"/>
                    </a:lnTo>
                    <a:lnTo>
                      <a:pt x="2105" y="1291"/>
                    </a:lnTo>
                    <a:lnTo>
                      <a:pt x="2272" y="1408"/>
                    </a:lnTo>
                    <a:lnTo>
                      <a:pt x="2443" y="1542"/>
                    </a:lnTo>
                    <a:lnTo>
                      <a:pt x="2586" y="1658"/>
                    </a:lnTo>
                    <a:lnTo>
                      <a:pt x="2753" y="1820"/>
                    </a:lnTo>
                    <a:lnTo>
                      <a:pt x="2786" y="1838"/>
                    </a:lnTo>
                    <a:lnTo>
                      <a:pt x="2804" y="1811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922" y="1231"/>
                <a:ext cx="1351" cy="975"/>
              </a:xfrm>
              <a:custGeom>
                <a:avLst/>
                <a:gdLst>
                  <a:gd name="T0" fmla="*/ 338 w 2702"/>
                  <a:gd name="T1" fmla="*/ 239 h 1951"/>
                  <a:gd name="T2" fmla="*/ 309 w 2702"/>
                  <a:gd name="T3" fmla="*/ 213 h 1951"/>
                  <a:gd name="T4" fmla="*/ 280 w 2702"/>
                  <a:gd name="T5" fmla="*/ 187 h 1951"/>
                  <a:gd name="T6" fmla="*/ 257 w 2702"/>
                  <a:gd name="T7" fmla="*/ 167 h 1951"/>
                  <a:gd name="T8" fmla="*/ 223 w 2702"/>
                  <a:gd name="T9" fmla="*/ 138 h 1951"/>
                  <a:gd name="T10" fmla="*/ 188 w 2702"/>
                  <a:gd name="T11" fmla="*/ 109 h 1951"/>
                  <a:gd name="T12" fmla="*/ 166 w 2702"/>
                  <a:gd name="T13" fmla="*/ 89 h 1951"/>
                  <a:gd name="T14" fmla="*/ 152 w 2702"/>
                  <a:gd name="T15" fmla="*/ 77 h 1951"/>
                  <a:gd name="T16" fmla="*/ 133 w 2702"/>
                  <a:gd name="T17" fmla="*/ 67 h 1951"/>
                  <a:gd name="T18" fmla="*/ 99 w 2702"/>
                  <a:gd name="T19" fmla="*/ 49 h 1951"/>
                  <a:gd name="T20" fmla="*/ 67 w 2702"/>
                  <a:gd name="T21" fmla="*/ 30 h 1951"/>
                  <a:gd name="T22" fmla="*/ 40 w 2702"/>
                  <a:gd name="T23" fmla="*/ 16 h 1951"/>
                  <a:gd name="T24" fmla="*/ 16 w 2702"/>
                  <a:gd name="T25" fmla="*/ 5 h 1951"/>
                  <a:gd name="T26" fmla="*/ 3 w 2702"/>
                  <a:gd name="T27" fmla="*/ 0 h 1951"/>
                  <a:gd name="T28" fmla="*/ 0 w 2702"/>
                  <a:gd name="T29" fmla="*/ 0 h 1951"/>
                  <a:gd name="T30" fmla="*/ 0 w 2702"/>
                  <a:gd name="T31" fmla="*/ 2 h 1951"/>
                  <a:gd name="T32" fmla="*/ 21 w 2702"/>
                  <a:gd name="T33" fmla="*/ 11 h 1951"/>
                  <a:gd name="T34" fmla="*/ 53 w 2702"/>
                  <a:gd name="T35" fmla="*/ 27 h 1951"/>
                  <a:gd name="T36" fmla="*/ 87 w 2702"/>
                  <a:gd name="T37" fmla="*/ 44 h 1951"/>
                  <a:gd name="T38" fmla="*/ 117 w 2702"/>
                  <a:gd name="T39" fmla="*/ 61 h 1951"/>
                  <a:gd name="T40" fmla="*/ 142 w 2702"/>
                  <a:gd name="T41" fmla="*/ 76 h 1951"/>
                  <a:gd name="T42" fmla="*/ 156 w 2702"/>
                  <a:gd name="T43" fmla="*/ 84 h 1951"/>
                  <a:gd name="T44" fmla="*/ 181 w 2702"/>
                  <a:gd name="T45" fmla="*/ 107 h 1951"/>
                  <a:gd name="T46" fmla="*/ 208 w 2702"/>
                  <a:gd name="T47" fmla="*/ 129 h 1951"/>
                  <a:gd name="T48" fmla="*/ 223 w 2702"/>
                  <a:gd name="T49" fmla="*/ 142 h 1951"/>
                  <a:gd name="T50" fmla="*/ 242 w 2702"/>
                  <a:gd name="T51" fmla="*/ 159 h 1951"/>
                  <a:gd name="T52" fmla="*/ 265 w 2702"/>
                  <a:gd name="T53" fmla="*/ 178 h 1951"/>
                  <a:gd name="T54" fmla="*/ 293 w 2702"/>
                  <a:gd name="T55" fmla="*/ 204 h 1951"/>
                  <a:gd name="T56" fmla="*/ 313 w 2702"/>
                  <a:gd name="T57" fmla="*/ 221 h 1951"/>
                  <a:gd name="T58" fmla="*/ 335 w 2702"/>
                  <a:gd name="T59" fmla="*/ 243 h 1951"/>
                  <a:gd name="T60" fmla="*/ 338 w 2702"/>
                  <a:gd name="T61" fmla="*/ 239 h 19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02"/>
                  <a:gd name="T94" fmla="*/ 0 h 1951"/>
                  <a:gd name="T95" fmla="*/ 2702 w 2702"/>
                  <a:gd name="T96" fmla="*/ 1951 h 195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02" h="1951">
                    <a:moveTo>
                      <a:pt x="2702" y="1918"/>
                    </a:moveTo>
                    <a:lnTo>
                      <a:pt x="2472" y="1711"/>
                    </a:lnTo>
                    <a:lnTo>
                      <a:pt x="2239" y="1502"/>
                    </a:lnTo>
                    <a:lnTo>
                      <a:pt x="2050" y="1337"/>
                    </a:lnTo>
                    <a:lnTo>
                      <a:pt x="1781" y="1105"/>
                    </a:lnTo>
                    <a:lnTo>
                      <a:pt x="1500" y="874"/>
                    </a:lnTo>
                    <a:lnTo>
                      <a:pt x="1327" y="712"/>
                    </a:lnTo>
                    <a:lnTo>
                      <a:pt x="1213" y="620"/>
                    </a:lnTo>
                    <a:lnTo>
                      <a:pt x="1059" y="541"/>
                    </a:lnTo>
                    <a:lnTo>
                      <a:pt x="795" y="392"/>
                    </a:lnTo>
                    <a:lnTo>
                      <a:pt x="532" y="240"/>
                    </a:lnTo>
                    <a:lnTo>
                      <a:pt x="319" y="129"/>
                    </a:lnTo>
                    <a:lnTo>
                      <a:pt x="125" y="45"/>
                    </a:lnTo>
                    <a:lnTo>
                      <a:pt x="27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67" y="93"/>
                    </a:lnTo>
                    <a:lnTo>
                      <a:pt x="421" y="218"/>
                    </a:lnTo>
                    <a:lnTo>
                      <a:pt x="693" y="356"/>
                    </a:lnTo>
                    <a:lnTo>
                      <a:pt x="935" y="494"/>
                    </a:lnTo>
                    <a:lnTo>
                      <a:pt x="1133" y="610"/>
                    </a:lnTo>
                    <a:lnTo>
                      <a:pt x="1244" y="679"/>
                    </a:lnTo>
                    <a:lnTo>
                      <a:pt x="1444" y="856"/>
                    </a:lnTo>
                    <a:lnTo>
                      <a:pt x="1662" y="1036"/>
                    </a:lnTo>
                    <a:lnTo>
                      <a:pt x="1787" y="1137"/>
                    </a:lnTo>
                    <a:lnTo>
                      <a:pt x="1934" y="1275"/>
                    </a:lnTo>
                    <a:lnTo>
                      <a:pt x="2119" y="1428"/>
                    </a:lnTo>
                    <a:lnTo>
                      <a:pt x="2337" y="1637"/>
                    </a:lnTo>
                    <a:lnTo>
                      <a:pt x="2503" y="1775"/>
                    </a:lnTo>
                    <a:lnTo>
                      <a:pt x="2679" y="1951"/>
                    </a:lnTo>
                    <a:lnTo>
                      <a:pt x="2702" y="1918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2516" y="1016"/>
                <a:ext cx="307" cy="784"/>
              </a:xfrm>
              <a:custGeom>
                <a:avLst/>
                <a:gdLst>
                  <a:gd name="T0" fmla="*/ 63 w 613"/>
                  <a:gd name="T1" fmla="*/ 187 h 1568"/>
                  <a:gd name="T2" fmla="*/ 44 w 613"/>
                  <a:gd name="T3" fmla="*/ 169 h 1568"/>
                  <a:gd name="T4" fmla="*/ 29 w 613"/>
                  <a:gd name="T5" fmla="*/ 152 h 1568"/>
                  <a:gd name="T6" fmla="*/ 17 w 613"/>
                  <a:gd name="T7" fmla="*/ 137 h 1568"/>
                  <a:gd name="T8" fmla="*/ 9 w 613"/>
                  <a:gd name="T9" fmla="*/ 122 h 1568"/>
                  <a:gd name="T10" fmla="*/ 3 w 613"/>
                  <a:gd name="T11" fmla="*/ 107 h 1568"/>
                  <a:gd name="T12" fmla="*/ 1 w 613"/>
                  <a:gd name="T13" fmla="*/ 94 h 1568"/>
                  <a:gd name="T14" fmla="*/ 0 w 613"/>
                  <a:gd name="T15" fmla="*/ 68 h 1568"/>
                  <a:gd name="T16" fmla="*/ 3 w 613"/>
                  <a:gd name="T17" fmla="*/ 49 h 1568"/>
                  <a:gd name="T18" fmla="*/ 8 w 613"/>
                  <a:gd name="T19" fmla="*/ 31 h 1568"/>
                  <a:gd name="T20" fmla="*/ 18 w 613"/>
                  <a:gd name="T21" fmla="*/ 17 h 1568"/>
                  <a:gd name="T22" fmla="*/ 32 w 613"/>
                  <a:gd name="T23" fmla="*/ 5 h 1568"/>
                  <a:gd name="T24" fmla="*/ 39 w 613"/>
                  <a:gd name="T25" fmla="*/ 0 h 1568"/>
                  <a:gd name="T26" fmla="*/ 42 w 613"/>
                  <a:gd name="T27" fmla="*/ 0 h 1568"/>
                  <a:gd name="T28" fmla="*/ 35 w 613"/>
                  <a:gd name="T29" fmla="*/ 6 h 1568"/>
                  <a:gd name="T30" fmla="*/ 23 w 613"/>
                  <a:gd name="T31" fmla="*/ 15 h 1568"/>
                  <a:gd name="T32" fmla="*/ 16 w 613"/>
                  <a:gd name="T33" fmla="*/ 24 h 1568"/>
                  <a:gd name="T34" fmla="*/ 10 w 613"/>
                  <a:gd name="T35" fmla="*/ 34 h 1568"/>
                  <a:gd name="T36" fmla="*/ 7 w 613"/>
                  <a:gd name="T37" fmla="*/ 46 h 1568"/>
                  <a:gd name="T38" fmla="*/ 4 w 613"/>
                  <a:gd name="T39" fmla="*/ 62 h 1568"/>
                  <a:gd name="T40" fmla="*/ 4 w 613"/>
                  <a:gd name="T41" fmla="*/ 75 h 1568"/>
                  <a:gd name="T42" fmla="*/ 3 w 613"/>
                  <a:gd name="T43" fmla="*/ 90 h 1568"/>
                  <a:gd name="T44" fmla="*/ 5 w 613"/>
                  <a:gd name="T45" fmla="*/ 101 h 1568"/>
                  <a:gd name="T46" fmla="*/ 8 w 613"/>
                  <a:gd name="T47" fmla="*/ 113 h 1568"/>
                  <a:gd name="T48" fmla="*/ 13 w 613"/>
                  <a:gd name="T49" fmla="*/ 125 h 1568"/>
                  <a:gd name="T50" fmla="*/ 24 w 613"/>
                  <a:gd name="T51" fmla="*/ 141 h 1568"/>
                  <a:gd name="T52" fmla="*/ 37 w 613"/>
                  <a:gd name="T53" fmla="*/ 158 h 1568"/>
                  <a:gd name="T54" fmla="*/ 51 w 613"/>
                  <a:gd name="T55" fmla="*/ 170 h 1568"/>
                  <a:gd name="T56" fmla="*/ 65 w 613"/>
                  <a:gd name="T57" fmla="*/ 183 h 1568"/>
                  <a:gd name="T58" fmla="*/ 77 w 613"/>
                  <a:gd name="T59" fmla="*/ 196 h 1568"/>
                  <a:gd name="T60" fmla="*/ 63 w 613"/>
                  <a:gd name="T61" fmla="*/ 187 h 156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13"/>
                  <a:gd name="T94" fmla="*/ 0 h 1568"/>
                  <a:gd name="T95" fmla="*/ 613 w 613"/>
                  <a:gd name="T96" fmla="*/ 1568 h 156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13" h="1568">
                    <a:moveTo>
                      <a:pt x="504" y="1490"/>
                    </a:moveTo>
                    <a:lnTo>
                      <a:pt x="348" y="1345"/>
                    </a:lnTo>
                    <a:lnTo>
                      <a:pt x="227" y="1216"/>
                    </a:lnTo>
                    <a:lnTo>
                      <a:pt x="132" y="1090"/>
                    </a:lnTo>
                    <a:lnTo>
                      <a:pt x="65" y="974"/>
                    </a:lnTo>
                    <a:lnTo>
                      <a:pt x="23" y="858"/>
                    </a:lnTo>
                    <a:lnTo>
                      <a:pt x="5" y="747"/>
                    </a:lnTo>
                    <a:lnTo>
                      <a:pt x="0" y="544"/>
                    </a:lnTo>
                    <a:lnTo>
                      <a:pt x="18" y="395"/>
                    </a:lnTo>
                    <a:lnTo>
                      <a:pt x="61" y="251"/>
                    </a:lnTo>
                    <a:lnTo>
                      <a:pt x="141" y="135"/>
                    </a:lnTo>
                    <a:lnTo>
                      <a:pt x="250" y="37"/>
                    </a:lnTo>
                    <a:lnTo>
                      <a:pt x="312" y="0"/>
                    </a:lnTo>
                    <a:lnTo>
                      <a:pt x="336" y="0"/>
                    </a:lnTo>
                    <a:lnTo>
                      <a:pt x="274" y="51"/>
                    </a:lnTo>
                    <a:lnTo>
                      <a:pt x="183" y="120"/>
                    </a:lnTo>
                    <a:lnTo>
                      <a:pt x="127" y="191"/>
                    </a:lnTo>
                    <a:lnTo>
                      <a:pt x="76" y="269"/>
                    </a:lnTo>
                    <a:lnTo>
                      <a:pt x="52" y="367"/>
                    </a:lnTo>
                    <a:lnTo>
                      <a:pt x="29" y="496"/>
                    </a:lnTo>
                    <a:lnTo>
                      <a:pt x="29" y="594"/>
                    </a:lnTo>
                    <a:lnTo>
                      <a:pt x="23" y="714"/>
                    </a:lnTo>
                    <a:lnTo>
                      <a:pt x="38" y="807"/>
                    </a:lnTo>
                    <a:lnTo>
                      <a:pt x="61" y="905"/>
                    </a:lnTo>
                    <a:lnTo>
                      <a:pt x="103" y="998"/>
                    </a:lnTo>
                    <a:lnTo>
                      <a:pt x="188" y="1127"/>
                    </a:lnTo>
                    <a:lnTo>
                      <a:pt x="292" y="1257"/>
                    </a:lnTo>
                    <a:lnTo>
                      <a:pt x="401" y="1359"/>
                    </a:lnTo>
                    <a:lnTo>
                      <a:pt x="514" y="1461"/>
                    </a:lnTo>
                    <a:lnTo>
                      <a:pt x="613" y="1568"/>
                    </a:lnTo>
                    <a:lnTo>
                      <a:pt x="504" y="149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2615" y="1007"/>
                <a:ext cx="268" cy="653"/>
              </a:xfrm>
              <a:custGeom>
                <a:avLst/>
                <a:gdLst>
                  <a:gd name="T0" fmla="*/ 59 w 535"/>
                  <a:gd name="T1" fmla="*/ 160 h 1306"/>
                  <a:gd name="T2" fmla="*/ 39 w 535"/>
                  <a:gd name="T3" fmla="*/ 143 h 1306"/>
                  <a:gd name="T4" fmla="*/ 26 w 535"/>
                  <a:gd name="T5" fmla="*/ 131 h 1306"/>
                  <a:gd name="T6" fmla="*/ 15 w 535"/>
                  <a:gd name="T7" fmla="*/ 116 h 1306"/>
                  <a:gd name="T8" fmla="*/ 6 w 535"/>
                  <a:gd name="T9" fmla="*/ 100 h 1306"/>
                  <a:gd name="T10" fmla="*/ 2 w 535"/>
                  <a:gd name="T11" fmla="*/ 81 h 1306"/>
                  <a:gd name="T12" fmla="*/ 0 w 535"/>
                  <a:gd name="T13" fmla="*/ 63 h 1306"/>
                  <a:gd name="T14" fmla="*/ 2 w 535"/>
                  <a:gd name="T15" fmla="*/ 46 h 1306"/>
                  <a:gd name="T16" fmla="*/ 5 w 535"/>
                  <a:gd name="T17" fmla="*/ 33 h 1306"/>
                  <a:gd name="T18" fmla="*/ 12 w 535"/>
                  <a:gd name="T19" fmla="*/ 20 h 1306"/>
                  <a:gd name="T20" fmla="*/ 22 w 535"/>
                  <a:gd name="T21" fmla="*/ 10 h 1306"/>
                  <a:gd name="T22" fmla="*/ 31 w 535"/>
                  <a:gd name="T23" fmla="*/ 1 h 1306"/>
                  <a:gd name="T24" fmla="*/ 36 w 535"/>
                  <a:gd name="T25" fmla="*/ 0 h 1306"/>
                  <a:gd name="T26" fmla="*/ 28 w 535"/>
                  <a:gd name="T27" fmla="*/ 7 h 1306"/>
                  <a:gd name="T28" fmla="*/ 19 w 535"/>
                  <a:gd name="T29" fmla="*/ 17 h 1306"/>
                  <a:gd name="T30" fmla="*/ 11 w 535"/>
                  <a:gd name="T31" fmla="*/ 24 h 1306"/>
                  <a:gd name="T32" fmla="*/ 7 w 535"/>
                  <a:gd name="T33" fmla="*/ 34 h 1306"/>
                  <a:gd name="T34" fmla="*/ 4 w 535"/>
                  <a:gd name="T35" fmla="*/ 43 h 1306"/>
                  <a:gd name="T36" fmla="*/ 4 w 535"/>
                  <a:gd name="T37" fmla="*/ 53 h 1306"/>
                  <a:gd name="T38" fmla="*/ 2 w 535"/>
                  <a:gd name="T39" fmla="*/ 63 h 1306"/>
                  <a:gd name="T40" fmla="*/ 3 w 535"/>
                  <a:gd name="T41" fmla="*/ 74 h 1306"/>
                  <a:gd name="T42" fmla="*/ 5 w 535"/>
                  <a:gd name="T43" fmla="*/ 86 h 1306"/>
                  <a:gd name="T44" fmla="*/ 9 w 535"/>
                  <a:gd name="T45" fmla="*/ 100 h 1306"/>
                  <a:gd name="T46" fmla="*/ 15 w 535"/>
                  <a:gd name="T47" fmla="*/ 110 h 1306"/>
                  <a:gd name="T48" fmla="*/ 22 w 535"/>
                  <a:gd name="T49" fmla="*/ 122 h 1306"/>
                  <a:gd name="T50" fmla="*/ 31 w 535"/>
                  <a:gd name="T51" fmla="*/ 132 h 1306"/>
                  <a:gd name="T52" fmla="*/ 42 w 535"/>
                  <a:gd name="T53" fmla="*/ 144 h 1306"/>
                  <a:gd name="T54" fmla="*/ 67 w 535"/>
                  <a:gd name="T55" fmla="*/ 164 h 1306"/>
                  <a:gd name="T56" fmla="*/ 59 w 535"/>
                  <a:gd name="T57" fmla="*/ 160 h 13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35"/>
                  <a:gd name="T88" fmla="*/ 0 h 1306"/>
                  <a:gd name="T89" fmla="*/ 535 w 535"/>
                  <a:gd name="T90" fmla="*/ 1306 h 13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35" h="1306">
                    <a:moveTo>
                      <a:pt x="468" y="1274"/>
                    </a:moveTo>
                    <a:lnTo>
                      <a:pt x="308" y="1143"/>
                    </a:lnTo>
                    <a:lnTo>
                      <a:pt x="203" y="1047"/>
                    </a:lnTo>
                    <a:lnTo>
                      <a:pt x="118" y="930"/>
                    </a:lnTo>
                    <a:lnTo>
                      <a:pt x="41" y="796"/>
                    </a:lnTo>
                    <a:lnTo>
                      <a:pt x="9" y="641"/>
                    </a:lnTo>
                    <a:lnTo>
                      <a:pt x="0" y="507"/>
                    </a:lnTo>
                    <a:lnTo>
                      <a:pt x="14" y="364"/>
                    </a:lnTo>
                    <a:lnTo>
                      <a:pt x="38" y="260"/>
                    </a:lnTo>
                    <a:lnTo>
                      <a:pt x="90" y="158"/>
                    </a:lnTo>
                    <a:lnTo>
                      <a:pt x="170" y="78"/>
                    </a:lnTo>
                    <a:lnTo>
                      <a:pt x="241" y="6"/>
                    </a:lnTo>
                    <a:lnTo>
                      <a:pt x="285" y="0"/>
                    </a:lnTo>
                    <a:lnTo>
                      <a:pt x="217" y="56"/>
                    </a:lnTo>
                    <a:lnTo>
                      <a:pt x="147" y="131"/>
                    </a:lnTo>
                    <a:lnTo>
                      <a:pt x="85" y="195"/>
                    </a:lnTo>
                    <a:lnTo>
                      <a:pt x="56" y="265"/>
                    </a:lnTo>
                    <a:lnTo>
                      <a:pt x="32" y="340"/>
                    </a:lnTo>
                    <a:lnTo>
                      <a:pt x="29" y="423"/>
                    </a:lnTo>
                    <a:lnTo>
                      <a:pt x="14" y="502"/>
                    </a:lnTo>
                    <a:lnTo>
                      <a:pt x="18" y="585"/>
                    </a:lnTo>
                    <a:lnTo>
                      <a:pt x="38" y="689"/>
                    </a:lnTo>
                    <a:lnTo>
                      <a:pt x="70" y="799"/>
                    </a:lnTo>
                    <a:lnTo>
                      <a:pt x="118" y="879"/>
                    </a:lnTo>
                    <a:lnTo>
                      <a:pt x="176" y="976"/>
                    </a:lnTo>
                    <a:lnTo>
                      <a:pt x="247" y="1050"/>
                    </a:lnTo>
                    <a:lnTo>
                      <a:pt x="336" y="1148"/>
                    </a:lnTo>
                    <a:lnTo>
                      <a:pt x="535" y="1306"/>
                    </a:lnTo>
                    <a:lnTo>
                      <a:pt x="468" y="1274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3154" y="2053"/>
                <a:ext cx="284" cy="94"/>
              </a:xfrm>
              <a:custGeom>
                <a:avLst/>
                <a:gdLst>
                  <a:gd name="T0" fmla="*/ 0 w 567"/>
                  <a:gd name="T1" fmla="*/ 18 h 189"/>
                  <a:gd name="T2" fmla="*/ 65 w 567"/>
                  <a:gd name="T3" fmla="*/ 0 h 189"/>
                  <a:gd name="T4" fmla="*/ 71 w 567"/>
                  <a:gd name="T5" fmla="*/ 4 h 189"/>
                  <a:gd name="T6" fmla="*/ 3 w 567"/>
                  <a:gd name="T7" fmla="*/ 23 h 189"/>
                  <a:gd name="T8" fmla="*/ 0 w 567"/>
                  <a:gd name="T9" fmla="*/ 18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189"/>
                  <a:gd name="T17" fmla="*/ 567 w 567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189">
                    <a:moveTo>
                      <a:pt x="0" y="149"/>
                    </a:moveTo>
                    <a:lnTo>
                      <a:pt x="514" y="0"/>
                    </a:lnTo>
                    <a:lnTo>
                      <a:pt x="567" y="35"/>
                    </a:lnTo>
                    <a:lnTo>
                      <a:pt x="19" y="18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3052" y="1967"/>
                <a:ext cx="284" cy="95"/>
              </a:xfrm>
              <a:custGeom>
                <a:avLst/>
                <a:gdLst>
                  <a:gd name="T0" fmla="*/ 0 w 567"/>
                  <a:gd name="T1" fmla="*/ 19 h 189"/>
                  <a:gd name="T2" fmla="*/ 65 w 567"/>
                  <a:gd name="T3" fmla="*/ 0 h 189"/>
                  <a:gd name="T4" fmla="*/ 71 w 567"/>
                  <a:gd name="T5" fmla="*/ 5 h 189"/>
                  <a:gd name="T6" fmla="*/ 3 w 567"/>
                  <a:gd name="T7" fmla="*/ 24 h 189"/>
                  <a:gd name="T8" fmla="*/ 0 w 567"/>
                  <a:gd name="T9" fmla="*/ 19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7"/>
                  <a:gd name="T16" fmla="*/ 0 h 189"/>
                  <a:gd name="T17" fmla="*/ 567 w 567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7" h="189">
                    <a:moveTo>
                      <a:pt x="0" y="149"/>
                    </a:moveTo>
                    <a:lnTo>
                      <a:pt x="514" y="0"/>
                    </a:lnTo>
                    <a:lnTo>
                      <a:pt x="567" y="35"/>
                    </a:lnTo>
                    <a:lnTo>
                      <a:pt x="18" y="18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2964" y="1894"/>
                <a:ext cx="285" cy="94"/>
              </a:xfrm>
              <a:custGeom>
                <a:avLst/>
                <a:gdLst>
                  <a:gd name="T0" fmla="*/ 0 w 568"/>
                  <a:gd name="T1" fmla="*/ 18 h 189"/>
                  <a:gd name="T2" fmla="*/ 65 w 568"/>
                  <a:gd name="T3" fmla="*/ 0 h 189"/>
                  <a:gd name="T4" fmla="*/ 72 w 568"/>
                  <a:gd name="T5" fmla="*/ 4 h 189"/>
                  <a:gd name="T6" fmla="*/ 3 w 568"/>
                  <a:gd name="T7" fmla="*/ 23 h 189"/>
                  <a:gd name="T8" fmla="*/ 0 w 568"/>
                  <a:gd name="T9" fmla="*/ 18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8"/>
                  <a:gd name="T16" fmla="*/ 0 h 189"/>
                  <a:gd name="T17" fmla="*/ 568 w 568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8" h="189">
                    <a:moveTo>
                      <a:pt x="0" y="149"/>
                    </a:moveTo>
                    <a:lnTo>
                      <a:pt x="516" y="0"/>
                    </a:lnTo>
                    <a:lnTo>
                      <a:pt x="568" y="35"/>
                    </a:lnTo>
                    <a:lnTo>
                      <a:pt x="18" y="18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" name="Freeform 15"/>
              <p:cNvSpPr>
                <a:spLocks/>
              </p:cNvSpPr>
              <p:nvPr/>
            </p:nvSpPr>
            <p:spPr bwMode="auto">
              <a:xfrm>
                <a:off x="2887" y="1827"/>
                <a:ext cx="264" cy="81"/>
              </a:xfrm>
              <a:custGeom>
                <a:avLst/>
                <a:gdLst>
                  <a:gd name="T0" fmla="*/ 0 w 529"/>
                  <a:gd name="T1" fmla="*/ 16 h 161"/>
                  <a:gd name="T2" fmla="*/ 60 w 529"/>
                  <a:gd name="T3" fmla="*/ 0 h 161"/>
                  <a:gd name="T4" fmla="*/ 66 w 529"/>
                  <a:gd name="T5" fmla="*/ 4 h 161"/>
                  <a:gd name="T6" fmla="*/ 2 w 529"/>
                  <a:gd name="T7" fmla="*/ 21 h 161"/>
                  <a:gd name="T8" fmla="*/ 0 w 529"/>
                  <a:gd name="T9" fmla="*/ 16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9"/>
                  <a:gd name="T16" fmla="*/ 0 h 161"/>
                  <a:gd name="T17" fmla="*/ 529 w 52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9" h="161">
                    <a:moveTo>
                      <a:pt x="0" y="127"/>
                    </a:moveTo>
                    <a:lnTo>
                      <a:pt x="480" y="0"/>
                    </a:lnTo>
                    <a:lnTo>
                      <a:pt x="529" y="29"/>
                    </a:lnTo>
                    <a:lnTo>
                      <a:pt x="19" y="161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>
                <a:off x="2804" y="1765"/>
                <a:ext cx="265" cy="80"/>
              </a:xfrm>
              <a:custGeom>
                <a:avLst/>
                <a:gdLst>
                  <a:gd name="T0" fmla="*/ 0 w 531"/>
                  <a:gd name="T1" fmla="*/ 15 h 162"/>
                  <a:gd name="T2" fmla="*/ 60 w 531"/>
                  <a:gd name="T3" fmla="*/ 0 h 162"/>
                  <a:gd name="T4" fmla="*/ 66 w 531"/>
                  <a:gd name="T5" fmla="*/ 3 h 162"/>
                  <a:gd name="T6" fmla="*/ 2 w 531"/>
                  <a:gd name="T7" fmla="*/ 20 h 162"/>
                  <a:gd name="T8" fmla="*/ 0 w 531"/>
                  <a:gd name="T9" fmla="*/ 15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1"/>
                  <a:gd name="T16" fmla="*/ 0 h 162"/>
                  <a:gd name="T17" fmla="*/ 531 w 531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1" h="162">
                    <a:moveTo>
                      <a:pt x="0" y="127"/>
                    </a:moveTo>
                    <a:lnTo>
                      <a:pt x="482" y="0"/>
                    </a:lnTo>
                    <a:lnTo>
                      <a:pt x="531" y="29"/>
                    </a:lnTo>
                    <a:lnTo>
                      <a:pt x="18" y="16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753" y="1717"/>
                <a:ext cx="265" cy="80"/>
              </a:xfrm>
              <a:custGeom>
                <a:avLst/>
                <a:gdLst>
                  <a:gd name="T0" fmla="*/ 0 w 530"/>
                  <a:gd name="T1" fmla="*/ 16 h 160"/>
                  <a:gd name="T2" fmla="*/ 60 w 530"/>
                  <a:gd name="T3" fmla="*/ 0 h 160"/>
                  <a:gd name="T4" fmla="*/ 67 w 530"/>
                  <a:gd name="T5" fmla="*/ 4 h 160"/>
                  <a:gd name="T6" fmla="*/ 2 w 530"/>
                  <a:gd name="T7" fmla="*/ 20 h 160"/>
                  <a:gd name="T8" fmla="*/ 0 w 530"/>
                  <a:gd name="T9" fmla="*/ 16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0"/>
                  <a:gd name="T16" fmla="*/ 0 h 160"/>
                  <a:gd name="T17" fmla="*/ 530 w 530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0" h="160">
                    <a:moveTo>
                      <a:pt x="0" y="125"/>
                    </a:moveTo>
                    <a:lnTo>
                      <a:pt x="481" y="0"/>
                    </a:lnTo>
                    <a:lnTo>
                      <a:pt x="530" y="29"/>
                    </a:lnTo>
                    <a:lnTo>
                      <a:pt x="18" y="16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2705" y="1674"/>
                <a:ext cx="242" cy="71"/>
              </a:xfrm>
              <a:custGeom>
                <a:avLst/>
                <a:gdLst>
                  <a:gd name="T0" fmla="*/ 0 w 485"/>
                  <a:gd name="T1" fmla="*/ 14 h 141"/>
                  <a:gd name="T2" fmla="*/ 55 w 485"/>
                  <a:gd name="T3" fmla="*/ 0 h 141"/>
                  <a:gd name="T4" fmla="*/ 60 w 485"/>
                  <a:gd name="T5" fmla="*/ 4 h 141"/>
                  <a:gd name="T6" fmla="*/ 2 w 485"/>
                  <a:gd name="T7" fmla="*/ 18 h 141"/>
                  <a:gd name="T8" fmla="*/ 0 w 485"/>
                  <a:gd name="T9" fmla="*/ 14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5"/>
                  <a:gd name="T16" fmla="*/ 0 h 141"/>
                  <a:gd name="T17" fmla="*/ 485 w 485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5" h="141">
                    <a:moveTo>
                      <a:pt x="0" y="112"/>
                    </a:moveTo>
                    <a:lnTo>
                      <a:pt x="442" y="0"/>
                    </a:lnTo>
                    <a:lnTo>
                      <a:pt x="485" y="25"/>
                    </a:lnTo>
                    <a:lnTo>
                      <a:pt x="17" y="141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2658" y="1630"/>
                <a:ext cx="243" cy="71"/>
              </a:xfrm>
              <a:custGeom>
                <a:avLst/>
                <a:gdLst>
                  <a:gd name="T0" fmla="*/ 0 w 485"/>
                  <a:gd name="T1" fmla="*/ 14 h 142"/>
                  <a:gd name="T2" fmla="*/ 56 w 485"/>
                  <a:gd name="T3" fmla="*/ 0 h 142"/>
                  <a:gd name="T4" fmla="*/ 61 w 485"/>
                  <a:gd name="T5" fmla="*/ 3 h 142"/>
                  <a:gd name="T6" fmla="*/ 2 w 485"/>
                  <a:gd name="T7" fmla="*/ 18 h 142"/>
                  <a:gd name="T8" fmla="*/ 0 w 485"/>
                  <a:gd name="T9" fmla="*/ 14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5"/>
                  <a:gd name="T16" fmla="*/ 0 h 142"/>
                  <a:gd name="T17" fmla="*/ 485 w 48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5" h="142">
                    <a:moveTo>
                      <a:pt x="0" y="113"/>
                    </a:moveTo>
                    <a:lnTo>
                      <a:pt x="441" y="0"/>
                    </a:lnTo>
                    <a:lnTo>
                      <a:pt x="485" y="26"/>
                    </a:lnTo>
                    <a:lnTo>
                      <a:pt x="16" y="142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2613" y="1587"/>
                <a:ext cx="223" cy="70"/>
              </a:xfrm>
              <a:custGeom>
                <a:avLst/>
                <a:gdLst>
                  <a:gd name="T0" fmla="*/ 0 w 447"/>
                  <a:gd name="T1" fmla="*/ 14 h 142"/>
                  <a:gd name="T2" fmla="*/ 50 w 447"/>
                  <a:gd name="T3" fmla="*/ 0 h 142"/>
                  <a:gd name="T4" fmla="*/ 55 w 447"/>
                  <a:gd name="T5" fmla="*/ 3 h 142"/>
                  <a:gd name="T6" fmla="*/ 1 w 447"/>
                  <a:gd name="T7" fmla="*/ 17 h 142"/>
                  <a:gd name="T8" fmla="*/ 0 w 447"/>
                  <a:gd name="T9" fmla="*/ 14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7"/>
                  <a:gd name="T16" fmla="*/ 0 h 142"/>
                  <a:gd name="T17" fmla="*/ 447 w 447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7" h="142">
                    <a:moveTo>
                      <a:pt x="0" y="113"/>
                    </a:moveTo>
                    <a:lnTo>
                      <a:pt x="405" y="0"/>
                    </a:lnTo>
                    <a:lnTo>
                      <a:pt x="447" y="26"/>
                    </a:lnTo>
                    <a:lnTo>
                      <a:pt x="14" y="142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" name="Freeform 21"/>
              <p:cNvSpPr>
                <a:spLocks/>
              </p:cNvSpPr>
              <p:nvPr/>
            </p:nvSpPr>
            <p:spPr bwMode="auto">
              <a:xfrm>
                <a:off x="2573" y="1557"/>
                <a:ext cx="222" cy="66"/>
              </a:xfrm>
              <a:custGeom>
                <a:avLst/>
                <a:gdLst>
                  <a:gd name="T0" fmla="*/ 0 w 443"/>
                  <a:gd name="T1" fmla="*/ 13 h 133"/>
                  <a:gd name="T2" fmla="*/ 51 w 443"/>
                  <a:gd name="T3" fmla="*/ 0 h 133"/>
                  <a:gd name="T4" fmla="*/ 56 w 443"/>
                  <a:gd name="T5" fmla="*/ 3 h 133"/>
                  <a:gd name="T6" fmla="*/ 2 w 443"/>
                  <a:gd name="T7" fmla="*/ 16 h 133"/>
                  <a:gd name="T8" fmla="*/ 0 w 443"/>
                  <a:gd name="T9" fmla="*/ 13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3"/>
                  <a:gd name="T16" fmla="*/ 0 h 133"/>
                  <a:gd name="T17" fmla="*/ 443 w 443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3" h="133">
                    <a:moveTo>
                      <a:pt x="0" y="106"/>
                    </a:moveTo>
                    <a:lnTo>
                      <a:pt x="403" y="0"/>
                    </a:lnTo>
                    <a:lnTo>
                      <a:pt x="443" y="24"/>
                    </a:lnTo>
                    <a:lnTo>
                      <a:pt x="14" y="133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2532" y="1526"/>
                <a:ext cx="221" cy="68"/>
              </a:xfrm>
              <a:custGeom>
                <a:avLst/>
                <a:gdLst>
                  <a:gd name="T0" fmla="*/ 0 w 442"/>
                  <a:gd name="T1" fmla="*/ 13 h 137"/>
                  <a:gd name="T2" fmla="*/ 51 w 442"/>
                  <a:gd name="T3" fmla="*/ 0 h 137"/>
                  <a:gd name="T4" fmla="*/ 56 w 442"/>
                  <a:gd name="T5" fmla="*/ 3 h 137"/>
                  <a:gd name="T6" fmla="*/ 2 w 442"/>
                  <a:gd name="T7" fmla="*/ 17 h 137"/>
                  <a:gd name="T8" fmla="*/ 0 w 442"/>
                  <a:gd name="T9" fmla="*/ 13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2"/>
                  <a:gd name="T16" fmla="*/ 0 h 137"/>
                  <a:gd name="T17" fmla="*/ 442 w 442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2" h="137">
                    <a:moveTo>
                      <a:pt x="0" y="108"/>
                    </a:moveTo>
                    <a:lnTo>
                      <a:pt x="402" y="0"/>
                    </a:lnTo>
                    <a:lnTo>
                      <a:pt x="442" y="26"/>
                    </a:lnTo>
                    <a:lnTo>
                      <a:pt x="15" y="137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" name="Freeform 23"/>
              <p:cNvSpPr>
                <a:spLocks/>
              </p:cNvSpPr>
              <p:nvPr/>
            </p:nvSpPr>
            <p:spPr bwMode="auto">
              <a:xfrm>
                <a:off x="1929" y="1210"/>
                <a:ext cx="237" cy="51"/>
              </a:xfrm>
              <a:custGeom>
                <a:avLst/>
                <a:gdLst>
                  <a:gd name="T0" fmla="*/ 5 w 474"/>
                  <a:gd name="T1" fmla="*/ 13 h 102"/>
                  <a:gd name="T2" fmla="*/ 60 w 474"/>
                  <a:gd name="T3" fmla="*/ 3 h 102"/>
                  <a:gd name="T4" fmla="*/ 52 w 474"/>
                  <a:gd name="T5" fmla="*/ 0 h 102"/>
                  <a:gd name="T6" fmla="*/ 0 w 474"/>
                  <a:gd name="T7" fmla="*/ 12 h 102"/>
                  <a:gd name="T8" fmla="*/ 5 w 474"/>
                  <a:gd name="T9" fmla="*/ 1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4"/>
                  <a:gd name="T16" fmla="*/ 0 h 102"/>
                  <a:gd name="T17" fmla="*/ 474 w 47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4" h="102">
                    <a:moveTo>
                      <a:pt x="33" y="102"/>
                    </a:moveTo>
                    <a:lnTo>
                      <a:pt x="474" y="22"/>
                    </a:lnTo>
                    <a:lnTo>
                      <a:pt x="412" y="0"/>
                    </a:lnTo>
                    <a:lnTo>
                      <a:pt x="0" y="91"/>
                    </a:lnTo>
                    <a:lnTo>
                      <a:pt x="33" y="10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" name="Freeform 24"/>
              <p:cNvSpPr>
                <a:spLocks/>
              </p:cNvSpPr>
              <p:nvPr/>
            </p:nvSpPr>
            <p:spPr bwMode="auto">
              <a:xfrm>
                <a:off x="1958" y="1227"/>
                <a:ext cx="238" cy="51"/>
              </a:xfrm>
              <a:custGeom>
                <a:avLst/>
                <a:gdLst>
                  <a:gd name="T0" fmla="*/ 5 w 476"/>
                  <a:gd name="T1" fmla="*/ 13 h 102"/>
                  <a:gd name="T2" fmla="*/ 60 w 476"/>
                  <a:gd name="T3" fmla="*/ 3 h 102"/>
                  <a:gd name="T4" fmla="*/ 52 w 476"/>
                  <a:gd name="T5" fmla="*/ 0 h 102"/>
                  <a:gd name="T6" fmla="*/ 0 w 476"/>
                  <a:gd name="T7" fmla="*/ 12 h 102"/>
                  <a:gd name="T8" fmla="*/ 5 w 476"/>
                  <a:gd name="T9" fmla="*/ 1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6"/>
                  <a:gd name="T16" fmla="*/ 0 h 102"/>
                  <a:gd name="T17" fmla="*/ 476 w 476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6" h="102">
                    <a:moveTo>
                      <a:pt x="33" y="102"/>
                    </a:moveTo>
                    <a:lnTo>
                      <a:pt x="476" y="22"/>
                    </a:lnTo>
                    <a:lnTo>
                      <a:pt x="414" y="0"/>
                    </a:lnTo>
                    <a:lnTo>
                      <a:pt x="0" y="91"/>
                    </a:lnTo>
                    <a:lnTo>
                      <a:pt x="33" y="10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1998" y="1246"/>
                <a:ext cx="237" cy="51"/>
              </a:xfrm>
              <a:custGeom>
                <a:avLst/>
                <a:gdLst>
                  <a:gd name="T0" fmla="*/ 5 w 474"/>
                  <a:gd name="T1" fmla="*/ 13 h 102"/>
                  <a:gd name="T2" fmla="*/ 60 w 474"/>
                  <a:gd name="T3" fmla="*/ 3 h 102"/>
                  <a:gd name="T4" fmla="*/ 52 w 474"/>
                  <a:gd name="T5" fmla="*/ 0 h 102"/>
                  <a:gd name="T6" fmla="*/ 0 w 474"/>
                  <a:gd name="T7" fmla="*/ 12 h 102"/>
                  <a:gd name="T8" fmla="*/ 5 w 474"/>
                  <a:gd name="T9" fmla="*/ 1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4"/>
                  <a:gd name="T16" fmla="*/ 0 h 102"/>
                  <a:gd name="T17" fmla="*/ 474 w 47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4" h="102">
                    <a:moveTo>
                      <a:pt x="33" y="102"/>
                    </a:moveTo>
                    <a:lnTo>
                      <a:pt x="474" y="22"/>
                    </a:lnTo>
                    <a:lnTo>
                      <a:pt x="413" y="0"/>
                    </a:lnTo>
                    <a:lnTo>
                      <a:pt x="0" y="91"/>
                    </a:lnTo>
                    <a:lnTo>
                      <a:pt x="33" y="10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" name="Freeform 26"/>
              <p:cNvSpPr>
                <a:spLocks/>
              </p:cNvSpPr>
              <p:nvPr/>
            </p:nvSpPr>
            <p:spPr bwMode="auto">
              <a:xfrm>
                <a:off x="2046" y="1262"/>
                <a:ext cx="237" cy="51"/>
              </a:xfrm>
              <a:custGeom>
                <a:avLst/>
                <a:gdLst>
                  <a:gd name="T0" fmla="*/ 4 w 475"/>
                  <a:gd name="T1" fmla="*/ 13 h 101"/>
                  <a:gd name="T2" fmla="*/ 59 w 475"/>
                  <a:gd name="T3" fmla="*/ 3 h 101"/>
                  <a:gd name="T4" fmla="*/ 51 w 475"/>
                  <a:gd name="T5" fmla="*/ 0 h 101"/>
                  <a:gd name="T6" fmla="*/ 0 w 475"/>
                  <a:gd name="T7" fmla="*/ 12 h 101"/>
                  <a:gd name="T8" fmla="*/ 4 w 475"/>
                  <a:gd name="T9" fmla="*/ 13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5"/>
                  <a:gd name="T16" fmla="*/ 0 h 101"/>
                  <a:gd name="T17" fmla="*/ 475 w 475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5" h="101">
                    <a:moveTo>
                      <a:pt x="33" y="101"/>
                    </a:moveTo>
                    <a:lnTo>
                      <a:pt x="475" y="21"/>
                    </a:lnTo>
                    <a:lnTo>
                      <a:pt x="413" y="0"/>
                    </a:lnTo>
                    <a:lnTo>
                      <a:pt x="0" y="90"/>
                    </a:lnTo>
                    <a:lnTo>
                      <a:pt x="33" y="101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>
                <a:off x="2073" y="1283"/>
                <a:ext cx="238" cy="51"/>
              </a:xfrm>
              <a:custGeom>
                <a:avLst/>
                <a:gdLst>
                  <a:gd name="T0" fmla="*/ 5 w 476"/>
                  <a:gd name="T1" fmla="*/ 13 h 102"/>
                  <a:gd name="T2" fmla="*/ 60 w 476"/>
                  <a:gd name="T3" fmla="*/ 3 h 102"/>
                  <a:gd name="T4" fmla="*/ 52 w 476"/>
                  <a:gd name="T5" fmla="*/ 0 h 102"/>
                  <a:gd name="T6" fmla="*/ 0 w 476"/>
                  <a:gd name="T7" fmla="*/ 12 h 102"/>
                  <a:gd name="T8" fmla="*/ 5 w 476"/>
                  <a:gd name="T9" fmla="*/ 1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6"/>
                  <a:gd name="T16" fmla="*/ 0 h 102"/>
                  <a:gd name="T17" fmla="*/ 476 w 476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6" h="102">
                    <a:moveTo>
                      <a:pt x="33" y="102"/>
                    </a:moveTo>
                    <a:lnTo>
                      <a:pt x="476" y="22"/>
                    </a:lnTo>
                    <a:lnTo>
                      <a:pt x="414" y="0"/>
                    </a:lnTo>
                    <a:lnTo>
                      <a:pt x="0" y="91"/>
                    </a:lnTo>
                    <a:lnTo>
                      <a:pt x="33" y="10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" name="Freeform 28"/>
              <p:cNvSpPr>
                <a:spLocks/>
              </p:cNvSpPr>
              <p:nvPr/>
            </p:nvSpPr>
            <p:spPr bwMode="auto">
              <a:xfrm>
                <a:off x="2120" y="1301"/>
                <a:ext cx="237" cy="51"/>
              </a:xfrm>
              <a:custGeom>
                <a:avLst/>
                <a:gdLst>
                  <a:gd name="T0" fmla="*/ 4 w 474"/>
                  <a:gd name="T1" fmla="*/ 13 h 101"/>
                  <a:gd name="T2" fmla="*/ 60 w 474"/>
                  <a:gd name="T3" fmla="*/ 3 h 101"/>
                  <a:gd name="T4" fmla="*/ 52 w 474"/>
                  <a:gd name="T5" fmla="*/ 0 h 101"/>
                  <a:gd name="T6" fmla="*/ 0 w 474"/>
                  <a:gd name="T7" fmla="*/ 12 h 101"/>
                  <a:gd name="T8" fmla="*/ 4 w 474"/>
                  <a:gd name="T9" fmla="*/ 13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4"/>
                  <a:gd name="T16" fmla="*/ 0 h 101"/>
                  <a:gd name="T17" fmla="*/ 474 w 474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4" h="101">
                    <a:moveTo>
                      <a:pt x="32" y="101"/>
                    </a:moveTo>
                    <a:lnTo>
                      <a:pt x="474" y="22"/>
                    </a:lnTo>
                    <a:lnTo>
                      <a:pt x="412" y="0"/>
                    </a:lnTo>
                    <a:lnTo>
                      <a:pt x="0" y="91"/>
                    </a:lnTo>
                    <a:lnTo>
                      <a:pt x="32" y="101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2161" y="1320"/>
                <a:ext cx="238" cy="50"/>
              </a:xfrm>
              <a:custGeom>
                <a:avLst/>
                <a:gdLst>
                  <a:gd name="T0" fmla="*/ 5 w 476"/>
                  <a:gd name="T1" fmla="*/ 12 h 102"/>
                  <a:gd name="T2" fmla="*/ 60 w 476"/>
                  <a:gd name="T3" fmla="*/ 2 h 102"/>
                  <a:gd name="T4" fmla="*/ 52 w 476"/>
                  <a:gd name="T5" fmla="*/ 0 h 102"/>
                  <a:gd name="T6" fmla="*/ 0 w 476"/>
                  <a:gd name="T7" fmla="*/ 11 h 102"/>
                  <a:gd name="T8" fmla="*/ 5 w 476"/>
                  <a:gd name="T9" fmla="*/ 1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6"/>
                  <a:gd name="T16" fmla="*/ 0 h 102"/>
                  <a:gd name="T17" fmla="*/ 476 w 476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6" h="102">
                    <a:moveTo>
                      <a:pt x="33" y="102"/>
                    </a:moveTo>
                    <a:lnTo>
                      <a:pt x="476" y="22"/>
                    </a:lnTo>
                    <a:lnTo>
                      <a:pt x="414" y="0"/>
                    </a:lnTo>
                    <a:lnTo>
                      <a:pt x="0" y="91"/>
                    </a:lnTo>
                    <a:lnTo>
                      <a:pt x="33" y="10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2202" y="1340"/>
                <a:ext cx="238" cy="51"/>
              </a:xfrm>
              <a:custGeom>
                <a:avLst/>
                <a:gdLst>
                  <a:gd name="T0" fmla="*/ 5 w 476"/>
                  <a:gd name="T1" fmla="*/ 13 h 102"/>
                  <a:gd name="T2" fmla="*/ 60 w 476"/>
                  <a:gd name="T3" fmla="*/ 3 h 102"/>
                  <a:gd name="T4" fmla="*/ 52 w 476"/>
                  <a:gd name="T5" fmla="*/ 0 h 102"/>
                  <a:gd name="T6" fmla="*/ 0 w 476"/>
                  <a:gd name="T7" fmla="*/ 12 h 102"/>
                  <a:gd name="T8" fmla="*/ 5 w 476"/>
                  <a:gd name="T9" fmla="*/ 1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6"/>
                  <a:gd name="T16" fmla="*/ 0 h 102"/>
                  <a:gd name="T17" fmla="*/ 476 w 476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6" h="102">
                    <a:moveTo>
                      <a:pt x="33" y="102"/>
                    </a:moveTo>
                    <a:lnTo>
                      <a:pt x="476" y="22"/>
                    </a:lnTo>
                    <a:lnTo>
                      <a:pt x="414" y="0"/>
                    </a:lnTo>
                    <a:lnTo>
                      <a:pt x="0" y="91"/>
                    </a:lnTo>
                    <a:lnTo>
                      <a:pt x="33" y="10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2246" y="1359"/>
                <a:ext cx="238" cy="50"/>
              </a:xfrm>
              <a:custGeom>
                <a:avLst/>
                <a:gdLst>
                  <a:gd name="T0" fmla="*/ 5 w 476"/>
                  <a:gd name="T1" fmla="*/ 12 h 102"/>
                  <a:gd name="T2" fmla="*/ 60 w 476"/>
                  <a:gd name="T3" fmla="*/ 2 h 102"/>
                  <a:gd name="T4" fmla="*/ 52 w 476"/>
                  <a:gd name="T5" fmla="*/ 0 h 102"/>
                  <a:gd name="T6" fmla="*/ 0 w 476"/>
                  <a:gd name="T7" fmla="*/ 11 h 102"/>
                  <a:gd name="T8" fmla="*/ 5 w 476"/>
                  <a:gd name="T9" fmla="*/ 1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6"/>
                  <a:gd name="T16" fmla="*/ 0 h 102"/>
                  <a:gd name="T17" fmla="*/ 476 w 476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6" h="102">
                    <a:moveTo>
                      <a:pt x="33" y="102"/>
                    </a:moveTo>
                    <a:lnTo>
                      <a:pt x="476" y="22"/>
                    </a:lnTo>
                    <a:lnTo>
                      <a:pt x="414" y="0"/>
                    </a:lnTo>
                    <a:lnTo>
                      <a:pt x="0" y="91"/>
                    </a:lnTo>
                    <a:lnTo>
                      <a:pt x="33" y="10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2285" y="1379"/>
                <a:ext cx="238" cy="50"/>
              </a:xfrm>
              <a:custGeom>
                <a:avLst/>
                <a:gdLst>
                  <a:gd name="T0" fmla="*/ 5 w 476"/>
                  <a:gd name="T1" fmla="*/ 12 h 102"/>
                  <a:gd name="T2" fmla="*/ 60 w 476"/>
                  <a:gd name="T3" fmla="*/ 2 h 102"/>
                  <a:gd name="T4" fmla="*/ 52 w 476"/>
                  <a:gd name="T5" fmla="*/ 0 h 102"/>
                  <a:gd name="T6" fmla="*/ 0 w 476"/>
                  <a:gd name="T7" fmla="*/ 11 h 102"/>
                  <a:gd name="T8" fmla="*/ 5 w 476"/>
                  <a:gd name="T9" fmla="*/ 1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6"/>
                  <a:gd name="T16" fmla="*/ 0 h 102"/>
                  <a:gd name="T17" fmla="*/ 476 w 476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6" h="102">
                    <a:moveTo>
                      <a:pt x="33" y="102"/>
                    </a:moveTo>
                    <a:lnTo>
                      <a:pt x="476" y="22"/>
                    </a:lnTo>
                    <a:lnTo>
                      <a:pt x="414" y="0"/>
                    </a:lnTo>
                    <a:lnTo>
                      <a:pt x="0" y="91"/>
                    </a:lnTo>
                    <a:lnTo>
                      <a:pt x="33" y="10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2311" y="1399"/>
                <a:ext cx="237" cy="51"/>
              </a:xfrm>
              <a:custGeom>
                <a:avLst/>
                <a:gdLst>
                  <a:gd name="T0" fmla="*/ 5 w 474"/>
                  <a:gd name="T1" fmla="*/ 13 h 102"/>
                  <a:gd name="T2" fmla="*/ 60 w 474"/>
                  <a:gd name="T3" fmla="*/ 3 h 102"/>
                  <a:gd name="T4" fmla="*/ 52 w 474"/>
                  <a:gd name="T5" fmla="*/ 0 h 102"/>
                  <a:gd name="T6" fmla="*/ 0 w 474"/>
                  <a:gd name="T7" fmla="*/ 12 h 102"/>
                  <a:gd name="T8" fmla="*/ 5 w 474"/>
                  <a:gd name="T9" fmla="*/ 1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4"/>
                  <a:gd name="T16" fmla="*/ 0 h 102"/>
                  <a:gd name="T17" fmla="*/ 474 w 47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4" h="102">
                    <a:moveTo>
                      <a:pt x="33" y="102"/>
                    </a:moveTo>
                    <a:lnTo>
                      <a:pt x="474" y="22"/>
                    </a:lnTo>
                    <a:lnTo>
                      <a:pt x="412" y="0"/>
                    </a:lnTo>
                    <a:lnTo>
                      <a:pt x="0" y="91"/>
                    </a:lnTo>
                    <a:lnTo>
                      <a:pt x="33" y="10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" name="Freeform 34"/>
              <p:cNvSpPr>
                <a:spLocks/>
              </p:cNvSpPr>
              <p:nvPr/>
            </p:nvSpPr>
            <p:spPr bwMode="auto">
              <a:xfrm>
                <a:off x="2352" y="1416"/>
                <a:ext cx="238" cy="51"/>
              </a:xfrm>
              <a:custGeom>
                <a:avLst/>
                <a:gdLst>
                  <a:gd name="T0" fmla="*/ 4 w 475"/>
                  <a:gd name="T1" fmla="*/ 13 h 101"/>
                  <a:gd name="T2" fmla="*/ 60 w 475"/>
                  <a:gd name="T3" fmla="*/ 3 h 101"/>
                  <a:gd name="T4" fmla="*/ 52 w 475"/>
                  <a:gd name="T5" fmla="*/ 0 h 101"/>
                  <a:gd name="T6" fmla="*/ 0 w 475"/>
                  <a:gd name="T7" fmla="*/ 12 h 101"/>
                  <a:gd name="T8" fmla="*/ 4 w 475"/>
                  <a:gd name="T9" fmla="*/ 13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5"/>
                  <a:gd name="T16" fmla="*/ 0 h 101"/>
                  <a:gd name="T17" fmla="*/ 475 w 475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5" h="101">
                    <a:moveTo>
                      <a:pt x="32" y="101"/>
                    </a:moveTo>
                    <a:lnTo>
                      <a:pt x="475" y="21"/>
                    </a:lnTo>
                    <a:lnTo>
                      <a:pt x="414" y="0"/>
                    </a:lnTo>
                    <a:lnTo>
                      <a:pt x="0" y="90"/>
                    </a:lnTo>
                    <a:lnTo>
                      <a:pt x="32" y="101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" name="Freeform 35"/>
              <p:cNvSpPr>
                <a:spLocks/>
              </p:cNvSpPr>
              <p:nvPr/>
            </p:nvSpPr>
            <p:spPr bwMode="auto">
              <a:xfrm>
                <a:off x="2387" y="1439"/>
                <a:ext cx="237" cy="50"/>
              </a:xfrm>
              <a:custGeom>
                <a:avLst/>
                <a:gdLst>
                  <a:gd name="T0" fmla="*/ 4 w 474"/>
                  <a:gd name="T1" fmla="*/ 12 h 102"/>
                  <a:gd name="T2" fmla="*/ 60 w 474"/>
                  <a:gd name="T3" fmla="*/ 2 h 102"/>
                  <a:gd name="T4" fmla="*/ 52 w 474"/>
                  <a:gd name="T5" fmla="*/ 0 h 102"/>
                  <a:gd name="T6" fmla="*/ 0 w 474"/>
                  <a:gd name="T7" fmla="*/ 11 h 102"/>
                  <a:gd name="T8" fmla="*/ 4 w 474"/>
                  <a:gd name="T9" fmla="*/ 1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4"/>
                  <a:gd name="T16" fmla="*/ 0 h 102"/>
                  <a:gd name="T17" fmla="*/ 474 w 47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4" h="102">
                    <a:moveTo>
                      <a:pt x="32" y="102"/>
                    </a:moveTo>
                    <a:lnTo>
                      <a:pt x="474" y="22"/>
                    </a:lnTo>
                    <a:lnTo>
                      <a:pt x="412" y="0"/>
                    </a:lnTo>
                    <a:lnTo>
                      <a:pt x="0" y="91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>
                <a:off x="2421" y="1467"/>
                <a:ext cx="238" cy="51"/>
              </a:xfrm>
              <a:custGeom>
                <a:avLst/>
                <a:gdLst>
                  <a:gd name="T0" fmla="*/ 4 w 476"/>
                  <a:gd name="T1" fmla="*/ 13 h 102"/>
                  <a:gd name="T2" fmla="*/ 60 w 476"/>
                  <a:gd name="T3" fmla="*/ 3 h 102"/>
                  <a:gd name="T4" fmla="*/ 52 w 476"/>
                  <a:gd name="T5" fmla="*/ 0 h 102"/>
                  <a:gd name="T6" fmla="*/ 0 w 476"/>
                  <a:gd name="T7" fmla="*/ 12 h 102"/>
                  <a:gd name="T8" fmla="*/ 4 w 476"/>
                  <a:gd name="T9" fmla="*/ 1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6"/>
                  <a:gd name="T16" fmla="*/ 0 h 102"/>
                  <a:gd name="T17" fmla="*/ 476 w 476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6" h="102">
                    <a:moveTo>
                      <a:pt x="32" y="102"/>
                    </a:moveTo>
                    <a:lnTo>
                      <a:pt x="476" y="22"/>
                    </a:lnTo>
                    <a:lnTo>
                      <a:pt x="414" y="0"/>
                    </a:lnTo>
                    <a:lnTo>
                      <a:pt x="0" y="91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2468" y="1494"/>
                <a:ext cx="237" cy="51"/>
              </a:xfrm>
              <a:custGeom>
                <a:avLst/>
                <a:gdLst>
                  <a:gd name="T0" fmla="*/ 5 w 474"/>
                  <a:gd name="T1" fmla="*/ 13 h 102"/>
                  <a:gd name="T2" fmla="*/ 60 w 474"/>
                  <a:gd name="T3" fmla="*/ 3 h 102"/>
                  <a:gd name="T4" fmla="*/ 52 w 474"/>
                  <a:gd name="T5" fmla="*/ 0 h 102"/>
                  <a:gd name="T6" fmla="*/ 0 w 474"/>
                  <a:gd name="T7" fmla="*/ 12 h 102"/>
                  <a:gd name="T8" fmla="*/ 5 w 474"/>
                  <a:gd name="T9" fmla="*/ 1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4"/>
                  <a:gd name="T16" fmla="*/ 0 h 102"/>
                  <a:gd name="T17" fmla="*/ 474 w 47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4" h="102">
                    <a:moveTo>
                      <a:pt x="33" y="102"/>
                    </a:moveTo>
                    <a:lnTo>
                      <a:pt x="474" y="22"/>
                    </a:lnTo>
                    <a:lnTo>
                      <a:pt x="413" y="0"/>
                    </a:lnTo>
                    <a:lnTo>
                      <a:pt x="0" y="91"/>
                    </a:lnTo>
                    <a:lnTo>
                      <a:pt x="33" y="10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" name="Freeform 38"/>
              <p:cNvSpPr>
                <a:spLocks/>
              </p:cNvSpPr>
              <p:nvPr/>
            </p:nvSpPr>
            <p:spPr bwMode="auto">
              <a:xfrm>
                <a:off x="2634" y="1021"/>
                <a:ext cx="117" cy="22"/>
              </a:xfrm>
              <a:custGeom>
                <a:avLst/>
                <a:gdLst>
                  <a:gd name="T0" fmla="*/ 5 w 234"/>
                  <a:gd name="T1" fmla="*/ 0 h 44"/>
                  <a:gd name="T2" fmla="*/ 30 w 234"/>
                  <a:gd name="T3" fmla="*/ 2 h 44"/>
                  <a:gd name="T4" fmla="*/ 25 w 234"/>
                  <a:gd name="T5" fmla="*/ 6 h 44"/>
                  <a:gd name="T6" fmla="*/ 0 w 234"/>
                  <a:gd name="T7" fmla="*/ 3 h 44"/>
                  <a:gd name="T8" fmla="*/ 5 w 23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"/>
                  <a:gd name="T16" fmla="*/ 0 h 44"/>
                  <a:gd name="T17" fmla="*/ 234 w 23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" h="44">
                    <a:moveTo>
                      <a:pt x="40" y="0"/>
                    </a:moveTo>
                    <a:lnTo>
                      <a:pt x="234" y="15"/>
                    </a:lnTo>
                    <a:lnTo>
                      <a:pt x="199" y="44"/>
                    </a:lnTo>
                    <a:lnTo>
                      <a:pt x="0" y="2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" name="Freeform 39"/>
              <p:cNvSpPr>
                <a:spLocks/>
              </p:cNvSpPr>
              <p:nvPr/>
            </p:nvSpPr>
            <p:spPr bwMode="auto">
              <a:xfrm>
                <a:off x="2613" y="1037"/>
                <a:ext cx="117" cy="21"/>
              </a:xfrm>
              <a:custGeom>
                <a:avLst/>
                <a:gdLst>
                  <a:gd name="T0" fmla="*/ 5 w 234"/>
                  <a:gd name="T1" fmla="*/ 0 h 42"/>
                  <a:gd name="T2" fmla="*/ 30 w 234"/>
                  <a:gd name="T3" fmla="*/ 2 h 42"/>
                  <a:gd name="T4" fmla="*/ 25 w 234"/>
                  <a:gd name="T5" fmla="*/ 6 h 42"/>
                  <a:gd name="T6" fmla="*/ 0 w 234"/>
                  <a:gd name="T7" fmla="*/ 3 h 42"/>
                  <a:gd name="T8" fmla="*/ 5 w 234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"/>
                  <a:gd name="T16" fmla="*/ 0 h 42"/>
                  <a:gd name="T17" fmla="*/ 234 w 234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" h="42">
                    <a:moveTo>
                      <a:pt x="40" y="0"/>
                    </a:moveTo>
                    <a:lnTo>
                      <a:pt x="234" y="15"/>
                    </a:lnTo>
                    <a:lnTo>
                      <a:pt x="200" y="42"/>
                    </a:lnTo>
                    <a:lnTo>
                      <a:pt x="0" y="2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" name="Freeform 40"/>
              <p:cNvSpPr>
                <a:spLocks/>
              </p:cNvSpPr>
              <p:nvPr/>
            </p:nvSpPr>
            <p:spPr bwMode="auto">
              <a:xfrm>
                <a:off x="2580" y="1055"/>
                <a:ext cx="118" cy="21"/>
              </a:xfrm>
              <a:custGeom>
                <a:avLst/>
                <a:gdLst>
                  <a:gd name="T0" fmla="*/ 5 w 237"/>
                  <a:gd name="T1" fmla="*/ 0 h 42"/>
                  <a:gd name="T2" fmla="*/ 29 w 237"/>
                  <a:gd name="T3" fmla="*/ 2 h 42"/>
                  <a:gd name="T4" fmla="*/ 25 w 237"/>
                  <a:gd name="T5" fmla="*/ 6 h 42"/>
                  <a:gd name="T6" fmla="*/ 0 w 237"/>
                  <a:gd name="T7" fmla="*/ 3 h 42"/>
                  <a:gd name="T8" fmla="*/ 5 w 237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7"/>
                  <a:gd name="T16" fmla="*/ 0 h 42"/>
                  <a:gd name="T17" fmla="*/ 237 w 23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7" h="42">
                    <a:moveTo>
                      <a:pt x="40" y="0"/>
                    </a:moveTo>
                    <a:lnTo>
                      <a:pt x="237" y="15"/>
                    </a:lnTo>
                    <a:lnTo>
                      <a:pt x="202" y="42"/>
                    </a:lnTo>
                    <a:lnTo>
                      <a:pt x="0" y="2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" name="Freeform 41"/>
              <p:cNvSpPr>
                <a:spLocks/>
              </p:cNvSpPr>
              <p:nvPr/>
            </p:nvSpPr>
            <p:spPr bwMode="auto">
              <a:xfrm>
                <a:off x="2567" y="1076"/>
                <a:ext cx="118" cy="21"/>
              </a:xfrm>
              <a:custGeom>
                <a:avLst/>
                <a:gdLst>
                  <a:gd name="T0" fmla="*/ 5 w 236"/>
                  <a:gd name="T1" fmla="*/ 0 h 42"/>
                  <a:gd name="T2" fmla="*/ 30 w 236"/>
                  <a:gd name="T3" fmla="*/ 2 h 42"/>
                  <a:gd name="T4" fmla="*/ 26 w 236"/>
                  <a:gd name="T5" fmla="*/ 6 h 42"/>
                  <a:gd name="T6" fmla="*/ 0 w 236"/>
                  <a:gd name="T7" fmla="*/ 3 h 42"/>
                  <a:gd name="T8" fmla="*/ 5 w 236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42"/>
                  <a:gd name="T17" fmla="*/ 236 w 23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42">
                    <a:moveTo>
                      <a:pt x="40" y="0"/>
                    </a:moveTo>
                    <a:lnTo>
                      <a:pt x="236" y="15"/>
                    </a:lnTo>
                    <a:lnTo>
                      <a:pt x="202" y="42"/>
                    </a:lnTo>
                    <a:lnTo>
                      <a:pt x="0" y="2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" name="Freeform 42"/>
              <p:cNvSpPr>
                <a:spLocks/>
              </p:cNvSpPr>
              <p:nvPr/>
            </p:nvSpPr>
            <p:spPr bwMode="auto">
              <a:xfrm>
                <a:off x="2558" y="1102"/>
                <a:ext cx="117" cy="20"/>
              </a:xfrm>
              <a:custGeom>
                <a:avLst/>
                <a:gdLst>
                  <a:gd name="T0" fmla="*/ 5 w 234"/>
                  <a:gd name="T1" fmla="*/ 0 h 42"/>
                  <a:gd name="T2" fmla="*/ 30 w 234"/>
                  <a:gd name="T3" fmla="*/ 1 h 42"/>
                  <a:gd name="T4" fmla="*/ 25 w 234"/>
                  <a:gd name="T5" fmla="*/ 5 h 42"/>
                  <a:gd name="T6" fmla="*/ 0 w 234"/>
                  <a:gd name="T7" fmla="*/ 2 h 42"/>
                  <a:gd name="T8" fmla="*/ 5 w 234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"/>
                  <a:gd name="T16" fmla="*/ 0 h 42"/>
                  <a:gd name="T17" fmla="*/ 234 w 234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" h="42">
                    <a:moveTo>
                      <a:pt x="40" y="0"/>
                    </a:moveTo>
                    <a:lnTo>
                      <a:pt x="234" y="15"/>
                    </a:lnTo>
                    <a:lnTo>
                      <a:pt x="200" y="42"/>
                    </a:lnTo>
                    <a:lnTo>
                      <a:pt x="0" y="2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" name="Freeform 43"/>
              <p:cNvSpPr>
                <a:spLocks/>
              </p:cNvSpPr>
              <p:nvPr/>
            </p:nvSpPr>
            <p:spPr bwMode="auto">
              <a:xfrm>
                <a:off x="2538" y="1126"/>
                <a:ext cx="119" cy="21"/>
              </a:xfrm>
              <a:custGeom>
                <a:avLst/>
                <a:gdLst>
                  <a:gd name="T0" fmla="*/ 5 w 236"/>
                  <a:gd name="T1" fmla="*/ 0 h 42"/>
                  <a:gd name="T2" fmla="*/ 30 w 236"/>
                  <a:gd name="T3" fmla="*/ 2 h 42"/>
                  <a:gd name="T4" fmla="*/ 26 w 236"/>
                  <a:gd name="T5" fmla="*/ 6 h 42"/>
                  <a:gd name="T6" fmla="*/ 0 w 236"/>
                  <a:gd name="T7" fmla="*/ 3 h 42"/>
                  <a:gd name="T8" fmla="*/ 5 w 236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42"/>
                  <a:gd name="T17" fmla="*/ 236 w 23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42">
                    <a:moveTo>
                      <a:pt x="40" y="0"/>
                    </a:moveTo>
                    <a:lnTo>
                      <a:pt x="236" y="15"/>
                    </a:lnTo>
                    <a:lnTo>
                      <a:pt x="202" y="42"/>
                    </a:lnTo>
                    <a:lnTo>
                      <a:pt x="0" y="2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" name="Freeform 44"/>
              <p:cNvSpPr>
                <a:spLocks/>
              </p:cNvSpPr>
              <p:nvPr/>
            </p:nvSpPr>
            <p:spPr bwMode="auto">
              <a:xfrm>
                <a:off x="2529" y="1154"/>
                <a:ext cx="118" cy="21"/>
              </a:xfrm>
              <a:custGeom>
                <a:avLst/>
                <a:gdLst>
                  <a:gd name="T0" fmla="*/ 5 w 236"/>
                  <a:gd name="T1" fmla="*/ 0 h 42"/>
                  <a:gd name="T2" fmla="*/ 30 w 236"/>
                  <a:gd name="T3" fmla="*/ 2 h 42"/>
                  <a:gd name="T4" fmla="*/ 26 w 236"/>
                  <a:gd name="T5" fmla="*/ 6 h 42"/>
                  <a:gd name="T6" fmla="*/ 0 w 236"/>
                  <a:gd name="T7" fmla="*/ 3 h 42"/>
                  <a:gd name="T8" fmla="*/ 5 w 236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42"/>
                  <a:gd name="T17" fmla="*/ 236 w 23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42">
                    <a:moveTo>
                      <a:pt x="40" y="0"/>
                    </a:moveTo>
                    <a:lnTo>
                      <a:pt x="236" y="15"/>
                    </a:lnTo>
                    <a:lnTo>
                      <a:pt x="201" y="42"/>
                    </a:lnTo>
                    <a:lnTo>
                      <a:pt x="0" y="2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2522" y="1177"/>
                <a:ext cx="119" cy="21"/>
              </a:xfrm>
              <a:custGeom>
                <a:avLst/>
                <a:gdLst>
                  <a:gd name="T0" fmla="*/ 5 w 238"/>
                  <a:gd name="T1" fmla="*/ 0 h 42"/>
                  <a:gd name="T2" fmla="*/ 30 w 238"/>
                  <a:gd name="T3" fmla="*/ 2 h 42"/>
                  <a:gd name="T4" fmla="*/ 26 w 238"/>
                  <a:gd name="T5" fmla="*/ 6 h 42"/>
                  <a:gd name="T6" fmla="*/ 0 w 238"/>
                  <a:gd name="T7" fmla="*/ 3 h 42"/>
                  <a:gd name="T8" fmla="*/ 5 w 238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42"/>
                  <a:gd name="T17" fmla="*/ 238 w 23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42">
                    <a:moveTo>
                      <a:pt x="40" y="0"/>
                    </a:moveTo>
                    <a:lnTo>
                      <a:pt x="238" y="14"/>
                    </a:lnTo>
                    <a:lnTo>
                      <a:pt x="204" y="42"/>
                    </a:lnTo>
                    <a:lnTo>
                      <a:pt x="0" y="2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" name="Freeform 46"/>
              <p:cNvSpPr>
                <a:spLocks/>
              </p:cNvSpPr>
              <p:nvPr/>
            </p:nvSpPr>
            <p:spPr bwMode="auto">
              <a:xfrm>
                <a:off x="2522" y="1204"/>
                <a:ext cx="119" cy="22"/>
              </a:xfrm>
              <a:custGeom>
                <a:avLst/>
                <a:gdLst>
                  <a:gd name="T0" fmla="*/ 5 w 238"/>
                  <a:gd name="T1" fmla="*/ 0 h 44"/>
                  <a:gd name="T2" fmla="*/ 30 w 238"/>
                  <a:gd name="T3" fmla="*/ 2 h 44"/>
                  <a:gd name="T4" fmla="*/ 26 w 238"/>
                  <a:gd name="T5" fmla="*/ 6 h 44"/>
                  <a:gd name="T6" fmla="*/ 0 w 238"/>
                  <a:gd name="T7" fmla="*/ 3 h 44"/>
                  <a:gd name="T8" fmla="*/ 5 w 23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44"/>
                  <a:gd name="T17" fmla="*/ 238 w 23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44">
                    <a:moveTo>
                      <a:pt x="40" y="0"/>
                    </a:moveTo>
                    <a:lnTo>
                      <a:pt x="238" y="15"/>
                    </a:lnTo>
                    <a:lnTo>
                      <a:pt x="204" y="44"/>
                    </a:lnTo>
                    <a:lnTo>
                      <a:pt x="0" y="2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" name="Freeform 47"/>
              <p:cNvSpPr>
                <a:spLocks/>
              </p:cNvSpPr>
              <p:nvPr/>
            </p:nvSpPr>
            <p:spPr bwMode="auto">
              <a:xfrm>
                <a:off x="2518" y="1234"/>
                <a:ext cx="118" cy="21"/>
              </a:xfrm>
              <a:custGeom>
                <a:avLst/>
                <a:gdLst>
                  <a:gd name="T0" fmla="*/ 5 w 234"/>
                  <a:gd name="T1" fmla="*/ 0 h 42"/>
                  <a:gd name="T2" fmla="*/ 30 w 234"/>
                  <a:gd name="T3" fmla="*/ 2 h 42"/>
                  <a:gd name="T4" fmla="*/ 26 w 234"/>
                  <a:gd name="T5" fmla="*/ 6 h 42"/>
                  <a:gd name="T6" fmla="*/ 0 w 234"/>
                  <a:gd name="T7" fmla="*/ 3 h 42"/>
                  <a:gd name="T8" fmla="*/ 5 w 234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"/>
                  <a:gd name="T16" fmla="*/ 0 h 42"/>
                  <a:gd name="T17" fmla="*/ 234 w 234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" h="42">
                    <a:moveTo>
                      <a:pt x="40" y="0"/>
                    </a:moveTo>
                    <a:lnTo>
                      <a:pt x="234" y="15"/>
                    </a:lnTo>
                    <a:lnTo>
                      <a:pt x="200" y="42"/>
                    </a:lnTo>
                    <a:lnTo>
                      <a:pt x="0" y="2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" name="Freeform 48"/>
              <p:cNvSpPr>
                <a:spLocks/>
              </p:cNvSpPr>
              <p:nvPr/>
            </p:nvSpPr>
            <p:spPr bwMode="auto">
              <a:xfrm>
                <a:off x="2516" y="1267"/>
                <a:ext cx="118" cy="21"/>
              </a:xfrm>
              <a:custGeom>
                <a:avLst/>
                <a:gdLst>
                  <a:gd name="T0" fmla="*/ 5 w 236"/>
                  <a:gd name="T1" fmla="*/ 0 h 42"/>
                  <a:gd name="T2" fmla="*/ 30 w 236"/>
                  <a:gd name="T3" fmla="*/ 2 h 42"/>
                  <a:gd name="T4" fmla="*/ 26 w 236"/>
                  <a:gd name="T5" fmla="*/ 6 h 42"/>
                  <a:gd name="T6" fmla="*/ 0 w 236"/>
                  <a:gd name="T7" fmla="*/ 3 h 42"/>
                  <a:gd name="T8" fmla="*/ 5 w 236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42"/>
                  <a:gd name="T17" fmla="*/ 236 w 23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42">
                    <a:moveTo>
                      <a:pt x="39" y="0"/>
                    </a:moveTo>
                    <a:lnTo>
                      <a:pt x="236" y="14"/>
                    </a:lnTo>
                    <a:lnTo>
                      <a:pt x="201" y="42"/>
                    </a:lnTo>
                    <a:lnTo>
                      <a:pt x="0" y="2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auto">
              <a:xfrm>
                <a:off x="2518" y="1299"/>
                <a:ext cx="118" cy="21"/>
              </a:xfrm>
              <a:custGeom>
                <a:avLst/>
                <a:gdLst>
                  <a:gd name="T0" fmla="*/ 5 w 234"/>
                  <a:gd name="T1" fmla="*/ 0 h 42"/>
                  <a:gd name="T2" fmla="*/ 30 w 234"/>
                  <a:gd name="T3" fmla="*/ 2 h 42"/>
                  <a:gd name="T4" fmla="*/ 26 w 234"/>
                  <a:gd name="T5" fmla="*/ 6 h 42"/>
                  <a:gd name="T6" fmla="*/ 0 w 234"/>
                  <a:gd name="T7" fmla="*/ 3 h 42"/>
                  <a:gd name="T8" fmla="*/ 5 w 234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"/>
                  <a:gd name="T16" fmla="*/ 0 h 42"/>
                  <a:gd name="T17" fmla="*/ 234 w 234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" h="42">
                    <a:moveTo>
                      <a:pt x="40" y="0"/>
                    </a:moveTo>
                    <a:lnTo>
                      <a:pt x="234" y="15"/>
                    </a:lnTo>
                    <a:lnTo>
                      <a:pt x="200" y="42"/>
                    </a:lnTo>
                    <a:lnTo>
                      <a:pt x="0" y="2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" name="Freeform 50"/>
              <p:cNvSpPr>
                <a:spLocks/>
              </p:cNvSpPr>
              <p:nvPr/>
            </p:nvSpPr>
            <p:spPr bwMode="auto">
              <a:xfrm>
                <a:off x="2511" y="1333"/>
                <a:ext cx="141" cy="19"/>
              </a:xfrm>
              <a:custGeom>
                <a:avLst/>
                <a:gdLst>
                  <a:gd name="T0" fmla="*/ 31 w 282"/>
                  <a:gd name="T1" fmla="*/ 0 h 38"/>
                  <a:gd name="T2" fmla="*/ 1 w 282"/>
                  <a:gd name="T3" fmla="*/ 0 h 38"/>
                  <a:gd name="T4" fmla="*/ 0 w 282"/>
                  <a:gd name="T5" fmla="*/ 5 h 38"/>
                  <a:gd name="T6" fmla="*/ 36 w 282"/>
                  <a:gd name="T7" fmla="*/ 3 h 38"/>
                  <a:gd name="T8" fmla="*/ 31 w 28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2"/>
                  <a:gd name="T16" fmla="*/ 0 h 38"/>
                  <a:gd name="T17" fmla="*/ 282 w 28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2" h="38">
                    <a:moveTo>
                      <a:pt x="244" y="0"/>
                    </a:moveTo>
                    <a:lnTo>
                      <a:pt x="10" y="0"/>
                    </a:lnTo>
                    <a:lnTo>
                      <a:pt x="0" y="38"/>
                    </a:lnTo>
                    <a:lnTo>
                      <a:pt x="282" y="24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2511" y="1363"/>
                <a:ext cx="141" cy="19"/>
              </a:xfrm>
              <a:custGeom>
                <a:avLst/>
                <a:gdLst>
                  <a:gd name="T0" fmla="*/ 31 w 282"/>
                  <a:gd name="T1" fmla="*/ 0 h 38"/>
                  <a:gd name="T2" fmla="*/ 1 w 282"/>
                  <a:gd name="T3" fmla="*/ 0 h 38"/>
                  <a:gd name="T4" fmla="*/ 0 w 282"/>
                  <a:gd name="T5" fmla="*/ 5 h 38"/>
                  <a:gd name="T6" fmla="*/ 36 w 282"/>
                  <a:gd name="T7" fmla="*/ 3 h 38"/>
                  <a:gd name="T8" fmla="*/ 31 w 28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2"/>
                  <a:gd name="T16" fmla="*/ 0 h 38"/>
                  <a:gd name="T17" fmla="*/ 282 w 28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2" h="38">
                    <a:moveTo>
                      <a:pt x="244" y="0"/>
                    </a:moveTo>
                    <a:lnTo>
                      <a:pt x="10" y="0"/>
                    </a:lnTo>
                    <a:lnTo>
                      <a:pt x="0" y="38"/>
                    </a:lnTo>
                    <a:lnTo>
                      <a:pt x="282" y="24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7" name="Freeform 52"/>
              <p:cNvSpPr>
                <a:spLocks/>
              </p:cNvSpPr>
              <p:nvPr/>
            </p:nvSpPr>
            <p:spPr bwMode="auto">
              <a:xfrm>
                <a:off x="2518" y="1399"/>
                <a:ext cx="141" cy="20"/>
              </a:xfrm>
              <a:custGeom>
                <a:avLst/>
                <a:gdLst>
                  <a:gd name="T0" fmla="*/ 30 w 282"/>
                  <a:gd name="T1" fmla="*/ 0 h 38"/>
                  <a:gd name="T2" fmla="*/ 1 w 282"/>
                  <a:gd name="T3" fmla="*/ 0 h 38"/>
                  <a:gd name="T4" fmla="*/ 0 w 282"/>
                  <a:gd name="T5" fmla="*/ 6 h 38"/>
                  <a:gd name="T6" fmla="*/ 36 w 282"/>
                  <a:gd name="T7" fmla="*/ 4 h 38"/>
                  <a:gd name="T8" fmla="*/ 30 w 28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2"/>
                  <a:gd name="T16" fmla="*/ 0 h 38"/>
                  <a:gd name="T17" fmla="*/ 282 w 28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2" h="38">
                    <a:moveTo>
                      <a:pt x="243" y="0"/>
                    </a:moveTo>
                    <a:lnTo>
                      <a:pt x="9" y="0"/>
                    </a:lnTo>
                    <a:lnTo>
                      <a:pt x="0" y="38"/>
                    </a:lnTo>
                    <a:lnTo>
                      <a:pt x="282" y="24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" name="Freeform 53"/>
              <p:cNvSpPr>
                <a:spLocks/>
              </p:cNvSpPr>
              <p:nvPr/>
            </p:nvSpPr>
            <p:spPr bwMode="auto">
              <a:xfrm>
                <a:off x="2532" y="1435"/>
                <a:ext cx="141" cy="18"/>
              </a:xfrm>
              <a:custGeom>
                <a:avLst/>
                <a:gdLst>
                  <a:gd name="T0" fmla="*/ 31 w 282"/>
                  <a:gd name="T1" fmla="*/ 0 h 36"/>
                  <a:gd name="T2" fmla="*/ 1 w 282"/>
                  <a:gd name="T3" fmla="*/ 0 h 36"/>
                  <a:gd name="T4" fmla="*/ 0 w 282"/>
                  <a:gd name="T5" fmla="*/ 5 h 36"/>
                  <a:gd name="T6" fmla="*/ 36 w 282"/>
                  <a:gd name="T7" fmla="*/ 3 h 36"/>
                  <a:gd name="T8" fmla="*/ 31 w 282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2"/>
                  <a:gd name="T16" fmla="*/ 0 h 36"/>
                  <a:gd name="T17" fmla="*/ 282 w 28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2" h="36">
                    <a:moveTo>
                      <a:pt x="244" y="0"/>
                    </a:moveTo>
                    <a:lnTo>
                      <a:pt x="9" y="0"/>
                    </a:lnTo>
                    <a:lnTo>
                      <a:pt x="0" y="36"/>
                    </a:lnTo>
                    <a:lnTo>
                      <a:pt x="282" y="22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" name="Freeform 54"/>
              <p:cNvSpPr>
                <a:spLocks/>
              </p:cNvSpPr>
              <p:nvPr/>
            </p:nvSpPr>
            <p:spPr bwMode="auto">
              <a:xfrm>
                <a:off x="2555" y="1469"/>
                <a:ext cx="141" cy="19"/>
              </a:xfrm>
              <a:custGeom>
                <a:avLst/>
                <a:gdLst>
                  <a:gd name="T0" fmla="*/ 31 w 281"/>
                  <a:gd name="T1" fmla="*/ 0 h 38"/>
                  <a:gd name="T2" fmla="*/ 2 w 281"/>
                  <a:gd name="T3" fmla="*/ 0 h 38"/>
                  <a:gd name="T4" fmla="*/ 0 w 281"/>
                  <a:gd name="T5" fmla="*/ 5 h 38"/>
                  <a:gd name="T6" fmla="*/ 36 w 281"/>
                  <a:gd name="T7" fmla="*/ 3 h 38"/>
                  <a:gd name="T8" fmla="*/ 31 w 281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1"/>
                  <a:gd name="T16" fmla="*/ 0 h 38"/>
                  <a:gd name="T17" fmla="*/ 281 w 28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1" h="38">
                    <a:moveTo>
                      <a:pt x="243" y="0"/>
                    </a:moveTo>
                    <a:lnTo>
                      <a:pt x="9" y="0"/>
                    </a:lnTo>
                    <a:lnTo>
                      <a:pt x="0" y="38"/>
                    </a:lnTo>
                    <a:lnTo>
                      <a:pt x="281" y="24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8" name="Group 55"/>
            <p:cNvGrpSpPr>
              <a:grpSpLocks/>
            </p:cNvGrpSpPr>
            <p:nvPr/>
          </p:nvGrpSpPr>
          <p:grpSpPr bwMode="auto">
            <a:xfrm>
              <a:off x="2569" y="1100"/>
              <a:ext cx="1064" cy="1157"/>
              <a:chOff x="2569" y="1100"/>
              <a:chExt cx="1064" cy="1157"/>
            </a:xfrm>
          </p:grpSpPr>
          <p:grpSp>
            <p:nvGrpSpPr>
              <p:cNvPr id="9" name="Group 56"/>
              <p:cNvGrpSpPr>
                <a:grpSpLocks/>
              </p:cNvGrpSpPr>
              <p:nvPr/>
            </p:nvGrpSpPr>
            <p:grpSpPr bwMode="auto">
              <a:xfrm>
                <a:off x="3107" y="1100"/>
                <a:ext cx="526" cy="878"/>
                <a:chOff x="3107" y="1100"/>
                <a:chExt cx="526" cy="878"/>
              </a:xfrm>
            </p:grpSpPr>
            <p:sp>
              <p:nvSpPr>
                <p:cNvPr id="17" name="Freeform 57"/>
                <p:cNvSpPr>
                  <a:spLocks/>
                </p:cNvSpPr>
                <p:nvPr/>
              </p:nvSpPr>
              <p:spPr bwMode="auto">
                <a:xfrm>
                  <a:off x="3313" y="1100"/>
                  <a:ext cx="230" cy="219"/>
                </a:xfrm>
                <a:custGeom>
                  <a:avLst/>
                  <a:gdLst>
                    <a:gd name="T0" fmla="*/ 18 w 460"/>
                    <a:gd name="T1" fmla="*/ 31 h 438"/>
                    <a:gd name="T2" fmla="*/ 18 w 460"/>
                    <a:gd name="T3" fmla="*/ 24 h 438"/>
                    <a:gd name="T4" fmla="*/ 20 w 460"/>
                    <a:gd name="T5" fmla="*/ 18 h 438"/>
                    <a:gd name="T6" fmla="*/ 22 w 460"/>
                    <a:gd name="T7" fmla="*/ 13 h 438"/>
                    <a:gd name="T8" fmla="*/ 26 w 460"/>
                    <a:gd name="T9" fmla="*/ 7 h 438"/>
                    <a:gd name="T10" fmla="*/ 31 w 460"/>
                    <a:gd name="T11" fmla="*/ 3 h 438"/>
                    <a:gd name="T12" fmla="*/ 35 w 460"/>
                    <a:gd name="T13" fmla="*/ 1 h 438"/>
                    <a:gd name="T14" fmla="*/ 40 w 460"/>
                    <a:gd name="T15" fmla="*/ 0 h 438"/>
                    <a:gd name="T16" fmla="*/ 45 w 460"/>
                    <a:gd name="T17" fmla="*/ 1 h 438"/>
                    <a:gd name="T18" fmla="*/ 50 w 460"/>
                    <a:gd name="T19" fmla="*/ 3 h 438"/>
                    <a:gd name="T20" fmla="*/ 54 w 460"/>
                    <a:gd name="T21" fmla="*/ 6 h 438"/>
                    <a:gd name="T22" fmla="*/ 57 w 460"/>
                    <a:gd name="T23" fmla="*/ 9 h 438"/>
                    <a:gd name="T24" fmla="*/ 58 w 460"/>
                    <a:gd name="T25" fmla="*/ 14 h 438"/>
                    <a:gd name="T26" fmla="*/ 58 w 460"/>
                    <a:gd name="T27" fmla="*/ 22 h 438"/>
                    <a:gd name="T28" fmla="*/ 57 w 460"/>
                    <a:gd name="T29" fmla="*/ 30 h 438"/>
                    <a:gd name="T30" fmla="*/ 54 w 460"/>
                    <a:gd name="T31" fmla="*/ 36 h 438"/>
                    <a:gd name="T32" fmla="*/ 51 w 460"/>
                    <a:gd name="T33" fmla="*/ 42 h 438"/>
                    <a:gd name="T34" fmla="*/ 47 w 460"/>
                    <a:gd name="T35" fmla="*/ 47 h 438"/>
                    <a:gd name="T36" fmla="*/ 42 w 460"/>
                    <a:gd name="T37" fmla="*/ 51 h 438"/>
                    <a:gd name="T38" fmla="*/ 37 w 460"/>
                    <a:gd name="T39" fmla="*/ 53 h 438"/>
                    <a:gd name="T40" fmla="*/ 31 w 460"/>
                    <a:gd name="T41" fmla="*/ 55 h 438"/>
                    <a:gd name="T42" fmla="*/ 25 w 460"/>
                    <a:gd name="T43" fmla="*/ 55 h 438"/>
                    <a:gd name="T44" fmla="*/ 20 w 460"/>
                    <a:gd name="T45" fmla="*/ 54 h 438"/>
                    <a:gd name="T46" fmla="*/ 19 w 460"/>
                    <a:gd name="T47" fmla="*/ 51 h 438"/>
                    <a:gd name="T48" fmla="*/ 17 w 460"/>
                    <a:gd name="T49" fmla="*/ 45 h 438"/>
                    <a:gd name="T50" fmla="*/ 17 w 460"/>
                    <a:gd name="T51" fmla="*/ 39 h 438"/>
                    <a:gd name="T52" fmla="*/ 11 w 460"/>
                    <a:gd name="T53" fmla="*/ 43 h 438"/>
                    <a:gd name="T54" fmla="*/ 7 w 460"/>
                    <a:gd name="T55" fmla="*/ 48 h 438"/>
                    <a:gd name="T56" fmla="*/ 3 w 460"/>
                    <a:gd name="T57" fmla="*/ 49 h 438"/>
                    <a:gd name="T58" fmla="*/ 0 w 460"/>
                    <a:gd name="T59" fmla="*/ 48 h 438"/>
                    <a:gd name="T60" fmla="*/ 0 w 460"/>
                    <a:gd name="T61" fmla="*/ 45 h 438"/>
                    <a:gd name="T62" fmla="*/ 1 w 460"/>
                    <a:gd name="T63" fmla="*/ 39 h 438"/>
                    <a:gd name="T64" fmla="*/ 7 w 460"/>
                    <a:gd name="T65" fmla="*/ 37 h 438"/>
                    <a:gd name="T66" fmla="*/ 14 w 460"/>
                    <a:gd name="T67" fmla="*/ 34 h 438"/>
                    <a:gd name="T68" fmla="*/ 18 w 460"/>
                    <a:gd name="T69" fmla="*/ 31 h 43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60"/>
                    <a:gd name="T106" fmla="*/ 0 h 438"/>
                    <a:gd name="T107" fmla="*/ 460 w 460"/>
                    <a:gd name="T108" fmla="*/ 438 h 43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60" h="438">
                      <a:moveTo>
                        <a:pt x="137" y="249"/>
                      </a:moveTo>
                      <a:lnTo>
                        <a:pt x="138" y="189"/>
                      </a:lnTo>
                      <a:lnTo>
                        <a:pt x="153" y="142"/>
                      </a:lnTo>
                      <a:lnTo>
                        <a:pt x="171" y="97"/>
                      </a:lnTo>
                      <a:lnTo>
                        <a:pt x="207" y="50"/>
                      </a:lnTo>
                      <a:lnTo>
                        <a:pt x="244" y="22"/>
                      </a:lnTo>
                      <a:lnTo>
                        <a:pt x="278" y="6"/>
                      </a:lnTo>
                      <a:lnTo>
                        <a:pt x="316" y="0"/>
                      </a:lnTo>
                      <a:lnTo>
                        <a:pt x="360" y="6"/>
                      </a:lnTo>
                      <a:lnTo>
                        <a:pt x="396" y="19"/>
                      </a:lnTo>
                      <a:lnTo>
                        <a:pt x="431" y="42"/>
                      </a:lnTo>
                      <a:lnTo>
                        <a:pt x="451" y="71"/>
                      </a:lnTo>
                      <a:lnTo>
                        <a:pt x="460" y="115"/>
                      </a:lnTo>
                      <a:lnTo>
                        <a:pt x="460" y="171"/>
                      </a:lnTo>
                      <a:lnTo>
                        <a:pt x="451" y="240"/>
                      </a:lnTo>
                      <a:lnTo>
                        <a:pt x="429" y="284"/>
                      </a:lnTo>
                      <a:lnTo>
                        <a:pt x="404" y="331"/>
                      </a:lnTo>
                      <a:lnTo>
                        <a:pt x="374" y="369"/>
                      </a:lnTo>
                      <a:lnTo>
                        <a:pt x="336" y="402"/>
                      </a:lnTo>
                      <a:lnTo>
                        <a:pt x="296" y="424"/>
                      </a:lnTo>
                      <a:lnTo>
                        <a:pt x="251" y="438"/>
                      </a:lnTo>
                      <a:lnTo>
                        <a:pt x="195" y="438"/>
                      </a:lnTo>
                      <a:lnTo>
                        <a:pt x="160" y="426"/>
                      </a:lnTo>
                      <a:lnTo>
                        <a:pt x="146" y="402"/>
                      </a:lnTo>
                      <a:lnTo>
                        <a:pt x="129" y="353"/>
                      </a:lnTo>
                      <a:lnTo>
                        <a:pt x="129" y="311"/>
                      </a:lnTo>
                      <a:lnTo>
                        <a:pt x="82" y="342"/>
                      </a:lnTo>
                      <a:lnTo>
                        <a:pt x="51" y="377"/>
                      </a:lnTo>
                      <a:lnTo>
                        <a:pt x="22" y="391"/>
                      </a:lnTo>
                      <a:lnTo>
                        <a:pt x="0" y="377"/>
                      </a:lnTo>
                      <a:lnTo>
                        <a:pt x="0" y="355"/>
                      </a:lnTo>
                      <a:lnTo>
                        <a:pt x="8" y="311"/>
                      </a:lnTo>
                      <a:lnTo>
                        <a:pt x="53" y="289"/>
                      </a:lnTo>
                      <a:lnTo>
                        <a:pt x="107" y="268"/>
                      </a:lnTo>
                      <a:lnTo>
                        <a:pt x="137" y="24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" name="Freeform 58"/>
                <p:cNvSpPr>
                  <a:spLocks/>
                </p:cNvSpPr>
                <p:nvPr/>
              </p:nvSpPr>
              <p:spPr bwMode="auto">
                <a:xfrm>
                  <a:off x="3383" y="1333"/>
                  <a:ext cx="160" cy="355"/>
                </a:xfrm>
                <a:custGeom>
                  <a:avLst/>
                  <a:gdLst>
                    <a:gd name="T0" fmla="*/ 8 w 320"/>
                    <a:gd name="T1" fmla="*/ 8 h 711"/>
                    <a:gd name="T2" fmla="*/ 11 w 320"/>
                    <a:gd name="T3" fmla="*/ 3 h 711"/>
                    <a:gd name="T4" fmla="*/ 15 w 320"/>
                    <a:gd name="T5" fmla="*/ 1 h 711"/>
                    <a:gd name="T6" fmla="*/ 20 w 320"/>
                    <a:gd name="T7" fmla="*/ 0 h 711"/>
                    <a:gd name="T8" fmla="*/ 26 w 320"/>
                    <a:gd name="T9" fmla="*/ 0 h 711"/>
                    <a:gd name="T10" fmla="*/ 32 w 320"/>
                    <a:gd name="T11" fmla="*/ 3 h 711"/>
                    <a:gd name="T12" fmla="*/ 36 w 320"/>
                    <a:gd name="T13" fmla="*/ 8 h 711"/>
                    <a:gd name="T14" fmla="*/ 37 w 320"/>
                    <a:gd name="T15" fmla="*/ 14 h 711"/>
                    <a:gd name="T16" fmla="*/ 37 w 320"/>
                    <a:gd name="T17" fmla="*/ 19 h 711"/>
                    <a:gd name="T18" fmla="*/ 34 w 320"/>
                    <a:gd name="T19" fmla="*/ 27 h 711"/>
                    <a:gd name="T20" fmla="*/ 32 w 320"/>
                    <a:gd name="T21" fmla="*/ 33 h 711"/>
                    <a:gd name="T22" fmla="*/ 30 w 320"/>
                    <a:gd name="T23" fmla="*/ 41 h 711"/>
                    <a:gd name="T24" fmla="*/ 30 w 320"/>
                    <a:gd name="T25" fmla="*/ 46 h 711"/>
                    <a:gd name="T26" fmla="*/ 33 w 320"/>
                    <a:gd name="T27" fmla="*/ 52 h 711"/>
                    <a:gd name="T28" fmla="*/ 37 w 320"/>
                    <a:gd name="T29" fmla="*/ 58 h 711"/>
                    <a:gd name="T30" fmla="*/ 39 w 320"/>
                    <a:gd name="T31" fmla="*/ 63 h 711"/>
                    <a:gd name="T32" fmla="*/ 40 w 320"/>
                    <a:gd name="T33" fmla="*/ 69 h 711"/>
                    <a:gd name="T34" fmla="*/ 40 w 320"/>
                    <a:gd name="T35" fmla="*/ 75 h 711"/>
                    <a:gd name="T36" fmla="*/ 39 w 320"/>
                    <a:gd name="T37" fmla="*/ 80 h 711"/>
                    <a:gd name="T38" fmla="*/ 36 w 320"/>
                    <a:gd name="T39" fmla="*/ 84 h 711"/>
                    <a:gd name="T40" fmla="*/ 32 w 320"/>
                    <a:gd name="T41" fmla="*/ 87 h 711"/>
                    <a:gd name="T42" fmla="*/ 25 w 320"/>
                    <a:gd name="T43" fmla="*/ 88 h 711"/>
                    <a:gd name="T44" fmla="*/ 18 w 320"/>
                    <a:gd name="T45" fmla="*/ 87 h 711"/>
                    <a:gd name="T46" fmla="*/ 13 w 320"/>
                    <a:gd name="T47" fmla="*/ 86 h 711"/>
                    <a:gd name="T48" fmla="*/ 6 w 320"/>
                    <a:gd name="T49" fmla="*/ 81 h 711"/>
                    <a:gd name="T50" fmla="*/ 2 w 320"/>
                    <a:gd name="T51" fmla="*/ 73 h 711"/>
                    <a:gd name="T52" fmla="*/ 0 w 320"/>
                    <a:gd name="T53" fmla="*/ 64 h 711"/>
                    <a:gd name="T54" fmla="*/ 0 w 320"/>
                    <a:gd name="T55" fmla="*/ 53 h 711"/>
                    <a:gd name="T56" fmla="*/ 2 w 320"/>
                    <a:gd name="T57" fmla="*/ 41 h 711"/>
                    <a:gd name="T58" fmla="*/ 3 w 320"/>
                    <a:gd name="T59" fmla="*/ 30 h 711"/>
                    <a:gd name="T60" fmla="*/ 5 w 320"/>
                    <a:gd name="T61" fmla="*/ 20 h 711"/>
                    <a:gd name="T62" fmla="*/ 6 w 320"/>
                    <a:gd name="T63" fmla="*/ 12 h 711"/>
                    <a:gd name="T64" fmla="*/ 8 w 320"/>
                    <a:gd name="T65" fmla="*/ 8 h 7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0"/>
                    <a:gd name="T100" fmla="*/ 0 h 711"/>
                    <a:gd name="T101" fmla="*/ 320 w 320"/>
                    <a:gd name="T102" fmla="*/ 711 h 7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0" h="711">
                      <a:moveTo>
                        <a:pt x="60" y="66"/>
                      </a:moveTo>
                      <a:lnTo>
                        <a:pt x="87" y="31"/>
                      </a:lnTo>
                      <a:lnTo>
                        <a:pt x="116" y="8"/>
                      </a:lnTo>
                      <a:lnTo>
                        <a:pt x="158" y="0"/>
                      </a:lnTo>
                      <a:lnTo>
                        <a:pt x="204" y="0"/>
                      </a:lnTo>
                      <a:lnTo>
                        <a:pt x="254" y="28"/>
                      </a:lnTo>
                      <a:lnTo>
                        <a:pt x="282" y="71"/>
                      </a:lnTo>
                      <a:lnTo>
                        <a:pt x="291" y="113"/>
                      </a:lnTo>
                      <a:lnTo>
                        <a:pt x="289" y="155"/>
                      </a:lnTo>
                      <a:lnTo>
                        <a:pt x="269" y="218"/>
                      </a:lnTo>
                      <a:lnTo>
                        <a:pt x="253" y="269"/>
                      </a:lnTo>
                      <a:lnTo>
                        <a:pt x="238" y="331"/>
                      </a:lnTo>
                      <a:lnTo>
                        <a:pt x="240" y="375"/>
                      </a:lnTo>
                      <a:lnTo>
                        <a:pt x="260" y="422"/>
                      </a:lnTo>
                      <a:lnTo>
                        <a:pt x="291" y="465"/>
                      </a:lnTo>
                      <a:lnTo>
                        <a:pt x="311" y="509"/>
                      </a:lnTo>
                      <a:lnTo>
                        <a:pt x="320" y="556"/>
                      </a:lnTo>
                      <a:lnTo>
                        <a:pt x="318" y="607"/>
                      </a:lnTo>
                      <a:lnTo>
                        <a:pt x="305" y="640"/>
                      </a:lnTo>
                      <a:lnTo>
                        <a:pt x="283" y="676"/>
                      </a:lnTo>
                      <a:lnTo>
                        <a:pt x="253" y="696"/>
                      </a:lnTo>
                      <a:lnTo>
                        <a:pt x="202" y="711"/>
                      </a:lnTo>
                      <a:lnTo>
                        <a:pt x="140" y="703"/>
                      </a:lnTo>
                      <a:lnTo>
                        <a:pt x="104" y="689"/>
                      </a:lnTo>
                      <a:lnTo>
                        <a:pt x="46" y="649"/>
                      </a:lnTo>
                      <a:lnTo>
                        <a:pt x="16" y="587"/>
                      </a:lnTo>
                      <a:lnTo>
                        <a:pt x="0" y="516"/>
                      </a:lnTo>
                      <a:lnTo>
                        <a:pt x="0" y="425"/>
                      </a:lnTo>
                      <a:lnTo>
                        <a:pt x="15" y="333"/>
                      </a:lnTo>
                      <a:lnTo>
                        <a:pt x="24" y="240"/>
                      </a:lnTo>
                      <a:lnTo>
                        <a:pt x="36" y="162"/>
                      </a:lnTo>
                      <a:lnTo>
                        <a:pt x="51" y="98"/>
                      </a:lnTo>
                      <a:lnTo>
                        <a:pt x="60" y="6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" name="Freeform 59"/>
                <p:cNvSpPr>
                  <a:spLocks/>
                </p:cNvSpPr>
                <p:nvPr/>
              </p:nvSpPr>
              <p:spPr bwMode="auto">
                <a:xfrm>
                  <a:off x="3476" y="1351"/>
                  <a:ext cx="157" cy="311"/>
                </a:xfrm>
                <a:custGeom>
                  <a:avLst/>
                  <a:gdLst>
                    <a:gd name="T0" fmla="*/ 7 w 315"/>
                    <a:gd name="T1" fmla="*/ 2 h 621"/>
                    <a:gd name="T2" fmla="*/ 12 w 315"/>
                    <a:gd name="T3" fmla="*/ 4 h 621"/>
                    <a:gd name="T4" fmla="*/ 17 w 315"/>
                    <a:gd name="T5" fmla="*/ 8 h 621"/>
                    <a:gd name="T6" fmla="*/ 22 w 315"/>
                    <a:gd name="T7" fmla="*/ 15 h 621"/>
                    <a:gd name="T8" fmla="*/ 28 w 315"/>
                    <a:gd name="T9" fmla="*/ 22 h 621"/>
                    <a:gd name="T10" fmla="*/ 34 w 315"/>
                    <a:gd name="T11" fmla="*/ 28 h 621"/>
                    <a:gd name="T12" fmla="*/ 38 w 315"/>
                    <a:gd name="T13" fmla="*/ 31 h 621"/>
                    <a:gd name="T14" fmla="*/ 39 w 315"/>
                    <a:gd name="T15" fmla="*/ 36 h 621"/>
                    <a:gd name="T16" fmla="*/ 38 w 315"/>
                    <a:gd name="T17" fmla="*/ 40 h 621"/>
                    <a:gd name="T18" fmla="*/ 35 w 315"/>
                    <a:gd name="T19" fmla="*/ 44 h 621"/>
                    <a:gd name="T20" fmla="*/ 29 w 315"/>
                    <a:gd name="T21" fmla="*/ 49 h 621"/>
                    <a:gd name="T22" fmla="*/ 21 w 315"/>
                    <a:gd name="T23" fmla="*/ 55 h 621"/>
                    <a:gd name="T24" fmla="*/ 17 w 315"/>
                    <a:gd name="T25" fmla="*/ 58 h 621"/>
                    <a:gd name="T26" fmla="*/ 19 w 315"/>
                    <a:gd name="T27" fmla="*/ 60 h 621"/>
                    <a:gd name="T28" fmla="*/ 23 w 315"/>
                    <a:gd name="T29" fmla="*/ 65 h 621"/>
                    <a:gd name="T30" fmla="*/ 31 w 315"/>
                    <a:gd name="T31" fmla="*/ 69 h 621"/>
                    <a:gd name="T32" fmla="*/ 35 w 315"/>
                    <a:gd name="T33" fmla="*/ 72 h 621"/>
                    <a:gd name="T34" fmla="*/ 36 w 315"/>
                    <a:gd name="T35" fmla="*/ 74 h 621"/>
                    <a:gd name="T36" fmla="*/ 34 w 315"/>
                    <a:gd name="T37" fmla="*/ 78 h 621"/>
                    <a:gd name="T38" fmla="*/ 30 w 315"/>
                    <a:gd name="T39" fmla="*/ 78 h 621"/>
                    <a:gd name="T40" fmla="*/ 27 w 315"/>
                    <a:gd name="T41" fmla="*/ 76 h 621"/>
                    <a:gd name="T42" fmla="*/ 23 w 315"/>
                    <a:gd name="T43" fmla="*/ 71 h 621"/>
                    <a:gd name="T44" fmla="*/ 17 w 315"/>
                    <a:gd name="T45" fmla="*/ 67 h 621"/>
                    <a:gd name="T46" fmla="*/ 12 w 315"/>
                    <a:gd name="T47" fmla="*/ 62 h 621"/>
                    <a:gd name="T48" fmla="*/ 10 w 315"/>
                    <a:gd name="T49" fmla="*/ 59 h 621"/>
                    <a:gd name="T50" fmla="*/ 12 w 315"/>
                    <a:gd name="T51" fmla="*/ 55 h 621"/>
                    <a:gd name="T52" fmla="*/ 15 w 315"/>
                    <a:gd name="T53" fmla="*/ 51 h 621"/>
                    <a:gd name="T54" fmla="*/ 23 w 315"/>
                    <a:gd name="T55" fmla="*/ 47 h 621"/>
                    <a:gd name="T56" fmla="*/ 27 w 315"/>
                    <a:gd name="T57" fmla="*/ 41 h 621"/>
                    <a:gd name="T58" fmla="*/ 29 w 315"/>
                    <a:gd name="T59" fmla="*/ 38 h 621"/>
                    <a:gd name="T60" fmla="*/ 29 w 315"/>
                    <a:gd name="T61" fmla="*/ 35 h 621"/>
                    <a:gd name="T62" fmla="*/ 27 w 315"/>
                    <a:gd name="T63" fmla="*/ 30 h 621"/>
                    <a:gd name="T64" fmla="*/ 18 w 315"/>
                    <a:gd name="T65" fmla="*/ 25 h 621"/>
                    <a:gd name="T66" fmla="*/ 11 w 315"/>
                    <a:gd name="T67" fmla="*/ 21 h 621"/>
                    <a:gd name="T68" fmla="*/ 5 w 315"/>
                    <a:gd name="T69" fmla="*/ 19 h 621"/>
                    <a:gd name="T70" fmla="*/ 1 w 315"/>
                    <a:gd name="T71" fmla="*/ 13 h 621"/>
                    <a:gd name="T72" fmla="*/ 0 w 315"/>
                    <a:gd name="T73" fmla="*/ 8 h 621"/>
                    <a:gd name="T74" fmla="*/ 0 w 315"/>
                    <a:gd name="T75" fmla="*/ 3 h 621"/>
                    <a:gd name="T76" fmla="*/ 2 w 315"/>
                    <a:gd name="T77" fmla="*/ 0 h 621"/>
                    <a:gd name="T78" fmla="*/ 7 w 315"/>
                    <a:gd name="T79" fmla="*/ 2 h 62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15"/>
                    <a:gd name="T121" fmla="*/ 0 h 621"/>
                    <a:gd name="T122" fmla="*/ 315 w 315"/>
                    <a:gd name="T123" fmla="*/ 621 h 62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15" h="621">
                      <a:moveTo>
                        <a:pt x="60" y="11"/>
                      </a:moveTo>
                      <a:lnTo>
                        <a:pt x="102" y="25"/>
                      </a:lnTo>
                      <a:lnTo>
                        <a:pt x="140" y="63"/>
                      </a:lnTo>
                      <a:lnTo>
                        <a:pt x="182" y="120"/>
                      </a:lnTo>
                      <a:lnTo>
                        <a:pt x="227" y="174"/>
                      </a:lnTo>
                      <a:lnTo>
                        <a:pt x="278" y="223"/>
                      </a:lnTo>
                      <a:lnTo>
                        <a:pt x="306" y="247"/>
                      </a:lnTo>
                      <a:lnTo>
                        <a:pt x="315" y="281"/>
                      </a:lnTo>
                      <a:lnTo>
                        <a:pt x="307" y="316"/>
                      </a:lnTo>
                      <a:lnTo>
                        <a:pt x="286" y="350"/>
                      </a:lnTo>
                      <a:lnTo>
                        <a:pt x="235" y="392"/>
                      </a:lnTo>
                      <a:lnTo>
                        <a:pt x="169" y="436"/>
                      </a:lnTo>
                      <a:lnTo>
                        <a:pt x="138" y="459"/>
                      </a:lnTo>
                      <a:lnTo>
                        <a:pt x="153" y="479"/>
                      </a:lnTo>
                      <a:lnTo>
                        <a:pt x="191" y="516"/>
                      </a:lnTo>
                      <a:lnTo>
                        <a:pt x="255" y="548"/>
                      </a:lnTo>
                      <a:lnTo>
                        <a:pt x="284" y="570"/>
                      </a:lnTo>
                      <a:lnTo>
                        <a:pt x="291" y="590"/>
                      </a:lnTo>
                      <a:lnTo>
                        <a:pt x="278" y="619"/>
                      </a:lnTo>
                      <a:lnTo>
                        <a:pt x="247" y="621"/>
                      </a:lnTo>
                      <a:lnTo>
                        <a:pt x="218" y="605"/>
                      </a:lnTo>
                      <a:lnTo>
                        <a:pt x="184" y="563"/>
                      </a:lnTo>
                      <a:lnTo>
                        <a:pt x="140" y="534"/>
                      </a:lnTo>
                      <a:lnTo>
                        <a:pt x="102" y="492"/>
                      </a:lnTo>
                      <a:lnTo>
                        <a:pt x="82" y="467"/>
                      </a:lnTo>
                      <a:lnTo>
                        <a:pt x="97" y="436"/>
                      </a:lnTo>
                      <a:lnTo>
                        <a:pt x="126" y="407"/>
                      </a:lnTo>
                      <a:lnTo>
                        <a:pt x="184" y="372"/>
                      </a:lnTo>
                      <a:lnTo>
                        <a:pt x="220" y="328"/>
                      </a:lnTo>
                      <a:lnTo>
                        <a:pt x="233" y="301"/>
                      </a:lnTo>
                      <a:lnTo>
                        <a:pt x="235" y="276"/>
                      </a:lnTo>
                      <a:lnTo>
                        <a:pt x="220" y="239"/>
                      </a:lnTo>
                      <a:lnTo>
                        <a:pt x="148" y="198"/>
                      </a:lnTo>
                      <a:lnTo>
                        <a:pt x="88" y="161"/>
                      </a:lnTo>
                      <a:lnTo>
                        <a:pt x="46" y="145"/>
                      </a:lnTo>
                      <a:lnTo>
                        <a:pt x="15" y="103"/>
                      </a:lnTo>
                      <a:lnTo>
                        <a:pt x="0" y="63"/>
                      </a:lnTo>
                      <a:lnTo>
                        <a:pt x="0" y="21"/>
                      </a:lnTo>
                      <a:lnTo>
                        <a:pt x="22" y="0"/>
                      </a:lnTo>
                      <a:lnTo>
                        <a:pt x="60" y="1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" name="Freeform 60"/>
                <p:cNvSpPr>
                  <a:spLocks/>
                </p:cNvSpPr>
                <p:nvPr/>
              </p:nvSpPr>
              <p:spPr bwMode="auto">
                <a:xfrm>
                  <a:off x="3107" y="1354"/>
                  <a:ext cx="349" cy="359"/>
                </a:xfrm>
                <a:custGeom>
                  <a:avLst/>
                  <a:gdLst>
                    <a:gd name="T0" fmla="*/ 68 w 697"/>
                    <a:gd name="T1" fmla="*/ 14 h 718"/>
                    <a:gd name="T2" fmla="*/ 75 w 697"/>
                    <a:gd name="T3" fmla="*/ 5 h 718"/>
                    <a:gd name="T4" fmla="*/ 80 w 697"/>
                    <a:gd name="T5" fmla="*/ 1 h 718"/>
                    <a:gd name="T6" fmla="*/ 84 w 697"/>
                    <a:gd name="T7" fmla="*/ 0 h 718"/>
                    <a:gd name="T8" fmla="*/ 88 w 697"/>
                    <a:gd name="T9" fmla="*/ 6 h 718"/>
                    <a:gd name="T10" fmla="*/ 86 w 697"/>
                    <a:gd name="T11" fmla="*/ 15 h 718"/>
                    <a:gd name="T12" fmla="*/ 80 w 697"/>
                    <a:gd name="T13" fmla="*/ 24 h 718"/>
                    <a:gd name="T14" fmla="*/ 73 w 697"/>
                    <a:gd name="T15" fmla="*/ 31 h 718"/>
                    <a:gd name="T16" fmla="*/ 59 w 697"/>
                    <a:gd name="T17" fmla="*/ 48 h 718"/>
                    <a:gd name="T18" fmla="*/ 43 w 697"/>
                    <a:gd name="T19" fmla="*/ 66 h 718"/>
                    <a:gd name="T20" fmla="*/ 31 w 697"/>
                    <a:gd name="T21" fmla="*/ 73 h 718"/>
                    <a:gd name="T22" fmla="*/ 23 w 697"/>
                    <a:gd name="T23" fmla="*/ 79 h 718"/>
                    <a:gd name="T24" fmla="*/ 19 w 697"/>
                    <a:gd name="T25" fmla="*/ 84 h 718"/>
                    <a:gd name="T26" fmla="*/ 15 w 697"/>
                    <a:gd name="T27" fmla="*/ 88 h 718"/>
                    <a:gd name="T28" fmla="*/ 5 w 697"/>
                    <a:gd name="T29" fmla="*/ 90 h 718"/>
                    <a:gd name="T30" fmla="*/ 1 w 697"/>
                    <a:gd name="T31" fmla="*/ 87 h 718"/>
                    <a:gd name="T32" fmla="*/ 0 w 697"/>
                    <a:gd name="T33" fmla="*/ 81 h 718"/>
                    <a:gd name="T34" fmla="*/ 2 w 697"/>
                    <a:gd name="T35" fmla="*/ 75 h 718"/>
                    <a:gd name="T36" fmla="*/ 10 w 697"/>
                    <a:gd name="T37" fmla="*/ 70 h 718"/>
                    <a:gd name="T38" fmla="*/ 17 w 697"/>
                    <a:gd name="T39" fmla="*/ 68 h 718"/>
                    <a:gd name="T40" fmla="*/ 23 w 697"/>
                    <a:gd name="T41" fmla="*/ 71 h 718"/>
                    <a:gd name="T42" fmla="*/ 32 w 697"/>
                    <a:gd name="T43" fmla="*/ 65 h 718"/>
                    <a:gd name="T44" fmla="*/ 41 w 697"/>
                    <a:gd name="T45" fmla="*/ 57 h 718"/>
                    <a:gd name="T46" fmla="*/ 49 w 697"/>
                    <a:gd name="T47" fmla="*/ 46 h 718"/>
                    <a:gd name="T48" fmla="*/ 56 w 697"/>
                    <a:gd name="T49" fmla="*/ 36 h 718"/>
                    <a:gd name="T50" fmla="*/ 62 w 697"/>
                    <a:gd name="T51" fmla="*/ 25 h 718"/>
                    <a:gd name="T52" fmla="*/ 68 w 697"/>
                    <a:gd name="T53" fmla="*/ 14 h 71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697"/>
                    <a:gd name="T82" fmla="*/ 0 h 718"/>
                    <a:gd name="T83" fmla="*/ 697 w 697"/>
                    <a:gd name="T84" fmla="*/ 718 h 71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697" h="718">
                      <a:moveTo>
                        <a:pt x="543" y="115"/>
                      </a:moveTo>
                      <a:lnTo>
                        <a:pt x="594" y="38"/>
                      </a:lnTo>
                      <a:lnTo>
                        <a:pt x="634" y="2"/>
                      </a:lnTo>
                      <a:lnTo>
                        <a:pt x="665" y="0"/>
                      </a:lnTo>
                      <a:lnTo>
                        <a:pt x="697" y="51"/>
                      </a:lnTo>
                      <a:lnTo>
                        <a:pt x="687" y="120"/>
                      </a:lnTo>
                      <a:lnTo>
                        <a:pt x="636" y="193"/>
                      </a:lnTo>
                      <a:lnTo>
                        <a:pt x="578" y="247"/>
                      </a:lnTo>
                      <a:lnTo>
                        <a:pt x="465" y="380"/>
                      </a:lnTo>
                      <a:lnTo>
                        <a:pt x="340" y="521"/>
                      </a:lnTo>
                      <a:lnTo>
                        <a:pt x="242" y="583"/>
                      </a:lnTo>
                      <a:lnTo>
                        <a:pt x="183" y="629"/>
                      </a:lnTo>
                      <a:lnTo>
                        <a:pt x="147" y="670"/>
                      </a:lnTo>
                      <a:lnTo>
                        <a:pt x="113" y="703"/>
                      </a:lnTo>
                      <a:lnTo>
                        <a:pt x="38" y="718"/>
                      </a:lnTo>
                      <a:lnTo>
                        <a:pt x="2" y="694"/>
                      </a:lnTo>
                      <a:lnTo>
                        <a:pt x="0" y="647"/>
                      </a:lnTo>
                      <a:lnTo>
                        <a:pt x="16" y="598"/>
                      </a:lnTo>
                      <a:lnTo>
                        <a:pt x="80" y="558"/>
                      </a:lnTo>
                      <a:lnTo>
                        <a:pt x="136" y="543"/>
                      </a:lnTo>
                      <a:lnTo>
                        <a:pt x="178" y="565"/>
                      </a:lnTo>
                      <a:lnTo>
                        <a:pt x="249" y="514"/>
                      </a:lnTo>
                      <a:lnTo>
                        <a:pt x="323" y="458"/>
                      </a:lnTo>
                      <a:lnTo>
                        <a:pt x="390" y="369"/>
                      </a:lnTo>
                      <a:lnTo>
                        <a:pt x="443" y="282"/>
                      </a:lnTo>
                      <a:lnTo>
                        <a:pt x="494" y="196"/>
                      </a:lnTo>
                      <a:lnTo>
                        <a:pt x="543" y="115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" name="Freeform 61"/>
                <p:cNvSpPr>
                  <a:spLocks/>
                </p:cNvSpPr>
                <p:nvPr/>
              </p:nvSpPr>
              <p:spPr bwMode="auto">
                <a:xfrm>
                  <a:off x="3400" y="1588"/>
                  <a:ext cx="150" cy="390"/>
                </a:xfrm>
                <a:custGeom>
                  <a:avLst/>
                  <a:gdLst>
                    <a:gd name="T0" fmla="*/ 22 w 299"/>
                    <a:gd name="T1" fmla="*/ 15 h 779"/>
                    <a:gd name="T2" fmla="*/ 21 w 299"/>
                    <a:gd name="T3" fmla="*/ 3 h 779"/>
                    <a:gd name="T4" fmla="*/ 25 w 299"/>
                    <a:gd name="T5" fmla="*/ 0 h 779"/>
                    <a:gd name="T6" fmla="*/ 33 w 299"/>
                    <a:gd name="T7" fmla="*/ 3 h 779"/>
                    <a:gd name="T8" fmla="*/ 35 w 299"/>
                    <a:gd name="T9" fmla="*/ 10 h 779"/>
                    <a:gd name="T10" fmla="*/ 34 w 299"/>
                    <a:gd name="T11" fmla="*/ 23 h 779"/>
                    <a:gd name="T12" fmla="*/ 31 w 299"/>
                    <a:gd name="T13" fmla="*/ 37 h 779"/>
                    <a:gd name="T14" fmla="*/ 27 w 299"/>
                    <a:gd name="T15" fmla="*/ 49 h 779"/>
                    <a:gd name="T16" fmla="*/ 27 w 299"/>
                    <a:gd name="T17" fmla="*/ 55 h 779"/>
                    <a:gd name="T18" fmla="*/ 28 w 299"/>
                    <a:gd name="T19" fmla="*/ 62 h 779"/>
                    <a:gd name="T20" fmla="*/ 33 w 299"/>
                    <a:gd name="T21" fmla="*/ 71 h 779"/>
                    <a:gd name="T22" fmla="*/ 37 w 299"/>
                    <a:gd name="T23" fmla="*/ 81 h 779"/>
                    <a:gd name="T24" fmla="*/ 38 w 299"/>
                    <a:gd name="T25" fmla="*/ 86 h 779"/>
                    <a:gd name="T26" fmla="*/ 38 w 299"/>
                    <a:gd name="T27" fmla="*/ 89 h 779"/>
                    <a:gd name="T28" fmla="*/ 35 w 299"/>
                    <a:gd name="T29" fmla="*/ 91 h 779"/>
                    <a:gd name="T30" fmla="*/ 29 w 299"/>
                    <a:gd name="T31" fmla="*/ 91 h 779"/>
                    <a:gd name="T32" fmla="*/ 20 w 299"/>
                    <a:gd name="T33" fmla="*/ 94 h 779"/>
                    <a:gd name="T34" fmla="*/ 13 w 299"/>
                    <a:gd name="T35" fmla="*/ 97 h 779"/>
                    <a:gd name="T36" fmla="*/ 10 w 299"/>
                    <a:gd name="T37" fmla="*/ 98 h 779"/>
                    <a:gd name="T38" fmla="*/ 7 w 299"/>
                    <a:gd name="T39" fmla="*/ 97 h 779"/>
                    <a:gd name="T40" fmla="*/ 3 w 299"/>
                    <a:gd name="T41" fmla="*/ 95 h 779"/>
                    <a:gd name="T42" fmla="*/ 0 w 299"/>
                    <a:gd name="T43" fmla="*/ 92 h 779"/>
                    <a:gd name="T44" fmla="*/ 5 w 299"/>
                    <a:gd name="T45" fmla="*/ 87 h 779"/>
                    <a:gd name="T46" fmla="*/ 11 w 299"/>
                    <a:gd name="T47" fmla="*/ 86 h 779"/>
                    <a:gd name="T48" fmla="*/ 19 w 299"/>
                    <a:gd name="T49" fmla="*/ 83 h 779"/>
                    <a:gd name="T50" fmla="*/ 27 w 299"/>
                    <a:gd name="T51" fmla="*/ 82 h 779"/>
                    <a:gd name="T52" fmla="*/ 28 w 299"/>
                    <a:gd name="T53" fmla="*/ 77 h 779"/>
                    <a:gd name="T54" fmla="*/ 27 w 299"/>
                    <a:gd name="T55" fmla="*/ 69 h 779"/>
                    <a:gd name="T56" fmla="*/ 21 w 299"/>
                    <a:gd name="T57" fmla="*/ 61 h 779"/>
                    <a:gd name="T58" fmla="*/ 18 w 299"/>
                    <a:gd name="T59" fmla="*/ 55 h 779"/>
                    <a:gd name="T60" fmla="*/ 18 w 299"/>
                    <a:gd name="T61" fmla="*/ 49 h 779"/>
                    <a:gd name="T62" fmla="*/ 20 w 299"/>
                    <a:gd name="T63" fmla="*/ 41 h 779"/>
                    <a:gd name="T64" fmla="*/ 20 w 299"/>
                    <a:gd name="T65" fmla="*/ 29 h 779"/>
                    <a:gd name="T66" fmla="*/ 22 w 299"/>
                    <a:gd name="T67" fmla="*/ 21 h 779"/>
                    <a:gd name="T68" fmla="*/ 22 w 299"/>
                    <a:gd name="T69" fmla="*/ 15 h 77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9"/>
                    <a:gd name="T106" fmla="*/ 0 h 779"/>
                    <a:gd name="T107" fmla="*/ 299 w 299"/>
                    <a:gd name="T108" fmla="*/ 779 h 77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9" h="779">
                      <a:moveTo>
                        <a:pt x="169" y="120"/>
                      </a:moveTo>
                      <a:lnTo>
                        <a:pt x="161" y="22"/>
                      </a:lnTo>
                      <a:lnTo>
                        <a:pt x="198" y="0"/>
                      </a:lnTo>
                      <a:lnTo>
                        <a:pt x="261" y="22"/>
                      </a:lnTo>
                      <a:lnTo>
                        <a:pt x="278" y="80"/>
                      </a:lnTo>
                      <a:lnTo>
                        <a:pt x="268" y="181"/>
                      </a:lnTo>
                      <a:lnTo>
                        <a:pt x="245" y="294"/>
                      </a:lnTo>
                      <a:lnTo>
                        <a:pt x="212" y="387"/>
                      </a:lnTo>
                      <a:lnTo>
                        <a:pt x="209" y="436"/>
                      </a:lnTo>
                      <a:lnTo>
                        <a:pt x="223" y="492"/>
                      </a:lnTo>
                      <a:lnTo>
                        <a:pt x="261" y="561"/>
                      </a:lnTo>
                      <a:lnTo>
                        <a:pt x="290" y="647"/>
                      </a:lnTo>
                      <a:lnTo>
                        <a:pt x="299" y="681"/>
                      </a:lnTo>
                      <a:lnTo>
                        <a:pt x="299" y="706"/>
                      </a:lnTo>
                      <a:lnTo>
                        <a:pt x="278" y="728"/>
                      </a:lnTo>
                      <a:lnTo>
                        <a:pt x="227" y="728"/>
                      </a:lnTo>
                      <a:lnTo>
                        <a:pt x="158" y="745"/>
                      </a:lnTo>
                      <a:lnTo>
                        <a:pt x="101" y="770"/>
                      </a:lnTo>
                      <a:lnTo>
                        <a:pt x="78" y="779"/>
                      </a:lnTo>
                      <a:lnTo>
                        <a:pt x="49" y="772"/>
                      </a:lnTo>
                      <a:lnTo>
                        <a:pt x="21" y="757"/>
                      </a:lnTo>
                      <a:lnTo>
                        <a:pt x="0" y="736"/>
                      </a:lnTo>
                      <a:lnTo>
                        <a:pt x="34" y="696"/>
                      </a:lnTo>
                      <a:lnTo>
                        <a:pt x="85" y="685"/>
                      </a:lnTo>
                      <a:lnTo>
                        <a:pt x="150" y="657"/>
                      </a:lnTo>
                      <a:lnTo>
                        <a:pt x="212" y="650"/>
                      </a:lnTo>
                      <a:lnTo>
                        <a:pt x="219" y="616"/>
                      </a:lnTo>
                      <a:lnTo>
                        <a:pt x="209" y="547"/>
                      </a:lnTo>
                      <a:lnTo>
                        <a:pt x="165" y="481"/>
                      </a:lnTo>
                      <a:lnTo>
                        <a:pt x="143" y="439"/>
                      </a:lnTo>
                      <a:lnTo>
                        <a:pt x="143" y="390"/>
                      </a:lnTo>
                      <a:lnTo>
                        <a:pt x="154" y="327"/>
                      </a:lnTo>
                      <a:lnTo>
                        <a:pt x="158" y="232"/>
                      </a:lnTo>
                      <a:lnTo>
                        <a:pt x="169" y="161"/>
                      </a:lnTo>
                      <a:lnTo>
                        <a:pt x="169" y="12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" name="Freeform 62"/>
                <p:cNvSpPr>
                  <a:spLocks/>
                </p:cNvSpPr>
                <p:nvPr/>
              </p:nvSpPr>
              <p:spPr bwMode="auto">
                <a:xfrm>
                  <a:off x="3376" y="1595"/>
                  <a:ext cx="100" cy="330"/>
                </a:xfrm>
                <a:custGeom>
                  <a:avLst/>
                  <a:gdLst>
                    <a:gd name="T0" fmla="*/ 12 w 199"/>
                    <a:gd name="T1" fmla="*/ 26 h 661"/>
                    <a:gd name="T2" fmla="*/ 11 w 199"/>
                    <a:gd name="T3" fmla="*/ 10 h 661"/>
                    <a:gd name="T4" fmla="*/ 11 w 199"/>
                    <a:gd name="T5" fmla="*/ 1 h 661"/>
                    <a:gd name="T6" fmla="*/ 16 w 199"/>
                    <a:gd name="T7" fmla="*/ 0 h 661"/>
                    <a:gd name="T8" fmla="*/ 23 w 199"/>
                    <a:gd name="T9" fmla="*/ 5 h 661"/>
                    <a:gd name="T10" fmla="*/ 25 w 199"/>
                    <a:gd name="T11" fmla="*/ 13 h 661"/>
                    <a:gd name="T12" fmla="*/ 23 w 199"/>
                    <a:gd name="T13" fmla="*/ 20 h 661"/>
                    <a:gd name="T14" fmla="*/ 21 w 199"/>
                    <a:gd name="T15" fmla="*/ 40 h 661"/>
                    <a:gd name="T16" fmla="*/ 20 w 199"/>
                    <a:gd name="T17" fmla="*/ 51 h 661"/>
                    <a:gd name="T18" fmla="*/ 22 w 199"/>
                    <a:gd name="T19" fmla="*/ 63 h 661"/>
                    <a:gd name="T20" fmla="*/ 21 w 199"/>
                    <a:gd name="T21" fmla="*/ 68 h 661"/>
                    <a:gd name="T22" fmla="*/ 16 w 199"/>
                    <a:gd name="T23" fmla="*/ 75 h 661"/>
                    <a:gd name="T24" fmla="*/ 12 w 199"/>
                    <a:gd name="T25" fmla="*/ 81 h 661"/>
                    <a:gd name="T26" fmla="*/ 5 w 199"/>
                    <a:gd name="T27" fmla="*/ 82 h 661"/>
                    <a:gd name="T28" fmla="*/ 0 w 199"/>
                    <a:gd name="T29" fmla="*/ 79 h 661"/>
                    <a:gd name="T30" fmla="*/ 1 w 199"/>
                    <a:gd name="T31" fmla="*/ 74 h 661"/>
                    <a:gd name="T32" fmla="*/ 7 w 199"/>
                    <a:gd name="T33" fmla="*/ 68 h 661"/>
                    <a:gd name="T34" fmla="*/ 12 w 199"/>
                    <a:gd name="T35" fmla="*/ 64 h 661"/>
                    <a:gd name="T36" fmla="*/ 14 w 199"/>
                    <a:gd name="T37" fmla="*/ 57 h 661"/>
                    <a:gd name="T38" fmla="*/ 14 w 199"/>
                    <a:gd name="T39" fmla="*/ 49 h 661"/>
                    <a:gd name="T40" fmla="*/ 14 w 199"/>
                    <a:gd name="T41" fmla="*/ 40 h 661"/>
                    <a:gd name="T42" fmla="*/ 13 w 199"/>
                    <a:gd name="T43" fmla="*/ 32 h 661"/>
                    <a:gd name="T44" fmla="*/ 12 w 199"/>
                    <a:gd name="T45" fmla="*/ 26 h 6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99"/>
                    <a:gd name="T70" fmla="*/ 0 h 661"/>
                    <a:gd name="T71" fmla="*/ 199 w 199"/>
                    <a:gd name="T72" fmla="*/ 661 h 66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99" h="661">
                      <a:moveTo>
                        <a:pt x="96" y="212"/>
                      </a:moveTo>
                      <a:lnTo>
                        <a:pt x="83" y="85"/>
                      </a:lnTo>
                      <a:lnTo>
                        <a:pt x="83" y="14"/>
                      </a:lnTo>
                      <a:lnTo>
                        <a:pt x="121" y="0"/>
                      </a:lnTo>
                      <a:lnTo>
                        <a:pt x="179" y="45"/>
                      </a:lnTo>
                      <a:lnTo>
                        <a:pt x="199" y="105"/>
                      </a:lnTo>
                      <a:lnTo>
                        <a:pt x="179" y="165"/>
                      </a:lnTo>
                      <a:lnTo>
                        <a:pt x="165" y="325"/>
                      </a:lnTo>
                      <a:lnTo>
                        <a:pt x="156" y="414"/>
                      </a:lnTo>
                      <a:lnTo>
                        <a:pt x="170" y="506"/>
                      </a:lnTo>
                      <a:lnTo>
                        <a:pt x="165" y="550"/>
                      </a:lnTo>
                      <a:lnTo>
                        <a:pt x="121" y="604"/>
                      </a:lnTo>
                      <a:lnTo>
                        <a:pt x="89" y="653"/>
                      </a:lnTo>
                      <a:lnTo>
                        <a:pt x="40" y="661"/>
                      </a:lnTo>
                      <a:lnTo>
                        <a:pt x="0" y="632"/>
                      </a:lnTo>
                      <a:lnTo>
                        <a:pt x="7" y="597"/>
                      </a:lnTo>
                      <a:lnTo>
                        <a:pt x="52" y="548"/>
                      </a:lnTo>
                      <a:lnTo>
                        <a:pt x="90" y="515"/>
                      </a:lnTo>
                      <a:lnTo>
                        <a:pt x="105" y="463"/>
                      </a:lnTo>
                      <a:lnTo>
                        <a:pt x="110" y="399"/>
                      </a:lnTo>
                      <a:lnTo>
                        <a:pt x="112" y="325"/>
                      </a:lnTo>
                      <a:lnTo>
                        <a:pt x="98" y="257"/>
                      </a:lnTo>
                      <a:lnTo>
                        <a:pt x="96" y="21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/>
            </p:nvGrpSpPr>
            <p:grpSpPr bwMode="auto">
              <a:xfrm>
                <a:off x="2569" y="1412"/>
                <a:ext cx="608" cy="845"/>
                <a:chOff x="2569" y="1412"/>
                <a:chExt cx="608" cy="845"/>
              </a:xfrm>
            </p:grpSpPr>
            <p:sp>
              <p:nvSpPr>
                <p:cNvPr id="11" name="Freeform 64"/>
                <p:cNvSpPr>
                  <a:spLocks/>
                </p:cNvSpPr>
                <p:nvPr/>
              </p:nvSpPr>
              <p:spPr bwMode="auto">
                <a:xfrm>
                  <a:off x="2569" y="1412"/>
                  <a:ext cx="254" cy="205"/>
                </a:xfrm>
                <a:custGeom>
                  <a:avLst/>
                  <a:gdLst>
                    <a:gd name="T0" fmla="*/ 43 w 506"/>
                    <a:gd name="T1" fmla="*/ 24 h 409"/>
                    <a:gd name="T2" fmla="*/ 40 w 506"/>
                    <a:gd name="T3" fmla="*/ 16 h 409"/>
                    <a:gd name="T4" fmla="*/ 34 w 506"/>
                    <a:gd name="T5" fmla="*/ 10 h 409"/>
                    <a:gd name="T6" fmla="*/ 29 w 506"/>
                    <a:gd name="T7" fmla="*/ 6 h 409"/>
                    <a:gd name="T8" fmla="*/ 24 w 506"/>
                    <a:gd name="T9" fmla="*/ 3 h 409"/>
                    <a:gd name="T10" fmla="*/ 17 w 506"/>
                    <a:gd name="T11" fmla="*/ 0 h 409"/>
                    <a:gd name="T12" fmla="*/ 10 w 506"/>
                    <a:gd name="T13" fmla="*/ 1 h 409"/>
                    <a:gd name="T14" fmla="*/ 6 w 506"/>
                    <a:gd name="T15" fmla="*/ 6 h 409"/>
                    <a:gd name="T16" fmla="*/ 1 w 506"/>
                    <a:gd name="T17" fmla="*/ 14 h 409"/>
                    <a:gd name="T18" fmla="*/ 0 w 506"/>
                    <a:gd name="T19" fmla="*/ 22 h 409"/>
                    <a:gd name="T20" fmla="*/ 1 w 506"/>
                    <a:gd name="T21" fmla="*/ 32 h 409"/>
                    <a:gd name="T22" fmla="*/ 4 w 506"/>
                    <a:gd name="T23" fmla="*/ 41 h 409"/>
                    <a:gd name="T24" fmla="*/ 8 w 506"/>
                    <a:gd name="T25" fmla="*/ 46 h 409"/>
                    <a:gd name="T26" fmla="*/ 17 w 506"/>
                    <a:gd name="T27" fmla="*/ 50 h 409"/>
                    <a:gd name="T28" fmla="*/ 24 w 506"/>
                    <a:gd name="T29" fmla="*/ 52 h 409"/>
                    <a:gd name="T30" fmla="*/ 32 w 506"/>
                    <a:gd name="T31" fmla="*/ 52 h 409"/>
                    <a:gd name="T32" fmla="*/ 38 w 506"/>
                    <a:gd name="T33" fmla="*/ 50 h 409"/>
                    <a:gd name="T34" fmla="*/ 43 w 506"/>
                    <a:gd name="T35" fmla="*/ 46 h 409"/>
                    <a:gd name="T36" fmla="*/ 45 w 506"/>
                    <a:gd name="T37" fmla="*/ 38 h 409"/>
                    <a:gd name="T38" fmla="*/ 45 w 506"/>
                    <a:gd name="T39" fmla="*/ 33 h 409"/>
                    <a:gd name="T40" fmla="*/ 46 w 506"/>
                    <a:gd name="T41" fmla="*/ 30 h 409"/>
                    <a:gd name="T42" fmla="*/ 54 w 506"/>
                    <a:gd name="T43" fmla="*/ 31 h 409"/>
                    <a:gd name="T44" fmla="*/ 61 w 506"/>
                    <a:gd name="T45" fmla="*/ 32 h 409"/>
                    <a:gd name="T46" fmla="*/ 64 w 506"/>
                    <a:gd name="T47" fmla="*/ 30 h 409"/>
                    <a:gd name="T48" fmla="*/ 64 w 506"/>
                    <a:gd name="T49" fmla="*/ 27 h 409"/>
                    <a:gd name="T50" fmla="*/ 59 w 506"/>
                    <a:gd name="T51" fmla="*/ 23 h 409"/>
                    <a:gd name="T52" fmla="*/ 55 w 506"/>
                    <a:gd name="T53" fmla="*/ 25 h 409"/>
                    <a:gd name="T54" fmla="*/ 48 w 506"/>
                    <a:gd name="T55" fmla="*/ 25 h 409"/>
                    <a:gd name="T56" fmla="*/ 43 w 506"/>
                    <a:gd name="T57" fmla="*/ 24 h 40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6"/>
                    <a:gd name="T88" fmla="*/ 0 h 409"/>
                    <a:gd name="T89" fmla="*/ 506 w 506"/>
                    <a:gd name="T90" fmla="*/ 409 h 40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6" h="409">
                      <a:moveTo>
                        <a:pt x="343" y="189"/>
                      </a:moveTo>
                      <a:lnTo>
                        <a:pt x="314" y="124"/>
                      </a:lnTo>
                      <a:lnTo>
                        <a:pt x="270" y="75"/>
                      </a:lnTo>
                      <a:lnTo>
                        <a:pt x="229" y="44"/>
                      </a:lnTo>
                      <a:lnTo>
                        <a:pt x="185" y="22"/>
                      </a:lnTo>
                      <a:lnTo>
                        <a:pt x="136" y="0"/>
                      </a:lnTo>
                      <a:lnTo>
                        <a:pt x="76" y="8"/>
                      </a:lnTo>
                      <a:lnTo>
                        <a:pt x="43" y="44"/>
                      </a:lnTo>
                      <a:lnTo>
                        <a:pt x="5" y="111"/>
                      </a:lnTo>
                      <a:lnTo>
                        <a:pt x="0" y="173"/>
                      </a:lnTo>
                      <a:lnTo>
                        <a:pt x="7" y="251"/>
                      </a:lnTo>
                      <a:lnTo>
                        <a:pt x="32" y="324"/>
                      </a:lnTo>
                      <a:lnTo>
                        <a:pt x="63" y="366"/>
                      </a:lnTo>
                      <a:lnTo>
                        <a:pt x="129" y="396"/>
                      </a:lnTo>
                      <a:lnTo>
                        <a:pt x="192" y="409"/>
                      </a:lnTo>
                      <a:lnTo>
                        <a:pt x="254" y="409"/>
                      </a:lnTo>
                      <a:lnTo>
                        <a:pt x="299" y="396"/>
                      </a:lnTo>
                      <a:lnTo>
                        <a:pt x="339" y="362"/>
                      </a:lnTo>
                      <a:lnTo>
                        <a:pt x="356" y="304"/>
                      </a:lnTo>
                      <a:lnTo>
                        <a:pt x="356" y="260"/>
                      </a:lnTo>
                      <a:lnTo>
                        <a:pt x="363" y="237"/>
                      </a:lnTo>
                      <a:lnTo>
                        <a:pt x="428" y="247"/>
                      </a:lnTo>
                      <a:lnTo>
                        <a:pt x="485" y="251"/>
                      </a:lnTo>
                      <a:lnTo>
                        <a:pt x="506" y="237"/>
                      </a:lnTo>
                      <a:lnTo>
                        <a:pt x="506" y="211"/>
                      </a:lnTo>
                      <a:lnTo>
                        <a:pt x="470" y="182"/>
                      </a:lnTo>
                      <a:lnTo>
                        <a:pt x="432" y="197"/>
                      </a:lnTo>
                      <a:lnTo>
                        <a:pt x="383" y="195"/>
                      </a:lnTo>
                      <a:lnTo>
                        <a:pt x="343" y="189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" name="Freeform 65"/>
                <p:cNvSpPr>
                  <a:spLocks/>
                </p:cNvSpPr>
                <p:nvPr/>
              </p:nvSpPr>
              <p:spPr bwMode="auto">
                <a:xfrm>
                  <a:off x="2693" y="1620"/>
                  <a:ext cx="209" cy="326"/>
                </a:xfrm>
                <a:custGeom>
                  <a:avLst/>
                  <a:gdLst>
                    <a:gd name="T0" fmla="*/ 4 w 417"/>
                    <a:gd name="T1" fmla="*/ 2 h 653"/>
                    <a:gd name="T2" fmla="*/ 8 w 417"/>
                    <a:gd name="T3" fmla="*/ 0 h 653"/>
                    <a:gd name="T4" fmla="*/ 15 w 417"/>
                    <a:gd name="T5" fmla="*/ 0 h 653"/>
                    <a:gd name="T6" fmla="*/ 21 w 417"/>
                    <a:gd name="T7" fmla="*/ 1 h 653"/>
                    <a:gd name="T8" fmla="*/ 29 w 417"/>
                    <a:gd name="T9" fmla="*/ 5 h 653"/>
                    <a:gd name="T10" fmla="*/ 36 w 417"/>
                    <a:gd name="T11" fmla="*/ 11 h 653"/>
                    <a:gd name="T12" fmla="*/ 43 w 417"/>
                    <a:gd name="T13" fmla="*/ 20 h 653"/>
                    <a:gd name="T14" fmla="*/ 48 w 417"/>
                    <a:gd name="T15" fmla="*/ 29 h 653"/>
                    <a:gd name="T16" fmla="*/ 51 w 417"/>
                    <a:gd name="T17" fmla="*/ 39 h 653"/>
                    <a:gd name="T18" fmla="*/ 52 w 417"/>
                    <a:gd name="T19" fmla="*/ 48 h 653"/>
                    <a:gd name="T20" fmla="*/ 53 w 417"/>
                    <a:gd name="T21" fmla="*/ 58 h 653"/>
                    <a:gd name="T22" fmla="*/ 51 w 417"/>
                    <a:gd name="T23" fmla="*/ 66 h 653"/>
                    <a:gd name="T24" fmla="*/ 49 w 417"/>
                    <a:gd name="T25" fmla="*/ 73 h 653"/>
                    <a:gd name="T26" fmla="*/ 45 w 417"/>
                    <a:gd name="T27" fmla="*/ 77 h 653"/>
                    <a:gd name="T28" fmla="*/ 38 w 417"/>
                    <a:gd name="T29" fmla="*/ 80 h 653"/>
                    <a:gd name="T30" fmla="*/ 29 w 417"/>
                    <a:gd name="T31" fmla="*/ 81 h 653"/>
                    <a:gd name="T32" fmla="*/ 24 w 417"/>
                    <a:gd name="T33" fmla="*/ 79 h 653"/>
                    <a:gd name="T34" fmla="*/ 19 w 417"/>
                    <a:gd name="T35" fmla="*/ 77 h 653"/>
                    <a:gd name="T36" fmla="*/ 16 w 417"/>
                    <a:gd name="T37" fmla="*/ 72 h 653"/>
                    <a:gd name="T38" fmla="*/ 15 w 417"/>
                    <a:gd name="T39" fmla="*/ 66 h 653"/>
                    <a:gd name="T40" fmla="*/ 14 w 417"/>
                    <a:gd name="T41" fmla="*/ 59 h 653"/>
                    <a:gd name="T42" fmla="*/ 16 w 417"/>
                    <a:gd name="T43" fmla="*/ 54 h 653"/>
                    <a:gd name="T44" fmla="*/ 18 w 417"/>
                    <a:gd name="T45" fmla="*/ 47 h 653"/>
                    <a:gd name="T46" fmla="*/ 17 w 417"/>
                    <a:gd name="T47" fmla="*/ 42 h 653"/>
                    <a:gd name="T48" fmla="*/ 16 w 417"/>
                    <a:gd name="T49" fmla="*/ 37 h 653"/>
                    <a:gd name="T50" fmla="*/ 13 w 417"/>
                    <a:gd name="T51" fmla="*/ 31 h 653"/>
                    <a:gd name="T52" fmla="*/ 8 w 417"/>
                    <a:gd name="T53" fmla="*/ 27 h 653"/>
                    <a:gd name="T54" fmla="*/ 3 w 417"/>
                    <a:gd name="T55" fmla="*/ 21 h 653"/>
                    <a:gd name="T56" fmla="*/ 1 w 417"/>
                    <a:gd name="T57" fmla="*/ 16 h 653"/>
                    <a:gd name="T58" fmla="*/ 0 w 417"/>
                    <a:gd name="T59" fmla="*/ 12 h 653"/>
                    <a:gd name="T60" fmla="*/ 1 w 417"/>
                    <a:gd name="T61" fmla="*/ 7 h 653"/>
                    <a:gd name="T62" fmla="*/ 4 w 417"/>
                    <a:gd name="T63" fmla="*/ 2 h 6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7"/>
                    <a:gd name="T97" fmla="*/ 0 h 653"/>
                    <a:gd name="T98" fmla="*/ 417 w 417"/>
                    <a:gd name="T99" fmla="*/ 653 h 65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7" h="653">
                      <a:moveTo>
                        <a:pt x="31" y="22"/>
                      </a:moveTo>
                      <a:lnTo>
                        <a:pt x="60" y="6"/>
                      </a:lnTo>
                      <a:lnTo>
                        <a:pt x="114" y="0"/>
                      </a:lnTo>
                      <a:lnTo>
                        <a:pt x="167" y="11"/>
                      </a:lnTo>
                      <a:lnTo>
                        <a:pt x="229" y="40"/>
                      </a:lnTo>
                      <a:lnTo>
                        <a:pt x="287" y="93"/>
                      </a:lnTo>
                      <a:lnTo>
                        <a:pt x="343" y="160"/>
                      </a:lnTo>
                      <a:lnTo>
                        <a:pt x="379" y="237"/>
                      </a:lnTo>
                      <a:lnTo>
                        <a:pt x="403" y="313"/>
                      </a:lnTo>
                      <a:lnTo>
                        <a:pt x="410" y="391"/>
                      </a:lnTo>
                      <a:lnTo>
                        <a:pt x="417" y="464"/>
                      </a:lnTo>
                      <a:lnTo>
                        <a:pt x="403" y="533"/>
                      </a:lnTo>
                      <a:lnTo>
                        <a:pt x="387" y="589"/>
                      </a:lnTo>
                      <a:lnTo>
                        <a:pt x="358" y="620"/>
                      </a:lnTo>
                      <a:lnTo>
                        <a:pt x="301" y="647"/>
                      </a:lnTo>
                      <a:lnTo>
                        <a:pt x="229" y="653"/>
                      </a:lnTo>
                      <a:lnTo>
                        <a:pt x="189" y="638"/>
                      </a:lnTo>
                      <a:lnTo>
                        <a:pt x="152" y="620"/>
                      </a:lnTo>
                      <a:lnTo>
                        <a:pt x="123" y="582"/>
                      </a:lnTo>
                      <a:lnTo>
                        <a:pt x="114" y="534"/>
                      </a:lnTo>
                      <a:lnTo>
                        <a:pt x="109" y="478"/>
                      </a:lnTo>
                      <a:lnTo>
                        <a:pt x="123" y="436"/>
                      </a:lnTo>
                      <a:lnTo>
                        <a:pt x="138" y="376"/>
                      </a:lnTo>
                      <a:lnTo>
                        <a:pt x="130" y="336"/>
                      </a:lnTo>
                      <a:lnTo>
                        <a:pt x="121" y="300"/>
                      </a:lnTo>
                      <a:lnTo>
                        <a:pt x="100" y="253"/>
                      </a:lnTo>
                      <a:lnTo>
                        <a:pt x="63" y="217"/>
                      </a:lnTo>
                      <a:lnTo>
                        <a:pt x="23" y="175"/>
                      </a:lnTo>
                      <a:lnTo>
                        <a:pt x="7" y="135"/>
                      </a:lnTo>
                      <a:lnTo>
                        <a:pt x="0" y="98"/>
                      </a:lnTo>
                      <a:lnTo>
                        <a:pt x="2" y="57"/>
                      </a:lnTo>
                      <a:lnTo>
                        <a:pt x="31" y="2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3" name="Freeform 66"/>
                <p:cNvSpPr>
                  <a:spLocks/>
                </p:cNvSpPr>
                <p:nvPr/>
              </p:nvSpPr>
              <p:spPr bwMode="auto">
                <a:xfrm>
                  <a:off x="2613" y="1650"/>
                  <a:ext cx="153" cy="324"/>
                </a:xfrm>
                <a:custGeom>
                  <a:avLst/>
                  <a:gdLst>
                    <a:gd name="T0" fmla="*/ 17 w 305"/>
                    <a:gd name="T1" fmla="*/ 9 h 647"/>
                    <a:gd name="T2" fmla="*/ 21 w 305"/>
                    <a:gd name="T3" fmla="*/ 3 h 647"/>
                    <a:gd name="T4" fmla="*/ 24 w 305"/>
                    <a:gd name="T5" fmla="*/ 0 h 647"/>
                    <a:gd name="T6" fmla="*/ 28 w 305"/>
                    <a:gd name="T7" fmla="*/ 4 h 647"/>
                    <a:gd name="T8" fmla="*/ 31 w 305"/>
                    <a:gd name="T9" fmla="*/ 10 h 647"/>
                    <a:gd name="T10" fmla="*/ 29 w 305"/>
                    <a:gd name="T11" fmla="*/ 13 h 647"/>
                    <a:gd name="T12" fmla="*/ 24 w 305"/>
                    <a:gd name="T13" fmla="*/ 21 h 647"/>
                    <a:gd name="T14" fmla="*/ 17 w 305"/>
                    <a:gd name="T15" fmla="*/ 28 h 647"/>
                    <a:gd name="T16" fmla="*/ 12 w 305"/>
                    <a:gd name="T17" fmla="*/ 35 h 647"/>
                    <a:gd name="T18" fmla="*/ 9 w 305"/>
                    <a:gd name="T19" fmla="*/ 40 h 647"/>
                    <a:gd name="T20" fmla="*/ 10 w 305"/>
                    <a:gd name="T21" fmla="*/ 44 h 647"/>
                    <a:gd name="T22" fmla="*/ 11 w 305"/>
                    <a:gd name="T23" fmla="*/ 45 h 647"/>
                    <a:gd name="T24" fmla="*/ 16 w 305"/>
                    <a:gd name="T25" fmla="*/ 46 h 647"/>
                    <a:gd name="T26" fmla="*/ 22 w 305"/>
                    <a:gd name="T27" fmla="*/ 48 h 647"/>
                    <a:gd name="T28" fmla="*/ 29 w 305"/>
                    <a:gd name="T29" fmla="*/ 50 h 647"/>
                    <a:gd name="T30" fmla="*/ 32 w 305"/>
                    <a:gd name="T31" fmla="*/ 53 h 647"/>
                    <a:gd name="T32" fmla="*/ 36 w 305"/>
                    <a:gd name="T33" fmla="*/ 57 h 647"/>
                    <a:gd name="T34" fmla="*/ 37 w 305"/>
                    <a:gd name="T35" fmla="*/ 60 h 647"/>
                    <a:gd name="T36" fmla="*/ 39 w 305"/>
                    <a:gd name="T37" fmla="*/ 63 h 647"/>
                    <a:gd name="T38" fmla="*/ 34 w 305"/>
                    <a:gd name="T39" fmla="*/ 65 h 647"/>
                    <a:gd name="T40" fmla="*/ 29 w 305"/>
                    <a:gd name="T41" fmla="*/ 70 h 647"/>
                    <a:gd name="T42" fmla="*/ 25 w 305"/>
                    <a:gd name="T43" fmla="*/ 75 h 647"/>
                    <a:gd name="T44" fmla="*/ 25 w 305"/>
                    <a:gd name="T45" fmla="*/ 80 h 647"/>
                    <a:gd name="T46" fmla="*/ 22 w 305"/>
                    <a:gd name="T47" fmla="*/ 81 h 647"/>
                    <a:gd name="T48" fmla="*/ 19 w 305"/>
                    <a:gd name="T49" fmla="*/ 79 h 647"/>
                    <a:gd name="T50" fmla="*/ 19 w 305"/>
                    <a:gd name="T51" fmla="*/ 75 h 647"/>
                    <a:gd name="T52" fmla="*/ 21 w 305"/>
                    <a:gd name="T53" fmla="*/ 68 h 647"/>
                    <a:gd name="T54" fmla="*/ 25 w 305"/>
                    <a:gd name="T55" fmla="*/ 63 h 647"/>
                    <a:gd name="T56" fmla="*/ 30 w 305"/>
                    <a:gd name="T57" fmla="*/ 60 h 647"/>
                    <a:gd name="T58" fmla="*/ 29 w 305"/>
                    <a:gd name="T59" fmla="*/ 57 h 647"/>
                    <a:gd name="T60" fmla="*/ 22 w 305"/>
                    <a:gd name="T61" fmla="*/ 53 h 647"/>
                    <a:gd name="T62" fmla="*/ 13 w 305"/>
                    <a:gd name="T63" fmla="*/ 52 h 647"/>
                    <a:gd name="T64" fmla="*/ 6 w 305"/>
                    <a:gd name="T65" fmla="*/ 51 h 647"/>
                    <a:gd name="T66" fmla="*/ 2 w 305"/>
                    <a:gd name="T67" fmla="*/ 50 h 647"/>
                    <a:gd name="T68" fmla="*/ 1 w 305"/>
                    <a:gd name="T69" fmla="*/ 46 h 647"/>
                    <a:gd name="T70" fmla="*/ 0 w 305"/>
                    <a:gd name="T71" fmla="*/ 43 h 647"/>
                    <a:gd name="T72" fmla="*/ 1 w 305"/>
                    <a:gd name="T73" fmla="*/ 38 h 647"/>
                    <a:gd name="T74" fmla="*/ 4 w 305"/>
                    <a:gd name="T75" fmla="*/ 30 h 647"/>
                    <a:gd name="T76" fmla="*/ 8 w 305"/>
                    <a:gd name="T77" fmla="*/ 22 h 647"/>
                    <a:gd name="T78" fmla="*/ 12 w 305"/>
                    <a:gd name="T79" fmla="*/ 15 h 647"/>
                    <a:gd name="T80" fmla="*/ 17 w 305"/>
                    <a:gd name="T81" fmla="*/ 9 h 6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05"/>
                    <a:gd name="T124" fmla="*/ 0 h 647"/>
                    <a:gd name="T125" fmla="*/ 305 w 305"/>
                    <a:gd name="T126" fmla="*/ 647 h 6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05" h="647">
                      <a:moveTo>
                        <a:pt x="131" y="66"/>
                      </a:moveTo>
                      <a:lnTo>
                        <a:pt x="162" y="24"/>
                      </a:lnTo>
                      <a:lnTo>
                        <a:pt x="189" y="0"/>
                      </a:lnTo>
                      <a:lnTo>
                        <a:pt x="220" y="29"/>
                      </a:lnTo>
                      <a:lnTo>
                        <a:pt x="241" y="73"/>
                      </a:lnTo>
                      <a:lnTo>
                        <a:pt x="232" y="102"/>
                      </a:lnTo>
                      <a:lnTo>
                        <a:pt x="189" y="162"/>
                      </a:lnTo>
                      <a:lnTo>
                        <a:pt x="131" y="217"/>
                      </a:lnTo>
                      <a:lnTo>
                        <a:pt x="89" y="273"/>
                      </a:lnTo>
                      <a:lnTo>
                        <a:pt x="67" y="318"/>
                      </a:lnTo>
                      <a:lnTo>
                        <a:pt x="73" y="345"/>
                      </a:lnTo>
                      <a:lnTo>
                        <a:pt x="87" y="358"/>
                      </a:lnTo>
                      <a:lnTo>
                        <a:pt x="123" y="365"/>
                      </a:lnTo>
                      <a:lnTo>
                        <a:pt x="176" y="378"/>
                      </a:lnTo>
                      <a:lnTo>
                        <a:pt x="225" y="400"/>
                      </a:lnTo>
                      <a:lnTo>
                        <a:pt x="256" y="424"/>
                      </a:lnTo>
                      <a:lnTo>
                        <a:pt x="283" y="449"/>
                      </a:lnTo>
                      <a:lnTo>
                        <a:pt x="292" y="480"/>
                      </a:lnTo>
                      <a:lnTo>
                        <a:pt x="305" y="502"/>
                      </a:lnTo>
                      <a:lnTo>
                        <a:pt x="271" y="516"/>
                      </a:lnTo>
                      <a:lnTo>
                        <a:pt x="225" y="556"/>
                      </a:lnTo>
                      <a:lnTo>
                        <a:pt x="198" y="600"/>
                      </a:lnTo>
                      <a:lnTo>
                        <a:pt x="196" y="636"/>
                      </a:lnTo>
                      <a:lnTo>
                        <a:pt x="174" y="647"/>
                      </a:lnTo>
                      <a:lnTo>
                        <a:pt x="152" y="625"/>
                      </a:lnTo>
                      <a:lnTo>
                        <a:pt x="145" y="598"/>
                      </a:lnTo>
                      <a:lnTo>
                        <a:pt x="167" y="542"/>
                      </a:lnTo>
                      <a:lnTo>
                        <a:pt x="198" y="498"/>
                      </a:lnTo>
                      <a:lnTo>
                        <a:pt x="234" y="473"/>
                      </a:lnTo>
                      <a:lnTo>
                        <a:pt x="225" y="449"/>
                      </a:lnTo>
                      <a:lnTo>
                        <a:pt x="169" y="422"/>
                      </a:lnTo>
                      <a:lnTo>
                        <a:pt x="102" y="415"/>
                      </a:lnTo>
                      <a:lnTo>
                        <a:pt x="43" y="402"/>
                      </a:lnTo>
                      <a:lnTo>
                        <a:pt x="16" y="393"/>
                      </a:lnTo>
                      <a:lnTo>
                        <a:pt x="7" y="367"/>
                      </a:lnTo>
                      <a:lnTo>
                        <a:pt x="0" y="344"/>
                      </a:lnTo>
                      <a:lnTo>
                        <a:pt x="2" y="304"/>
                      </a:lnTo>
                      <a:lnTo>
                        <a:pt x="31" y="238"/>
                      </a:lnTo>
                      <a:lnTo>
                        <a:pt x="60" y="169"/>
                      </a:lnTo>
                      <a:lnTo>
                        <a:pt x="96" y="113"/>
                      </a:lnTo>
                      <a:lnTo>
                        <a:pt x="131" y="66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" name="Freeform 67"/>
                <p:cNvSpPr>
                  <a:spLocks/>
                </p:cNvSpPr>
                <p:nvPr/>
              </p:nvSpPr>
              <p:spPr bwMode="auto">
                <a:xfrm>
                  <a:off x="2746" y="1627"/>
                  <a:ext cx="431" cy="112"/>
                </a:xfrm>
                <a:custGeom>
                  <a:avLst/>
                  <a:gdLst>
                    <a:gd name="T0" fmla="*/ 5 w 863"/>
                    <a:gd name="T1" fmla="*/ 0 h 225"/>
                    <a:gd name="T2" fmla="*/ 19 w 863"/>
                    <a:gd name="T3" fmla="*/ 2 h 225"/>
                    <a:gd name="T4" fmla="*/ 34 w 863"/>
                    <a:gd name="T5" fmla="*/ 10 h 225"/>
                    <a:gd name="T6" fmla="*/ 46 w 863"/>
                    <a:gd name="T7" fmla="*/ 16 h 225"/>
                    <a:gd name="T8" fmla="*/ 55 w 863"/>
                    <a:gd name="T9" fmla="*/ 19 h 225"/>
                    <a:gd name="T10" fmla="*/ 64 w 863"/>
                    <a:gd name="T11" fmla="*/ 21 h 225"/>
                    <a:gd name="T12" fmla="*/ 78 w 863"/>
                    <a:gd name="T13" fmla="*/ 19 h 225"/>
                    <a:gd name="T14" fmla="*/ 85 w 863"/>
                    <a:gd name="T15" fmla="*/ 14 h 225"/>
                    <a:gd name="T16" fmla="*/ 92 w 863"/>
                    <a:gd name="T17" fmla="*/ 10 h 225"/>
                    <a:gd name="T18" fmla="*/ 97 w 863"/>
                    <a:gd name="T19" fmla="*/ 7 h 225"/>
                    <a:gd name="T20" fmla="*/ 104 w 863"/>
                    <a:gd name="T21" fmla="*/ 4 h 225"/>
                    <a:gd name="T22" fmla="*/ 107 w 863"/>
                    <a:gd name="T23" fmla="*/ 6 h 225"/>
                    <a:gd name="T24" fmla="*/ 107 w 863"/>
                    <a:gd name="T25" fmla="*/ 17 h 225"/>
                    <a:gd name="T26" fmla="*/ 101 w 863"/>
                    <a:gd name="T27" fmla="*/ 23 h 225"/>
                    <a:gd name="T28" fmla="*/ 93 w 863"/>
                    <a:gd name="T29" fmla="*/ 25 h 225"/>
                    <a:gd name="T30" fmla="*/ 82 w 863"/>
                    <a:gd name="T31" fmla="*/ 25 h 225"/>
                    <a:gd name="T32" fmla="*/ 70 w 863"/>
                    <a:gd name="T33" fmla="*/ 27 h 225"/>
                    <a:gd name="T34" fmla="*/ 56 w 863"/>
                    <a:gd name="T35" fmla="*/ 28 h 225"/>
                    <a:gd name="T36" fmla="*/ 47 w 863"/>
                    <a:gd name="T37" fmla="*/ 28 h 225"/>
                    <a:gd name="T38" fmla="*/ 42 w 863"/>
                    <a:gd name="T39" fmla="*/ 25 h 225"/>
                    <a:gd name="T40" fmla="*/ 31 w 863"/>
                    <a:gd name="T41" fmla="*/ 20 h 225"/>
                    <a:gd name="T42" fmla="*/ 21 w 863"/>
                    <a:gd name="T43" fmla="*/ 17 h 225"/>
                    <a:gd name="T44" fmla="*/ 10 w 863"/>
                    <a:gd name="T45" fmla="*/ 16 h 225"/>
                    <a:gd name="T46" fmla="*/ 0 w 863"/>
                    <a:gd name="T47" fmla="*/ 10 h 225"/>
                    <a:gd name="T48" fmla="*/ 0 w 863"/>
                    <a:gd name="T49" fmla="*/ 5 h 225"/>
                    <a:gd name="T50" fmla="*/ 5 w 863"/>
                    <a:gd name="T51" fmla="*/ 0 h 2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63"/>
                    <a:gd name="T79" fmla="*/ 0 h 225"/>
                    <a:gd name="T80" fmla="*/ 863 w 863"/>
                    <a:gd name="T81" fmla="*/ 225 h 2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63" h="225">
                      <a:moveTo>
                        <a:pt x="47" y="0"/>
                      </a:moveTo>
                      <a:lnTo>
                        <a:pt x="154" y="22"/>
                      </a:lnTo>
                      <a:lnTo>
                        <a:pt x="273" y="82"/>
                      </a:lnTo>
                      <a:lnTo>
                        <a:pt x="371" y="131"/>
                      </a:lnTo>
                      <a:lnTo>
                        <a:pt x="441" y="156"/>
                      </a:lnTo>
                      <a:lnTo>
                        <a:pt x="518" y="169"/>
                      </a:lnTo>
                      <a:lnTo>
                        <a:pt x="629" y="156"/>
                      </a:lnTo>
                      <a:lnTo>
                        <a:pt x="687" y="118"/>
                      </a:lnTo>
                      <a:lnTo>
                        <a:pt x="743" y="82"/>
                      </a:lnTo>
                      <a:lnTo>
                        <a:pt x="776" y="60"/>
                      </a:lnTo>
                      <a:lnTo>
                        <a:pt x="832" y="36"/>
                      </a:lnTo>
                      <a:lnTo>
                        <a:pt x="856" y="53"/>
                      </a:lnTo>
                      <a:lnTo>
                        <a:pt x="863" y="142"/>
                      </a:lnTo>
                      <a:lnTo>
                        <a:pt x="814" y="191"/>
                      </a:lnTo>
                      <a:lnTo>
                        <a:pt x="750" y="205"/>
                      </a:lnTo>
                      <a:lnTo>
                        <a:pt x="663" y="205"/>
                      </a:lnTo>
                      <a:lnTo>
                        <a:pt x="567" y="218"/>
                      </a:lnTo>
                      <a:lnTo>
                        <a:pt x="449" y="225"/>
                      </a:lnTo>
                      <a:lnTo>
                        <a:pt x="378" y="225"/>
                      </a:lnTo>
                      <a:lnTo>
                        <a:pt x="338" y="204"/>
                      </a:lnTo>
                      <a:lnTo>
                        <a:pt x="253" y="164"/>
                      </a:lnTo>
                      <a:lnTo>
                        <a:pt x="169" y="138"/>
                      </a:lnTo>
                      <a:lnTo>
                        <a:pt x="84" y="131"/>
                      </a:lnTo>
                      <a:lnTo>
                        <a:pt x="0" y="80"/>
                      </a:lnTo>
                      <a:lnTo>
                        <a:pt x="6" y="46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" name="Freeform 68"/>
                <p:cNvSpPr>
                  <a:spLocks/>
                </p:cNvSpPr>
                <p:nvPr/>
              </p:nvSpPr>
              <p:spPr bwMode="auto">
                <a:xfrm>
                  <a:off x="2814" y="1855"/>
                  <a:ext cx="180" cy="402"/>
                </a:xfrm>
                <a:custGeom>
                  <a:avLst/>
                  <a:gdLst>
                    <a:gd name="T0" fmla="*/ 5 w 362"/>
                    <a:gd name="T1" fmla="*/ 16 h 803"/>
                    <a:gd name="T2" fmla="*/ 0 w 362"/>
                    <a:gd name="T3" fmla="*/ 10 h 803"/>
                    <a:gd name="T4" fmla="*/ 3 w 362"/>
                    <a:gd name="T5" fmla="*/ 1 h 803"/>
                    <a:gd name="T6" fmla="*/ 10 w 362"/>
                    <a:gd name="T7" fmla="*/ 0 h 803"/>
                    <a:gd name="T8" fmla="*/ 16 w 362"/>
                    <a:gd name="T9" fmla="*/ 2 h 803"/>
                    <a:gd name="T10" fmla="*/ 18 w 362"/>
                    <a:gd name="T11" fmla="*/ 11 h 803"/>
                    <a:gd name="T12" fmla="*/ 21 w 362"/>
                    <a:gd name="T13" fmla="*/ 22 h 803"/>
                    <a:gd name="T14" fmla="*/ 22 w 362"/>
                    <a:gd name="T15" fmla="*/ 32 h 803"/>
                    <a:gd name="T16" fmla="*/ 22 w 362"/>
                    <a:gd name="T17" fmla="*/ 43 h 803"/>
                    <a:gd name="T18" fmla="*/ 21 w 362"/>
                    <a:gd name="T19" fmla="*/ 55 h 803"/>
                    <a:gd name="T20" fmla="*/ 20 w 362"/>
                    <a:gd name="T21" fmla="*/ 65 h 803"/>
                    <a:gd name="T22" fmla="*/ 20 w 362"/>
                    <a:gd name="T23" fmla="*/ 75 h 803"/>
                    <a:gd name="T24" fmla="*/ 19 w 362"/>
                    <a:gd name="T25" fmla="*/ 83 h 803"/>
                    <a:gd name="T26" fmla="*/ 20 w 362"/>
                    <a:gd name="T27" fmla="*/ 88 h 803"/>
                    <a:gd name="T28" fmla="*/ 22 w 362"/>
                    <a:gd name="T29" fmla="*/ 89 h 803"/>
                    <a:gd name="T30" fmla="*/ 26 w 362"/>
                    <a:gd name="T31" fmla="*/ 87 h 803"/>
                    <a:gd name="T32" fmla="*/ 31 w 362"/>
                    <a:gd name="T33" fmla="*/ 80 h 803"/>
                    <a:gd name="T34" fmla="*/ 36 w 362"/>
                    <a:gd name="T35" fmla="*/ 74 h 803"/>
                    <a:gd name="T36" fmla="*/ 40 w 362"/>
                    <a:gd name="T37" fmla="*/ 74 h 803"/>
                    <a:gd name="T38" fmla="*/ 42 w 362"/>
                    <a:gd name="T39" fmla="*/ 76 h 803"/>
                    <a:gd name="T40" fmla="*/ 43 w 362"/>
                    <a:gd name="T41" fmla="*/ 80 h 803"/>
                    <a:gd name="T42" fmla="*/ 45 w 362"/>
                    <a:gd name="T43" fmla="*/ 84 h 803"/>
                    <a:gd name="T44" fmla="*/ 40 w 362"/>
                    <a:gd name="T45" fmla="*/ 88 h 803"/>
                    <a:gd name="T46" fmla="*/ 33 w 362"/>
                    <a:gd name="T47" fmla="*/ 92 h 803"/>
                    <a:gd name="T48" fmla="*/ 25 w 362"/>
                    <a:gd name="T49" fmla="*/ 95 h 803"/>
                    <a:gd name="T50" fmla="*/ 19 w 362"/>
                    <a:gd name="T51" fmla="*/ 100 h 803"/>
                    <a:gd name="T52" fmla="*/ 15 w 362"/>
                    <a:gd name="T53" fmla="*/ 101 h 803"/>
                    <a:gd name="T54" fmla="*/ 11 w 362"/>
                    <a:gd name="T55" fmla="*/ 101 h 803"/>
                    <a:gd name="T56" fmla="*/ 9 w 362"/>
                    <a:gd name="T57" fmla="*/ 99 h 803"/>
                    <a:gd name="T58" fmla="*/ 9 w 362"/>
                    <a:gd name="T59" fmla="*/ 94 h 803"/>
                    <a:gd name="T60" fmla="*/ 10 w 362"/>
                    <a:gd name="T61" fmla="*/ 90 h 803"/>
                    <a:gd name="T62" fmla="*/ 12 w 362"/>
                    <a:gd name="T63" fmla="*/ 82 h 803"/>
                    <a:gd name="T64" fmla="*/ 12 w 362"/>
                    <a:gd name="T65" fmla="*/ 71 h 803"/>
                    <a:gd name="T66" fmla="*/ 10 w 362"/>
                    <a:gd name="T67" fmla="*/ 62 h 803"/>
                    <a:gd name="T68" fmla="*/ 11 w 362"/>
                    <a:gd name="T69" fmla="*/ 52 h 803"/>
                    <a:gd name="T70" fmla="*/ 12 w 362"/>
                    <a:gd name="T71" fmla="*/ 43 h 803"/>
                    <a:gd name="T72" fmla="*/ 9 w 362"/>
                    <a:gd name="T73" fmla="*/ 31 h 803"/>
                    <a:gd name="T74" fmla="*/ 6 w 362"/>
                    <a:gd name="T75" fmla="*/ 21 h 803"/>
                    <a:gd name="T76" fmla="*/ 5 w 362"/>
                    <a:gd name="T77" fmla="*/ 16 h 80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2"/>
                    <a:gd name="T118" fmla="*/ 0 h 803"/>
                    <a:gd name="T119" fmla="*/ 362 w 362"/>
                    <a:gd name="T120" fmla="*/ 803 h 80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2" h="803">
                      <a:moveTo>
                        <a:pt x="46" y="127"/>
                      </a:moveTo>
                      <a:lnTo>
                        <a:pt x="0" y="73"/>
                      </a:lnTo>
                      <a:lnTo>
                        <a:pt x="29" y="2"/>
                      </a:lnTo>
                      <a:lnTo>
                        <a:pt x="82" y="0"/>
                      </a:lnTo>
                      <a:lnTo>
                        <a:pt x="131" y="16"/>
                      </a:lnTo>
                      <a:lnTo>
                        <a:pt x="146" y="83"/>
                      </a:lnTo>
                      <a:lnTo>
                        <a:pt x="169" y="176"/>
                      </a:lnTo>
                      <a:lnTo>
                        <a:pt x="176" y="254"/>
                      </a:lnTo>
                      <a:lnTo>
                        <a:pt x="182" y="338"/>
                      </a:lnTo>
                      <a:lnTo>
                        <a:pt x="169" y="438"/>
                      </a:lnTo>
                      <a:lnTo>
                        <a:pt x="167" y="519"/>
                      </a:lnTo>
                      <a:lnTo>
                        <a:pt x="160" y="599"/>
                      </a:lnTo>
                      <a:lnTo>
                        <a:pt x="153" y="663"/>
                      </a:lnTo>
                      <a:lnTo>
                        <a:pt x="162" y="703"/>
                      </a:lnTo>
                      <a:lnTo>
                        <a:pt x="176" y="712"/>
                      </a:lnTo>
                      <a:lnTo>
                        <a:pt x="209" y="696"/>
                      </a:lnTo>
                      <a:lnTo>
                        <a:pt x="256" y="639"/>
                      </a:lnTo>
                      <a:lnTo>
                        <a:pt x="296" y="592"/>
                      </a:lnTo>
                      <a:lnTo>
                        <a:pt x="325" y="590"/>
                      </a:lnTo>
                      <a:lnTo>
                        <a:pt x="342" y="603"/>
                      </a:lnTo>
                      <a:lnTo>
                        <a:pt x="347" y="634"/>
                      </a:lnTo>
                      <a:lnTo>
                        <a:pt x="362" y="667"/>
                      </a:lnTo>
                      <a:lnTo>
                        <a:pt x="327" y="703"/>
                      </a:lnTo>
                      <a:lnTo>
                        <a:pt x="271" y="730"/>
                      </a:lnTo>
                      <a:lnTo>
                        <a:pt x="206" y="759"/>
                      </a:lnTo>
                      <a:lnTo>
                        <a:pt x="155" y="794"/>
                      </a:lnTo>
                      <a:lnTo>
                        <a:pt x="124" y="803"/>
                      </a:lnTo>
                      <a:lnTo>
                        <a:pt x="95" y="803"/>
                      </a:lnTo>
                      <a:lnTo>
                        <a:pt x="73" y="788"/>
                      </a:lnTo>
                      <a:lnTo>
                        <a:pt x="73" y="752"/>
                      </a:lnTo>
                      <a:lnTo>
                        <a:pt x="87" y="719"/>
                      </a:lnTo>
                      <a:lnTo>
                        <a:pt x="97" y="656"/>
                      </a:lnTo>
                      <a:lnTo>
                        <a:pt x="97" y="565"/>
                      </a:lnTo>
                      <a:lnTo>
                        <a:pt x="82" y="492"/>
                      </a:lnTo>
                      <a:lnTo>
                        <a:pt x="95" y="416"/>
                      </a:lnTo>
                      <a:lnTo>
                        <a:pt x="97" y="340"/>
                      </a:lnTo>
                      <a:lnTo>
                        <a:pt x="75" y="245"/>
                      </a:lnTo>
                      <a:lnTo>
                        <a:pt x="51" y="163"/>
                      </a:lnTo>
                      <a:lnTo>
                        <a:pt x="46" y="127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6" name="Freeform 69"/>
                <p:cNvSpPr>
                  <a:spLocks/>
                </p:cNvSpPr>
                <p:nvPr/>
              </p:nvSpPr>
              <p:spPr bwMode="auto">
                <a:xfrm>
                  <a:off x="2752" y="1863"/>
                  <a:ext cx="124" cy="392"/>
                </a:xfrm>
                <a:custGeom>
                  <a:avLst/>
                  <a:gdLst>
                    <a:gd name="T0" fmla="*/ 4 w 249"/>
                    <a:gd name="T1" fmla="*/ 15 h 785"/>
                    <a:gd name="T2" fmla="*/ 2 w 249"/>
                    <a:gd name="T3" fmla="*/ 7 h 785"/>
                    <a:gd name="T4" fmla="*/ 6 w 249"/>
                    <a:gd name="T5" fmla="*/ 1 h 785"/>
                    <a:gd name="T6" fmla="*/ 13 w 249"/>
                    <a:gd name="T7" fmla="*/ 0 h 785"/>
                    <a:gd name="T8" fmla="*/ 18 w 249"/>
                    <a:gd name="T9" fmla="*/ 5 h 785"/>
                    <a:gd name="T10" fmla="*/ 18 w 249"/>
                    <a:gd name="T11" fmla="*/ 14 h 785"/>
                    <a:gd name="T12" fmla="*/ 16 w 249"/>
                    <a:gd name="T13" fmla="*/ 31 h 785"/>
                    <a:gd name="T14" fmla="*/ 14 w 249"/>
                    <a:gd name="T15" fmla="*/ 50 h 785"/>
                    <a:gd name="T16" fmla="*/ 11 w 249"/>
                    <a:gd name="T17" fmla="*/ 65 h 785"/>
                    <a:gd name="T18" fmla="*/ 9 w 249"/>
                    <a:gd name="T19" fmla="*/ 75 h 785"/>
                    <a:gd name="T20" fmla="*/ 9 w 249"/>
                    <a:gd name="T21" fmla="*/ 82 h 785"/>
                    <a:gd name="T22" fmla="*/ 10 w 249"/>
                    <a:gd name="T23" fmla="*/ 85 h 785"/>
                    <a:gd name="T24" fmla="*/ 13 w 249"/>
                    <a:gd name="T25" fmla="*/ 81 h 785"/>
                    <a:gd name="T26" fmla="*/ 17 w 249"/>
                    <a:gd name="T27" fmla="*/ 75 h 785"/>
                    <a:gd name="T28" fmla="*/ 19 w 249"/>
                    <a:gd name="T29" fmla="*/ 69 h 785"/>
                    <a:gd name="T30" fmla="*/ 23 w 249"/>
                    <a:gd name="T31" fmla="*/ 69 h 785"/>
                    <a:gd name="T32" fmla="*/ 28 w 249"/>
                    <a:gd name="T33" fmla="*/ 70 h 785"/>
                    <a:gd name="T34" fmla="*/ 31 w 249"/>
                    <a:gd name="T35" fmla="*/ 72 h 785"/>
                    <a:gd name="T36" fmla="*/ 28 w 249"/>
                    <a:gd name="T37" fmla="*/ 78 h 785"/>
                    <a:gd name="T38" fmla="*/ 23 w 249"/>
                    <a:gd name="T39" fmla="*/ 81 h 785"/>
                    <a:gd name="T40" fmla="*/ 18 w 249"/>
                    <a:gd name="T41" fmla="*/ 87 h 785"/>
                    <a:gd name="T42" fmla="*/ 14 w 249"/>
                    <a:gd name="T43" fmla="*/ 92 h 785"/>
                    <a:gd name="T44" fmla="*/ 11 w 249"/>
                    <a:gd name="T45" fmla="*/ 96 h 785"/>
                    <a:gd name="T46" fmla="*/ 7 w 249"/>
                    <a:gd name="T47" fmla="*/ 97 h 785"/>
                    <a:gd name="T48" fmla="*/ 3 w 249"/>
                    <a:gd name="T49" fmla="*/ 98 h 785"/>
                    <a:gd name="T50" fmla="*/ 1 w 249"/>
                    <a:gd name="T51" fmla="*/ 96 h 785"/>
                    <a:gd name="T52" fmla="*/ 0 w 249"/>
                    <a:gd name="T53" fmla="*/ 94 h 785"/>
                    <a:gd name="T54" fmla="*/ 0 w 249"/>
                    <a:gd name="T55" fmla="*/ 89 h 785"/>
                    <a:gd name="T56" fmla="*/ 1 w 249"/>
                    <a:gd name="T57" fmla="*/ 80 h 785"/>
                    <a:gd name="T58" fmla="*/ 3 w 249"/>
                    <a:gd name="T59" fmla="*/ 71 h 785"/>
                    <a:gd name="T60" fmla="*/ 4 w 249"/>
                    <a:gd name="T61" fmla="*/ 60 h 785"/>
                    <a:gd name="T62" fmla="*/ 5 w 249"/>
                    <a:gd name="T63" fmla="*/ 49 h 785"/>
                    <a:gd name="T64" fmla="*/ 5 w 249"/>
                    <a:gd name="T65" fmla="*/ 38 h 785"/>
                    <a:gd name="T66" fmla="*/ 5 w 249"/>
                    <a:gd name="T67" fmla="*/ 23 h 785"/>
                    <a:gd name="T68" fmla="*/ 4 w 249"/>
                    <a:gd name="T69" fmla="*/ 15 h 78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9"/>
                    <a:gd name="T106" fmla="*/ 0 h 785"/>
                    <a:gd name="T107" fmla="*/ 249 w 249"/>
                    <a:gd name="T108" fmla="*/ 785 h 78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9" h="785">
                      <a:moveTo>
                        <a:pt x="38" y="126"/>
                      </a:moveTo>
                      <a:lnTo>
                        <a:pt x="23" y="59"/>
                      </a:lnTo>
                      <a:lnTo>
                        <a:pt x="51" y="9"/>
                      </a:lnTo>
                      <a:lnTo>
                        <a:pt x="109" y="0"/>
                      </a:lnTo>
                      <a:lnTo>
                        <a:pt x="149" y="44"/>
                      </a:lnTo>
                      <a:lnTo>
                        <a:pt x="149" y="115"/>
                      </a:lnTo>
                      <a:lnTo>
                        <a:pt x="132" y="253"/>
                      </a:lnTo>
                      <a:lnTo>
                        <a:pt x="116" y="402"/>
                      </a:lnTo>
                      <a:lnTo>
                        <a:pt x="94" y="522"/>
                      </a:lnTo>
                      <a:lnTo>
                        <a:pt x="76" y="605"/>
                      </a:lnTo>
                      <a:lnTo>
                        <a:pt x="76" y="660"/>
                      </a:lnTo>
                      <a:lnTo>
                        <a:pt x="83" y="687"/>
                      </a:lnTo>
                      <a:lnTo>
                        <a:pt x="109" y="654"/>
                      </a:lnTo>
                      <a:lnTo>
                        <a:pt x="140" y="604"/>
                      </a:lnTo>
                      <a:lnTo>
                        <a:pt x="156" y="556"/>
                      </a:lnTo>
                      <a:lnTo>
                        <a:pt x="190" y="556"/>
                      </a:lnTo>
                      <a:lnTo>
                        <a:pt x="229" y="562"/>
                      </a:lnTo>
                      <a:lnTo>
                        <a:pt x="249" y="578"/>
                      </a:lnTo>
                      <a:lnTo>
                        <a:pt x="227" y="627"/>
                      </a:lnTo>
                      <a:lnTo>
                        <a:pt x="185" y="654"/>
                      </a:lnTo>
                      <a:lnTo>
                        <a:pt x="149" y="696"/>
                      </a:lnTo>
                      <a:lnTo>
                        <a:pt x="112" y="738"/>
                      </a:lnTo>
                      <a:lnTo>
                        <a:pt x="91" y="774"/>
                      </a:lnTo>
                      <a:lnTo>
                        <a:pt x="62" y="780"/>
                      </a:lnTo>
                      <a:lnTo>
                        <a:pt x="31" y="785"/>
                      </a:lnTo>
                      <a:lnTo>
                        <a:pt x="14" y="771"/>
                      </a:lnTo>
                      <a:lnTo>
                        <a:pt x="7" y="758"/>
                      </a:lnTo>
                      <a:lnTo>
                        <a:pt x="0" y="718"/>
                      </a:lnTo>
                      <a:lnTo>
                        <a:pt x="14" y="647"/>
                      </a:lnTo>
                      <a:lnTo>
                        <a:pt x="31" y="571"/>
                      </a:lnTo>
                      <a:lnTo>
                        <a:pt x="38" y="484"/>
                      </a:lnTo>
                      <a:lnTo>
                        <a:pt x="43" y="393"/>
                      </a:lnTo>
                      <a:lnTo>
                        <a:pt x="47" y="304"/>
                      </a:lnTo>
                      <a:lnTo>
                        <a:pt x="43" y="189"/>
                      </a:lnTo>
                      <a:lnTo>
                        <a:pt x="38" y="126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graphicFrame>
        <p:nvGraphicFramePr>
          <p:cNvPr id="70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758572"/>
              </p:ext>
            </p:extLst>
          </p:nvPr>
        </p:nvGraphicFramePr>
        <p:xfrm>
          <a:off x="9219023" y="4256529"/>
          <a:ext cx="2906154" cy="1823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hart" r:id="rId3" imgW="4038600" imgH="2190750" progId="MSGraph.Chart.8">
                  <p:embed followColorScheme="full"/>
                </p:oleObj>
              </mc:Choice>
              <mc:Fallback>
                <p:oleObj name="Chart" r:id="rId3" imgW="4038600" imgH="2190750" progId="MSGraph.Chart.8">
                  <p:embed followColorScheme="full"/>
                  <p:pic>
                    <p:nvPicPr>
                      <p:cNvPr id="135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9023" y="4256529"/>
                        <a:ext cx="2906154" cy="1823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9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87198" y="2374085"/>
            <a:ext cx="10965110" cy="4027192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tr-TR" sz="7000" b="1" dirty="0">
                <a:cs typeface="Times New Roman" pitchFamily="18" charset="0"/>
              </a:rPr>
              <a:t>Başvurular, yatırımın gerçekleşeceği </a:t>
            </a:r>
            <a:r>
              <a:rPr lang="tr-TR" sz="7000" b="1" dirty="0">
                <a:solidFill>
                  <a:srgbClr val="C00000"/>
                </a:solidFill>
                <a:cs typeface="Times New Roman" pitchFamily="18" charset="0"/>
              </a:rPr>
              <a:t>İ</a:t>
            </a:r>
            <a:r>
              <a:rPr lang="tr-TR" sz="7000" b="1" dirty="0" smtClean="0">
                <a:solidFill>
                  <a:srgbClr val="C00000"/>
                </a:solidFill>
                <a:cs typeface="Times New Roman" pitchFamily="18" charset="0"/>
              </a:rPr>
              <a:t>l Müdürlüklerine, </a:t>
            </a:r>
            <a:r>
              <a:rPr lang="tr-TR" sz="7000" b="1" dirty="0">
                <a:solidFill>
                  <a:srgbClr val="C00000"/>
                </a:solidFill>
                <a:cs typeface="Times New Roman" pitchFamily="18" charset="0"/>
              </a:rPr>
              <a:t>dosya </a:t>
            </a:r>
            <a:r>
              <a:rPr lang="tr-TR" sz="7000" b="1" dirty="0" smtClean="0">
                <a:solidFill>
                  <a:srgbClr val="C00000"/>
                </a:solidFill>
                <a:cs typeface="Times New Roman" pitchFamily="18" charset="0"/>
              </a:rPr>
              <a:t>halinde, </a:t>
            </a:r>
            <a:r>
              <a:rPr lang="tr-TR" sz="7000" b="1" dirty="0">
                <a:solidFill>
                  <a:srgbClr val="C00000"/>
                </a:solidFill>
                <a:cs typeface="Times New Roman" pitchFamily="18" charset="0"/>
              </a:rPr>
              <a:t>tek nüsha</a:t>
            </a:r>
            <a:r>
              <a:rPr lang="tr-TR" sz="7000" b="1" dirty="0">
                <a:cs typeface="Times New Roman" pitchFamily="18" charset="0"/>
              </a:rPr>
              <a:t> olarak elden teslim edilir.</a:t>
            </a:r>
          </a:p>
          <a:p>
            <a:pPr marL="0" indent="0" algn="just">
              <a:buNone/>
            </a:pPr>
            <a:endParaRPr lang="tr-TR" sz="7000" b="1" dirty="0">
              <a:cs typeface="Times New Roman" pitchFamily="18" charset="0"/>
            </a:endParaRPr>
          </a:p>
          <a:p>
            <a:pPr algn="just"/>
            <a:r>
              <a:rPr lang="tr-TR" sz="7000" b="1" dirty="0">
                <a:cs typeface="Times New Roman" pitchFamily="18" charset="0"/>
              </a:rPr>
              <a:t>Başvuru </a:t>
            </a:r>
            <a:r>
              <a:rPr lang="tr-TR" sz="7000" b="1" dirty="0" smtClean="0">
                <a:cs typeface="Times New Roman" pitchFamily="18" charset="0"/>
              </a:rPr>
              <a:t>Zamanı; </a:t>
            </a:r>
            <a:r>
              <a:rPr lang="tr-TR" sz="7000" b="1" dirty="0" smtClean="0">
                <a:solidFill>
                  <a:srgbClr val="C00000"/>
                </a:solidFill>
                <a:cs typeface="Times New Roman" pitchFamily="18" charset="0"/>
              </a:rPr>
              <a:t>26 Şubat 2025 </a:t>
            </a:r>
            <a:r>
              <a:rPr lang="tr-TR" sz="7000" b="1" dirty="0">
                <a:cs typeface="Times New Roman" pitchFamily="18" charset="0"/>
              </a:rPr>
              <a:t>itibariyle başlamıştır. </a:t>
            </a:r>
            <a:endParaRPr lang="tr-TR" sz="7000" b="1" dirty="0" smtClean="0">
              <a:cs typeface="Times New Roman" pitchFamily="18" charset="0"/>
            </a:endParaRPr>
          </a:p>
          <a:p>
            <a:pPr algn="just"/>
            <a:endParaRPr lang="tr-TR" sz="7000" b="1" dirty="0" smtClean="0">
              <a:cs typeface="Times New Roman" pitchFamily="18" charset="0"/>
            </a:endParaRPr>
          </a:p>
          <a:p>
            <a:pPr algn="just"/>
            <a:r>
              <a:rPr lang="tr-TR" sz="7000" b="1" dirty="0" smtClean="0">
                <a:cs typeface="Times New Roman" pitchFamily="18" charset="0"/>
              </a:rPr>
              <a:t>Son Müracaat Tarihi: </a:t>
            </a:r>
            <a:r>
              <a:rPr lang="tr-TR" sz="7000" b="1" u="sng" dirty="0" smtClean="0">
                <a:solidFill>
                  <a:srgbClr val="C00000"/>
                </a:solidFill>
                <a:cs typeface="Times New Roman" pitchFamily="18" charset="0"/>
              </a:rPr>
              <a:t>11 Nisan 2025 (Mesai Bitişi)</a:t>
            </a:r>
            <a:endParaRPr lang="tr-TR" sz="7000" b="1" u="sng" dirty="0"/>
          </a:p>
          <a:p>
            <a:pPr marL="0" indent="0" algn="just">
              <a:buNone/>
            </a:pPr>
            <a:endParaRPr lang="tr-TR" sz="7000" b="1" dirty="0">
              <a:cs typeface="Times New Roman" pitchFamily="18" charset="0"/>
            </a:endParaRPr>
          </a:p>
          <a:p>
            <a:pPr algn="just"/>
            <a:r>
              <a:rPr lang="tr-TR" sz="7000" b="1" u="sng" dirty="0" smtClean="0">
                <a:cs typeface="Times New Roman" pitchFamily="18" charset="0"/>
              </a:rPr>
              <a:t>Yatırımın tamamlanma süresi; </a:t>
            </a:r>
            <a:r>
              <a:rPr lang="tr-TR" sz="7000" b="1" dirty="0" smtClean="0">
                <a:cs typeface="Times New Roman" pitchFamily="18" charset="0"/>
              </a:rPr>
              <a:t>hibe sözleşmesinin imzalanmasından sonra </a:t>
            </a:r>
            <a:r>
              <a:rPr lang="tr-TR" sz="7100" b="1" u="sng" dirty="0" smtClean="0">
                <a:solidFill>
                  <a:srgbClr val="C00000"/>
                </a:solidFill>
                <a:cs typeface="Times New Roman" pitchFamily="18" charset="0"/>
              </a:rPr>
              <a:t>60 gün içerisinde alımı yapılan malzemelerin tarlada montajının tamamlanmış olması gerekir. </a:t>
            </a:r>
            <a:endParaRPr lang="tr-TR" sz="71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tr-TR" b="1" dirty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cs typeface="Times New Roman" pitchFamily="18" charset="0"/>
              </a:rPr>
              <a:t>   </a:t>
            </a: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930479" y="1551518"/>
            <a:ext cx="10515600" cy="546100"/>
          </a:xfrm>
        </p:spPr>
        <p:txBody>
          <a:bodyPr/>
          <a:lstStyle/>
          <a:p>
            <a:r>
              <a:rPr lang="tr-TR" u="sng" dirty="0" smtClean="0">
                <a:solidFill>
                  <a:srgbClr val="C00000"/>
                </a:solidFill>
              </a:rPr>
              <a:t>Başvuru Yeri, Şekli ve Süresi;</a:t>
            </a:r>
            <a:endParaRPr lang="tr-TR" u="sng" dirty="0">
              <a:solidFill>
                <a:srgbClr val="C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21</a:t>
            </a:fld>
            <a:r>
              <a:rPr lang="tr-TR" smtClean="0"/>
              <a:t>/30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52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71088" y="1600478"/>
            <a:ext cx="10515600" cy="4800798"/>
          </a:xfrm>
        </p:spPr>
        <p:txBody>
          <a:bodyPr>
            <a:normAutofit fontScale="92500"/>
          </a:bodyPr>
          <a:lstStyle/>
          <a:p>
            <a:pPr algn="just"/>
            <a:r>
              <a:rPr lang="tr-TR" b="1" dirty="0" smtClean="0"/>
              <a:t>Başvuruda İstenilecek Belgeler; </a:t>
            </a:r>
          </a:p>
          <a:p>
            <a:pPr algn="just"/>
            <a:r>
              <a:rPr lang="tr-TR" b="1" dirty="0" smtClean="0"/>
              <a:t>Hibe Başvuru Formu (Ek-2)</a:t>
            </a:r>
          </a:p>
          <a:p>
            <a:pPr algn="just"/>
            <a:r>
              <a:rPr lang="tr-TR" b="1" dirty="0" smtClean="0"/>
              <a:t>Sulama Projesi, (</a:t>
            </a:r>
            <a:r>
              <a:rPr lang="tr-TR" b="1" u="sng" dirty="0" smtClean="0"/>
              <a:t>yetkili </a:t>
            </a:r>
            <a:r>
              <a:rPr lang="tr-TR" b="1" u="sng" dirty="0"/>
              <a:t>ziraat mühendislerince </a:t>
            </a:r>
            <a:r>
              <a:rPr lang="tr-TR" b="1" dirty="0"/>
              <a:t>hazırlanmış olmalıdır</a:t>
            </a:r>
            <a:r>
              <a:rPr lang="tr-TR" b="1" dirty="0" smtClean="0"/>
              <a:t>.)</a:t>
            </a:r>
          </a:p>
          <a:p>
            <a:pPr algn="just"/>
            <a:r>
              <a:rPr lang="tr-TR" b="1" dirty="0" smtClean="0"/>
              <a:t>Basınçlı Sulama Sistemi Bilgi Formu</a:t>
            </a:r>
          </a:p>
          <a:p>
            <a:pPr algn="just"/>
            <a:r>
              <a:rPr lang="tr-TR" b="1" dirty="0" smtClean="0"/>
              <a:t>Teknik Şartname</a:t>
            </a:r>
          </a:p>
          <a:p>
            <a:pPr algn="just"/>
            <a:r>
              <a:rPr lang="tr-TR" b="1" dirty="0" smtClean="0"/>
              <a:t>Nüfus Cüzdanı Fotokopisi</a:t>
            </a:r>
          </a:p>
          <a:p>
            <a:pPr algn="just"/>
            <a:r>
              <a:rPr lang="tr-TR" b="1" dirty="0"/>
              <a:t>Toprak Fiziksel Analiz </a:t>
            </a:r>
            <a:r>
              <a:rPr lang="tr-TR" b="1" dirty="0" smtClean="0"/>
              <a:t>Raporu</a:t>
            </a:r>
          </a:p>
          <a:p>
            <a:pPr algn="just"/>
            <a:r>
              <a:rPr lang="tr-TR" b="1" dirty="0" smtClean="0"/>
              <a:t>Sulama Suyu Analiz Raporu</a:t>
            </a:r>
            <a:endParaRPr lang="tr-TR" b="1" dirty="0"/>
          </a:p>
          <a:p>
            <a:pPr marL="0" indent="0" algn="just">
              <a:buNone/>
            </a:pPr>
            <a:r>
              <a:rPr lang="tr-TR" b="1" dirty="0" smtClean="0">
                <a:solidFill>
                  <a:srgbClr val="C00000"/>
                </a:solidFill>
              </a:rPr>
              <a:t>             a) </a:t>
            </a:r>
            <a:r>
              <a:rPr lang="tr-TR" b="1" u="sng" dirty="0" smtClean="0">
                <a:solidFill>
                  <a:srgbClr val="C00000"/>
                </a:solidFill>
              </a:rPr>
              <a:t>Su Kaynağı Kullanım İzni/Tahsis Belgesi,</a:t>
            </a:r>
          </a:p>
          <a:p>
            <a:pPr marL="0" indent="0">
              <a:buNone/>
            </a:pPr>
            <a:r>
              <a:rPr lang="tr-TR" b="1" dirty="0" smtClean="0"/>
              <a:t>	  </a:t>
            </a:r>
            <a:r>
              <a:rPr lang="tr-TR" b="1" dirty="0" smtClean="0">
                <a:solidFill>
                  <a:srgbClr val="C00000"/>
                </a:solidFill>
              </a:rPr>
              <a:t>b</a:t>
            </a:r>
            <a:r>
              <a:rPr lang="tr-TR" b="1" dirty="0">
                <a:solidFill>
                  <a:srgbClr val="C00000"/>
                </a:solidFill>
              </a:rPr>
              <a:t>) </a:t>
            </a:r>
            <a:r>
              <a:rPr lang="tr-TR" b="1" u="sng" dirty="0" smtClean="0">
                <a:solidFill>
                  <a:srgbClr val="C00000"/>
                </a:solidFill>
              </a:rPr>
              <a:t>Yeraltı </a:t>
            </a:r>
            <a:r>
              <a:rPr lang="tr-TR" b="1" u="sng" dirty="0">
                <a:solidFill>
                  <a:srgbClr val="C00000"/>
                </a:solidFill>
              </a:rPr>
              <a:t>Suyu </a:t>
            </a:r>
            <a:r>
              <a:rPr lang="tr-TR" b="1" u="sng" dirty="0" smtClean="0">
                <a:solidFill>
                  <a:srgbClr val="C00000"/>
                </a:solidFill>
              </a:rPr>
              <a:t>Kullanma Belgesi,</a:t>
            </a:r>
            <a:endParaRPr lang="tr-TR" b="1" u="sng" dirty="0">
              <a:solidFill>
                <a:srgbClr val="C00000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22</a:t>
            </a:fld>
            <a:r>
              <a:rPr lang="tr-TR" smtClean="0"/>
              <a:t>/30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24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38200" y="2179319"/>
            <a:ext cx="10515600" cy="42219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u="sng" dirty="0" smtClean="0">
                <a:solidFill>
                  <a:srgbClr val="C00000"/>
                </a:solidFill>
              </a:rPr>
              <a:t>c)Toprak </a:t>
            </a:r>
            <a:r>
              <a:rPr lang="tr-TR" b="1" u="sng" dirty="0">
                <a:solidFill>
                  <a:srgbClr val="C00000"/>
                </a:solidFill>
              </a:rPr>
              <a:t>Fiziksel Analiz Raporu </a:t>
            </a:r>
            <a:r>
              <a:rPr lang="tr-TR" b="1" dirty="0"/>
              <a:t>(Bünye Sınıfı, Tarla Kapasitesi, Solma Noktası, Hacim Ağırlığı, parsel </a:t>
            </a:r>
            <a:r>
              <a:rPr lang="tr-TR" b="1" dirty="0" err="1" smtClean="0"/>
              <a:t>noları</a:t>
            </a:r>
            <a:r>
              <a:rPr lang="tr-TR" b="1" dirty="0" smtClean="0"/>
              <a:t>, </a:t>
            </a:r>
            <a:r>
              <a:rPr lang="tr-TR" b="1" dirty="0" err="1" smtClean="0"/>
              <a:t>İnfiltrasyon</a:t>
            </a:r>
            <a:r>
              <a:rPr lang="tr-TR" b="1" dirty="0" smtClean="0"/>
              <a:t> </a:t>
            </a:r>
            <a:r>
              <a:rPr lang="tr-TR" b="1" dirty="0"/>
              <a:t>Hızı bilgilerini </a:t>
            </a:r>
            <a:r>
              <a:rPr lang="tr-TR" b="1" dirty="0" smtClean="0"/>
              <a:t>içeren)</a:t>
            </a:r>
            <a:endParaRPr lang="tr-TR" b="1" dirty="0"/>
          </a:p>
          <a:p>
            <a:pPr marL="0" indent="0" algn="just">
              <a:buNone/>
            </a:pPr>
            <a:endParaRPr lang="tr-TR" b="1" dirty="0"/>
          </a:p>
          <a:p>
            <a:pPr marL="0" indent="0" algn="just">
              <a:buNone/>
            </a:pPr>
            <a:r>
              <a:rPr lang="tr-TR" b="1" dirty="0" smtClean="0">
                <a:solidFill>
                  <a:srgbClr val="C00000"/>
                </a:solidFill>
                <a:cs typeface="Times New Roman" pitchFamily="18" charset="0"/>
              </a:rPr>
              <a:t>d)</a:t>
            </a:r>
            <a:r>
              <a:rPr lang="tr-TR" b="1" u="sng" dirty="0" smtClean="0">
                <a:solidFill>
                  <a:srgbClr val="C00000"/>
                </a:solidFill>
              </a:rPr>
              <a:t>Sulama </a:t>
            </a:r>
            <a:r>
              <a:rPr lang="tr-TR" b="1" u="sng" dirty="0">
                <a:solidFill>
                  <a:srgbClr val="C00000"/>
                </a:solidFill>
              </a:rPr>
              <a:t>Suyu Analiz Raporu </a:t>
            </a:r>
            <a:r>
              <a:rPr lang="tr-TR" b="1" dirty="0"/>
              <a:t>(analizlerinde </a:t>
            </a:r>
            <a:r>
              <a:rPr lang="tr-TR" b="1" u="sng" dirty="0"/>
              <a:t>kaynak adı, ada parsel </a:t>
            </a:r>
            <a:r>
              <a:rPr lang="tr-TR" b="1" u="sng" dirty="0" err="1"/>
              <a:t>no</a:t>
            </a:r>
            <a:r>
              <a:rPr lang="tr-TR" b="1" u="sng" dirty="0"/>
              <a:t> veya </a:t>
            </a:r>
            <a:r>
              <a:rPr lang="tr-TR" b="1" u="sng" dirty="0" err="1"/>
              <a:t>mevkisi</a:t>
            </a:r>
            <a:r>
              <a:rPr lang="tr-TR" b="1" dirty="0"/>
              <a:t> belirtilmelidir. (Analiz raporları başvuru yılı dahil </a:t>
            </a:r>
            <a:r>
              <a:rPr lang="tr-TR" b="1" u="sng" dirty="0"/>
              <a:t>son 5 (beş) yıl </a:t>
            </a:r>
            <a:r>
              <a:rPr lang="tr-TR" b="1" dirty="0"/>
              <a:t>içinde alınmış olmalıdır.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23</a:t>
            </a:fld>
            <a:r>
              <a:rPr lang="tr-TR" smtClean="0"/>
              <a:t>/30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35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62695" y="2257115"/>
            <a:ext cx="11149004" cy="414416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b="1" dirty="0" smtClean="0"/>
              <a:t>1-Başvuruları </a:t>
            </a:r>
            <a:r>
              <a:rPr lang="tr-TR" b="1" dirty="0"/>
              <a:t>kabul edilen başvuru sahipleri, değerlendirme </a:t>
            </a:r>
            <a:r>
              <a:rPr lang="tr-TR" b="1" dirty="0" smtClean="0"/>
              <a:t>sonuçlarının </a:t>
            </a:r>
            <a:r>
              <a:rPr lang="tr-TR" b="1" dirty="0"/>
              <a:t>il müdürlüğü internet sitesinde ve duyuru </a:t>
            </a:r>
            <a:r>
              <a:rPr lang="tr-TR" b="1" dirty="0" smtClean="0"/>
              <a:t>panolarında </a:t>
            </a:r>
            <a:r>
              <a:rPr lang="tr-TR" b="1" dirty="0"/>
              <a:t>yayımlanmasının son gününden itibaren </a:t>
            </a:r>
            <a:r>
              <a:rPr lang="tr-TR" b="1" u="sng" dirty="0">
                <a:solidFill>
                  <a:srgbClr val="C00000"/>
                </a:solidFill>
              </a:rPr>
              <a:t>on gün </a:t>
            </a:r>
            <a:r>
              <a:rPr lang="tr-TR" b="1" u="sng" dirty="0" smtClean="0">
                <a:solidFill>
                  <a:srgbClr val="C00000"/>
                </a:solidFill>
              </a:rPr>
              <a:t>içerisinde İl Müdürlüğü </a:t>
            </a:r>
            <a:r>
              <a:rPr lang="tr-TR" b="1" u="sng" dirty="0">
                <a:solidFill>
                  <a:srgbClr val="C00000"/>
                </a:solidFill>
              </a:rPr>
              <a:t>ile hibe sözleşmesi imzalamak </a:t>
            </a:r>
            <a:r>
              <a:rPr lang="tr-TR" b="1" u="sng" dirty="0" smtClean="0">
                <a:solidFill>
                  <a:srgbClr val="C00000"/>
                </a:solidFill>
              </a:rPr>
              <a:t>zorundadır.</a:t>
            </a:r>
          </a:p>
          <a:p>
            <a:pPr marL="0" indent="0" algn="just">
              <a:buNone/>
            </a:pPr>
            <a:endParaRPr lang="tr-TR" b="1" u="sng" dirty="0" smtClean="0">
              <a:solidFill>
                <a:srgbClr val="C00000"/>
              </a:solidFill>
            </a:endParaRPr>
          </a:p>
          <a:p>
            <a:pPr algn="just"/>
            <a:r>
              <a:rPr lang="tr-TR" b="1" dirty="0" smtClean="0"/>
              <a:t>Başvuru </a:t>
            </a:r>
            <a:r>
              <a:rPr lang="tr-TR" b="1" dirty="0"/>
              <a:t>sahibinin başvuruda belirlediği hibeye esas </a:t>
            </a:r>
            <a:r>
              <a:rPr lang="tr-TR" b="1" u="sng" dirty="0"/>
              <a:t>mal alım </a:t>
            </a:r>
            <a:r>
              <a:rPr lang="tr-TR" b="1" u="sng" dirty="0" smtClean="0"/>
              <a:t>tutarının</a:t>
            </a:r>
            <a:r>
              <a:rPr lang="tr-TR" b="1" dirty="0"/>
              <a:t>, sözleşmede yer alacak referans fiyat farkı tutarı ve hibeye </a:t>
            </a:r>
            <a:r>
              <a:rPr lang="tr-TR" b="1" dirty="0" smtClean="0"/>
              <a:t>esas </a:t>
            </a:r>
            <a:r>
              <a:rPr lang="tr-TR" b="1" dirty="0"/>
              <a:t>mal alım tutarı miktarları, başvuru süresinin bitiminden sonra </a:t>
            </a:r>
            <a:r>
              <a:rPr lang="tr-TR" b="1" dirty="0" smtClean="0"/>
              <a:t>Bakanlık </a:t>
            </a:r>
            <a:r>
              <a:rPr lang="tr-TR" b="1" dirty="0"/>
              <a:t>ve/veya Genel Müdürlük resmî internet sitesinde </a:t>
            </a:r>
            <a:r>
              <a:rPr lang="tr-TR" b="1" dirty="0" smtClean="0"/>
              <a:t>yayımlanan </a:t>
            </a:r>
            <a:r>
              <a:rPr lang="tr-TR" b="1" u="sng" dirty="0">
                <a:solidFill>
                  <a:srgbClr val="C00000"/>
                </a:solidFill>
              </a:rPr>
              <a:t>referans fiyat listeleri yardımıyla belirlenir</a:t>
            </a:r>
            <a:r>
              <a:rPr lang="tr-TR" b="1" dirty="0">
                <a:solidFill>
                  <a:srgbClr val="C00000"/>
                </a:solidFill>
              </a:rPr>
              <a:t>. </a:t>
            </a:r>
            <a:endParaRPr lang="tr-TR" b="1" dirty="0" smtClean="0">
              <a:solidFill>
                <a:srgbClr val="C00000"/>
              </a:solidFill>
            </a:endParaRPr>
          </a:p>
          <a:p>
            <a:pPr algn="just"/>
            <a:endParaRPr lang="tr-TR" b="1" dirty="0" smtClean="0">
              <a:solidFill>
                <a:srgbClr val="C00000"/>
              </a:solidFill>
            </a:endParaRPr>
          </a:p>
          <a:p>
            <a:pPr algn="just"/>
            <a:r>
              <a:rPr lang="tr-TR" b="1" dirty="0" smtClean="0"/>
              <a:t>Sözleşmede yer </a:t>
            </a:r>
            <a:r>
              <a:rPr lang="tr-TR" b="1" dirty="0"/>
              <a:t>alacak hibeye esas mal alım tutarı üst limitleri ifade eder ve bu </a:t>
            </a:r>
            <a:r>
              <a:rPr lang="tr-TR" b="1" dirty="0" smtClean="0"/>
              <a:t>tutarın </a:t>
            </a:r>
            <a:r>
              <a:rPr lang="tr-TR" b="1" dirty="0"/>
              <a:t>tespitinde kullanılan fiyatlar </a:t>
            </a:r>
            <a:r>
              <a:rPr lang="tr-TR" b="1" u="sng" dirty="0">
                <a:solidFill>
                  <a:srgbClr val="C00000"/>
                </a:solidFill>
              </a:rPr>
              <a:t>referans fiyatın üzerinde olamaz.</a:t>
            </a:r>
          </a:p>
          <a:p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838200" y="1390816"/>
            <a:ext cx="10515600" cy="546100"/>
          </a:xfrm>
        </p:spPr>
        <p:txBody>
          <a:bodyPr/>
          <a:lstStyle/>
          <a:p>
            <a:r>
              <a:rPr lang="tr-TR" u="sng" dirty="0" smtClean="0">
                <a:solidFill>
                  <a:srgbClr val="C00000"/>
                </a:solidFill>
              </a:rPr>
              <a:t>Hibe Sözleşmesi;</a:t>
            </a:r>
            <a:endParaRPr lang="tr-TR" u="sng" dirty="0">
              <a:solidFill>
                <a:srgbClr val="C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24</a:t>
            </a:fld>
            <a:r>
              <a:rPr lang="tr-TR" dirty="0" smtClean="0"/>
              <a:t>/30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0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b="1" u="sng" dirty="0">
                <a:solidFill>
                  <a:srgbClr val="C00000"/>
                </a:solidFill>
              </a:rPr>
              <a:t>Hibe S</a:t>
            </a:r>
            <a:r>
              <a:rPr lang="tr-TR" b="1" u="sng" dirty="0" smtClean="0">
                <a:solidFill>
                  <a:srgbClr val="C00000"/>
                </a:solidFill>
              </a:rPr>
              <a:t>özleşmesi</a:t>
            </a:r>
            <a:r>
              <a:rPr lang="tr-TR" b="1" dirty="0" smtClean="0"/>
              <a:t>, İl Müdürlüğü </a:t>
            </a:r>
            <a:r>
              <a:rPr lang="tr-TR" b="1" dirty="0"/>
              <a:t>ile yatırımcı arasında iki adet olarak </a:t>
            </a:r>
            <a:r>
              <a:rPr lang="tr-TR" b="1" dirty="0" smtClean="0"/>
              <a:t>akdedilir</a:t>
            </a:r>
            <a:r>
              <a:rPr lang="tr-TR" b="1" dirty="0"/>
              <a:t>. Taraflarca </a:t>
            </a:r>
            <a:r>
              <a:rPr lang="tr-TR" b="1" dirty="0" smtClean="0"/>
              <a:t>imzalanmış </a:t>
            </a:r>
            <a:r>
              <a:rPr lang="tr-TR" b="1" dirty="0"/>
              <a:t>hibe sözleşmesinin bir </a:t>
            </a:r>
            <a:r>
              <a:rPr lang="tr-TR" b="1" dirty="0" smtClean="0"/>
              <a:t>adedi İl Müdürlüğünde, bir </a:t>
            </a:r>
            <a:r>
              <a:rPr lang="tr-TR" b="1" dirty="0"/>
              <a:t>adedi de yatırımcı </a:t>
            </a:r>
            <a:r>
              <a:rPr lang="tr-TR" b="1" dirty="0" smtClean="0"/>
              <a:t>tarafından </a:t>
            </a:r>
            <a:r>
              <a:rPr lang="tr-TR" b="1" dirty="0"/>
              <a:t>muhafaza 	edilir</a:t>
            </a:r>
            <a:r>
              <a:rPr lang="tr-TR" b="1" dirty="0" smtClean="0"/>
              <a:t>.</a:t>
            </a:r>
          </a:p>
          <a:p>
            <a:pPr marL="0" indent="0" algn="just">
              <a:buNone/>
            </a:pPr>
            <a:endParaRPr lang="tr-TR" b="1" dirty="0" smtClean="0"/>
          </a:p>
          <a:p>
            <a:pPr algn="just"/>
            <a:r>
              <a:rPr lang="tr-TR" b="1" dirty="0"/>
              <a:t>Süresi içerisinde hibe sözleşmesi imzalamayan başvuru sahipleri </a:t>
            </a:r>
            <a:r>
              <a:rPr lang="tr-TR" b="1" dirty="0" smtClean="0"/>
              <a:t>hibe </a:t>
            </a:r>
            <a:r>
              <a:rPr lang="tr-TR" b="1" dirty="0"/>
              <a:t>desteğinden </a:t>
            </a:r>
            <a:r>
              <a:rPr lang="tr-TR" b="1" u="sng" dirty="0">
                <a:solidFill>
                  <a:srgbClr val="C00000"/>
                </a:solidFill>
              </a:rPr>
              <a:t>yararlandırılmazlar</a:t>
            </a:r>
            <a:r>
              <a:rPr lang="tr-TR" b="1" u="sng" dirty="0"/>
              <a:t>.</a:t>
            </a:r>
          </a:p>
          <a:p>
            <a:pPr algn="just"/>
            <a:endParaRPr lang="tr-TR" b="1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25</a:t>
            </a:fld>
            <a:r>
              <a:rPr lang="tr-TR" smtClean="0"/>
              <a:t>/30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7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69753" y="1726313"/>
            <a:ext cx="10906386" cy="44736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 smtClean="0"/>
              <a:t>--Yatırımcılar</a:t>
            </a:r>
            <a:r>
              <a:rPr lang="tr-TR" b="1" dirty="0"/>
              <a:t>, mal alımlarına ait fiili gerçekleşmelerden sonra ödeme </a:t>
            </a:r>
            <a:r>
              <a:rPr lang="tr-TR" b="1" dirty="0" smtClean="0"/>
              <a:t>taleplerini</a:t>
            </a:r>
            <a:r>
              <a:rPr lang="tr-TR" b="1" dirty="0"/>
              <a:t>, </a:t>
            </a:r>
            <a:r>
              <a:rPr lang="tr-TR" b="1" dirty="0" smtClean="0"/>
              <a:t>mevzuat </a:t>
            </a:r>
            <a:r>
              <a:rPr lang="tr-TR" b="1" dirty="0"/>
              <a:t>hükümlerine uygun olarak düzenlenmiş fatura ve </a:t>
            </a:r>
            <a:r>
              <a:rPr lang="tr-TR" b="1" dirty="0" smtClean="0"/>
              <a:t>güncel </a:t>
            </a:r>
            <a:r>
              <a:rPr lang="tr-TR" b="1" dirty="0"/>
              <a:t>Uygulama Rehberinde yer alan </a:t>
            </a:r>
            <a:r>
              <a:rPr lang="tr-TR" b="1" u="sng" dirty="0">
                <a:solidFill>
                  <a:srgbClr val="C00000"/>
                </a:solidFill>
              </a:rPr>
              <a:t>Ödeme Talep Formu </a:t>
            </a:r>
            <a:r>
              <a:rPr lang="tr-TR" b="1" u="sng" dirty="0" smtClean="0">
                <a:solidFill>
                  <a:srgbClr val="C00000"/>
                </a:solidFill>
              </a:rPr>
              <a:t>ekinde </a:t>
            </a:r>
            <a:r>
              <a:rPr lang="tr-TR" b="1" u="sng" dirty="0">
                <a:solidFill>
                  <a:srgbClr val="C00000"/>
                </a:solidFill>
              </a:rPr>
              <a:t>istenilen belgeler</a:t>
            </a:r>
            <a:r>
              <a:rPr lang="tr-TR" b="1" dirty="0"/>
              <a:t> ile birlikte mal alım süresini takiben on gün </a:t>
            </a:r>
            <a:r>
              <a:rPr lang="tr-TR" b="1" dirty="0" smtClean="0"/>
              <a:t>içerisinde</a:t>
            </a:r>
            <a:r>
              <a:rPr lang="tr-TR" b="1" dirty="0"/>
              <a:t>, </a:t>
            </a:r>
            <a:r>
              <a:rPr lang="tr-TR" b="1" dirty="0" smtClean="0"/>
              <a:t>İl Müdürlüğüne </a:t>
            </a:r>
            <a:r>
              <a:rPr lang="tr-TR" b="1" dirty="0"/>
              <a:t>teslim eder</a:t>
            </a:r>
            <a:r>
              <a:rPr lang="tr-TR" b="1" dirty="0" smtClean="0"/>
              <a:t>.</a:t>
            </a:r>
          </a:p>
          <a:p>
            <a:pPr marL="0" indent="0" algn="just">
              <a:buNone/>
            </a:pPr>
            <a:endParaRPr lang="tr-TR" b="1" dirty="0" smtClean="0"/>
          </a:p>
          <a:p>
            <a:pPr marL="0" indent="0" algn="just">
              <a:buNone/>
            </a:pPr>
            <a:r>
              <a:rPr lang="tr-TR" b="1" dirty="0" smtClean="0"/>
              <a:t>--Mal alım </a:t>
            </a:r>
            <a:r>
              <a:rPr lang="tr-TR" b="1" u="sng" dirty="0" smtClean="0">
                <a:solidFill>
                  <a:srgbClr val="C00000"/>
                </a:solidFill>
              </a:rPr>
              <a:t>faturalarının </a:t>
            </a:r>
            <a:r>
              <a:rPr lang="tr-TR" b="1" u="sng" dirty="0">
                <a:solidFill>
                  <a:srgbClr val="C00000"/>
                </a:solidFill>
              </a:rPr>
              <a:t>tarihi,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/>
              <a:t>hibe sözleşmesinin taraflarca </a:t>
            </a:r>
            <a:r>
              <a:rPr lang="tr-TR" b="1" dirty="0" smtClean="0"/>
              <a:t>imzalanmasından sonra 60 gün içerisinde olmalıdır.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26</a:t>
            </a:fld>
            <a:r>
              <a:rPr lang="tr-TR" smtClean="0"/>
              <a:t>/30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6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38200" y="1829986"/>
            <a:ext cx="10515600" cy="47313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b="1" dirty="0"/>
              <a:t>İl proje yürütme birimi; yatırımcının ödeme talebi tarihinden </a:t>
            </a:r>
            <a:r>
              <a:rPr lang="tr-TR" b="1" dirty="0" smtClean="0"/>
              <a:t>itibaren </a:t>
            </a:r>
            <a:r>
              <a:rPr lang="tr-TR" b="1" u="sng" dirty="0">
                <a:solidFill>
                  <a:srgbClr val="C00000"/>
                </a:solidFill>
              </a:rPr>
              <a:t>kırk beş gün </a:t>
            </a:r>
            <a:r>
              <a:rPr lang="tr-TR" b="1" u="sng" dirty="0" smtClean="0">
                <a:solidFill>
                  <a:srgbClr val="C00000"/>
                </a:solidFill>
              </a:rPr>
              <a:t>içerisinden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smtClean="0"/>
              <a:t>bireysel </a:t>
            </a:r>
            <a:r>
              <a:rPr lang="tr-TR" b="1" dirty="0"/>
              <a:t>sulama sisteminin </a:t>
            </a:r>
            <a:r>
              <a:rPr lang="tr-TR" b="1" dirty="0" smtClean="0"/>
              <a:t>başvuruya </a:t>
            </a:r>
            <a:r>
              <a:rPr lang="tr-TR" b="1" dirty="0"/>
              <a:t>ait parselde montaj kontrollerini yaparak tespit </a:t>
            </a:r>
            <a:r>
              <a:rPr lang="tr-TR" b="1" dirty="0" smtClean="0"/>
              <a:t>tutanaklarını </a:t>
            </a:r>
            <a:r>
              <a:rPr lang="tr-TR" b="1" dirty="0"/>
              <a:t>düzenler</a:t>
            </a:r>
            <a:r>
              <a:rPr lang="tr-TR" b="1" dirty="0" smtClean="0"/>
              <a:t>.</a:t>
            </a:r>
          </a:p>
          <a:p>
            <a:pPr marL="0" indent="0" algn="just">
              <a:buNone/>
            </a:pPr>
            <a:endParaRPr lang="tr-TR" b="1" dirty="0" smtClean="0"/>
          </a:p>
          <a:p>
            <a:pPr algn="just"/>
            <a:r>
              <a:rPr lang="tr-TR" b="1" dirty="0"/>
              <a:t>Ödemeyle birlikte, yatırımcılar tarafından; </a:t>
            </a:r>
            <a:r>
              <a:rPr lang="tr-TR" b="1" u="sng" dirty="0" smtClean="0">
                <a:solidFill>
                  <a:srgbClr val="C00000"/>
                </a:solidFill>
              </a:rPr>
              <a:t>vadesi </a:t>
            </a:r>
            <a:r>
              <a:rPr lang="tr-TR" b="1" u="sng" dirty="0">
                <a:solidFill>
                  <a:srgbClr val="C00000"/>
                </a:solidFill>
              </a:rPr>
              <a:t>geçmiş vergi borcu olmadığına dair belge</a:t>
            </a:r>
            <a:r>
              <a:rPr lang="tr-TR" b="1" u="sng" dirty="0"/>
              <a:t> ile tüzel kişiliği haiz yatırımcılar tarafından bunlara ilaveten </a:t>
            </a:r>
            <a:r>
              <a:rPr lang="tr-TR" b="1" u="sng" dirty="0">
                <a:solidFill>
                  <a:srgbClr val="C00000"/>
                </a:solidFill>
              </a:rPr>
              <a:t>Sosyal Güvenlik Kurumuna vadesi geçmiş prim borcu olmadığına dair belge</a:t>
            </a:r>
            <a:r>
              <a:rPr lang="tr-TR" b="1" u="sng" dirty="0"/>
              <a:t>nin ibraz edilmesi gerekir.</a:t>
            </a:r>
          </a:p>
          <a:p>
            <a:pPr marL="0" indent="0" algn="just">
              <a:buNone/>
            </a:pPr>
            <a:endParaRPr lang="tr-TR" b="1" dirty="0" smtClean="0">
              <a:solidFill>
                <a:schemeClr val="bg1"/>
              </a:solidFill>
            </a:endParaRPr>
          </a:p>
          <a:p>
            <a:pPr algn="just"/>
            <a:r>
              <a:rPr lang="tr-TR" b="1" dirty="0" smtClean="0">
                <a:solidFill>
                  <a:srgbClr val="C00000"/>
                </a:solidFill>
              </a:rPr>
              <a:t>Hibe </a:t>
            </a:r>
            <a:r>
              <a:rPr lang="tr-TR" b="1" dirty="0">
                <a:solidFill>
                  <a:srgbClr val="C00000"/>
                </a:solidFill>
              </a:rPr>
              <a:t>ödemesi; </a:t>
            </a:r>
            <a:r>
              <a:rPr lang="tr-TR" b="1" dirty="0"/>
              <a:t>yatırımcı gerçek kişi ise </a:t>
            </a:r>
            <a:r>
              <a:rPr lang="tr-TR" b="1" u="sng" dirty="0"/>
              <a:t>T.C. kimlik numarasına, tüzel kişi ise vergi numarasına göre yatırımcı </a:t>
            </a:r>
            <a:r>
              <a:rPr lang="tr-TR" b="1" u="sng" dirty="0" smtClean="0"/>
              <a:t>adına bankadaki </a:t>
            </a:r>
            <a:r>
              <a:rPr lang="tr-TR" b="1" u="sng" dirty="0"/>
              <a:t>hesaba gönderilir</a:t>
            </a:r>
            <a:r>
              <a:rPr lang="tr-TR" b="1" dirty="0"/>
              <a:t>.</a:t>
            </a:r>
          </a:p>
          <a:p>
            <a:pPr algn="just"/>
            <a:endParaRPr lang="tr-TR" b="1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27</a:t>
            </a:fld>
            <a:r>
              <a:rPr lang="tr-TR" smtClean="0"/>
              <a:t>/30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49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46588" y="2070262"/>
            <a:ext cx="10545662" cy="3997643"/>
          </a:xfrm>
        </p:spPr>
        <p:txBody>
          <a:bodyPr/>
          <a:lstStyle/>
          <a:p>
            <a:pPr algn="just"/>
            <a:r>
              <a:rPr lang="tr-TR" b="1" dirty="0"/>
              <a:t> Yatırımcı, hibe sözleşmesi kapsamında </a:t>
            </a:r>
            <a:r>
              <a:rPr lang="tr-TR" b="1" dirty="0" smtClean="0"/>
              <a:t>aldığı </a:t>
            </a:r>
            <a:r>
              <a:rPr lang="tr-TR" b="1" dirty="0"/>
              <a:t>bireysel sulama sisteminin </a:t>
            </a:r>
            <a:r>
              <a:rPr lang="tr-TR" b="1" u="sng" dirty="0">
                <a:solidFill>
                  <a:srgbClr val="C00000"/>
                </a:solidFill>
              </a:rPr>
              <a:t>mülkiyetini, yerini ve amacını </a:t>
            </a:r>
            <a:r>
              <a:rPr lang="tr-TR" b="1" dirty="0"/>
              <a:t>yatırımın bitiminden </a:t>
            </a:r>
            <a:r>
              <a:rPr lang="tr-TR" b="1" dirty="0" smtClean="0"/>
              <a:t>sonra </a:t>
            </a:r>
            <a:r>
              <a:rPr lang="tr-TR" b="1" u="sng" dirty="0" smtClean="0">
                <a:solidFill>
                  <a:srgbClr val="C00000"/>
                </a:solidFill>
              </a:rPr>
              <a:t>5 yıl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smtClean="0"/>
              <a:t>sonrasına </a:t>
            </a:r>
            <a:r>
              <a:rPr lang="tr-TR" b="1" dirty="0"/>
              <a:t>kadar değiştiremez. Bu amaçla, </a:t>
            </a:r>
            <a:r>
              <a:rPr lang="tr-TR" b="1" dirty="0" smtClean="0"/>
              <a:t>İl Müdürlükleri </a:t>
            </a:r>
            <a:r>
              <a:rPr lang="tr-TR" b="1" dirty="0"/>
              <a:t>yılda en az bir kere olmak üzere sulama sezonunda </a:t>
            </a:r>
            <a:r>
              <a:rPr lang="tr-TR" b="1" dirty="0" smtClean="0"/>
              <a:t>yatırımları </a:t>
            </a:r>
            <a:r>
              <a:rPr lang="tr-TR" b="1" dirty="0"/>
              <a:t>yerinde kontrol eder ve tutanağa bağlar.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28</a:t>
            </a:fld>
            <a:r>
              <a:rPr lang="tr-TR" smtClean="0"/>
              <a:t>/30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61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12365" y="1810203"/>
            <a:ext cx="10515600" cy="3997643"/>
          </a:xfrm>
        </p:spPr>
        <p:txBody>
          <a:bodyPr>
            <a:normAutofit/>
          </a:bodyPr>
          <a:lstStyle/>
          <a:p>
            <a:r>
              <a:rPr lang="tr-TR" b="1" dirty="0" smtClean="0"/>
              <a:t>SU YAŞAM KAYNAĞIMIZDIR..</a:t>
            </a:r>
          </a:p>
          <a:p>
            <a:pPr marL="0" indent="0">
              <a:buNone/>
            </a:pPr>
            <a:endParaRPr lang="tr-TR" b="1" dirty="0" smtClean="0"/>
          </a:p>
          <a:p>
            <a:r>
              <a:rPr lang="tr-TR" b="1" dirty="0"/>
              <a:t>VAHŞİ SULAMAYA SON </a:t>
            </a:r>
            <a:r>
              <a:rPr lang="tr-TR" b="1" dirty="0" smtClean="0"/>
              <a:t>VERELİM .. </a:t>
            </a:r>
          </a:p>
          <a:p>
            <a:endParaRPr lang="tr-TR" b="1" dirty="0"/>
          </a:p>
          <a:p>
            <a:r>
              <a:rPr lang="tr-TR" b="1" dirty="0" smtClean="0"/>
              <a:t>HER DAMLA BİR HAYATTIR, İSRAF ETMEYELİM..</a:t>
            </a: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29</a:t>
            </a:fld>
            <a:r>
              <a:rPr lang="tr-TR" smtClean="0"/>
              <a:t>/30</a:t>
            </a:r>
            <a:endParaRPr lang="tr-TR" dirty="0"/>
          </a:p>
        </p:txBody>
      </p:sp>
      <p:pic>
        <p:nvPicPr>
          <p:cNvPr id="2052" name="Picture 4" descr="Su israfını önlemek için ne yapmak gerekir? Su israfını önleyen uygulamalar  - Pratik Bilgiler Haber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90" y="1365415"/>
            <a:ext cx="3687249" cy="222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İSKİ'den su tasarrufu çağrıs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37" y="4300511"/>
            <a:ext cx="3644185" cy="210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5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6ED1A99-FE30-4908-9A37-E7DB486268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45990" y="1255335"/>
            <a:ext cx="9549353" cy="4902185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3200" dirty="0"/>
              <a:t>	</a:t>
            </a:r>
          </a:p>
          <a:p>
            <a:pPr marL="266700" indent="0" algn="just">
              <a:spcAft>
                <a:spcPts val="0"/>
              </a:spcAft>
              <a:buNone/>
            </a:pPr>
            <a:r>
              <a:rPr lang="tr-TR" dirty="0" smtClean="0"/>
              <a:t>	</a:t>
            </a:r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sz="4500" b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BAKANLIĞIMIZ ;</a:t>
            </a:r>
          </a:p>
          <a:p>
            <a:pPr marL="266700" indent="0" algn="just">
              <a:spcAft>
                <a:spcPts val="0"/>
              </a:spcAft>
              <a:buNone/>
            </a:pPr>
            <a:endParaRPr lang="tr-TR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300" algn="just">
              <a:spcAft>
                <a:spcPts val="0"/>
              </a:spcAft>
            </a:pPr>
            <a:r>
              <a:rPr lang="tr-TR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Modern Basınçlı Sulama Sistemlerinin Yaygınlaştırılması, </a:t>
            </a:r>
          </a:p>
          <a:p>
            <a:pPr marL="266700" indent="0" algn="just">
              <a:spcAft>
                <a:spcPts val="0"/>
              </a:spcAft>
              <a:buNone/>
            </a:pPr>
            <a:endParaRPr lang="tr-TR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300" algn="just">
              <a:spcAft>
                <a:spcPts val="0"/>
              </a:spcAft>
            </a:pPr>
            <a:r>
              <a:rPr lang="tr-TR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Ürün ve Verimde Artışın Sağlanması,</a:t>
            </a:r>
          </a:p>
          <a:p>
            <a:pPr marL="266700" indent="0" algn="just">
              <a:spcAft>
                <a:spcPts val="0"/>
              </a:spcAft>
              <a:buNone/>
            </a:pPr>
            <a:endParaRPr lang="tr-TR" sz="22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300" algn="just">
              <a:spcAft>
                <a:spcPts val="0"/>
              </a:spcAft>
            </a:pPr>
            <a:r>
              <a:rPr lang="tr-TR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Daha </a:t>
            </a:r>
            <a:r>
              <a:rPr lang="tr-TR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tr-TR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 Su Tüketimi </a:t>
            </a:r>
            <a:r>
              <a:rPr lang="tr-TR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ile </a:t>
            </a:r>
            <a:r>
              <a:rPr lang="tr-TR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Sudan </a:t>
            </a:r>
            <a:r>
              <a:rPr lang="tr-TR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asarruf Sağlanması; </a:t>
            </a:r>
            <a:endParaRPr lang="tr-TR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0" algn="just">
              <a:spcAft>
                <a:spcPts val="0"/>
              </a:spcAft>
              <a:buNone/>
            </a:pPr>
            <a:endParaRPr lang="tr-TR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300" algn="just">
              <a:spcAft>
                <a:spcPts val="0"/>
              </a:spcAft>
            </a:pPr>
            <a:r>
              <a:rPr lang="tr-TR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Kırsal Kesimde Gelir Düzeyinin Arttırılması için,</a:t>
            </a:r>
            <a:endParaRPr lang="tr-TR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0" algn="just">
              <a:spcAft>
                <a:spcPts val="0"/>
              </a:spcAft>
              <a:buNone/>
            </a:pPr>
            <a:endParaRPr lang="tr-TR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300" algn="just">
              <a:spcAft>
                <a:spcPts val="0"/>
              </a:spcAft>
            </a:pPr>
            <a:r>
              <a:rPr lang="tr-TR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Bireysel Sulama Sistemleri Kurulumlarına </a:t>
            </a:r>
            <a:r>
              <a:rPr lang="tr-TR" sz="2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tr-TR" sz="2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50 </a:t>
            </a:r>
            <a:r>
              <a:rPr lang="tr-TR" sz="2200" b="1" u="sng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HİBE DESTEĞİ </a:t>
            </a:r>
            <a:endParaRPr lang="tr-TR" sz="2200" b="1" u="sng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0" algn="just">
              <a:spcAft>
                <a:spcPts val="0"/>
              </a:spcAft>
              <a:buNone/>
            </a:pPr>
            <a:r>
              <a:rPr lang="tr-TR" sz="2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tr-TR" sz="2200" b="1" u="sng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VERMEKTEDİR.</a:t>
            </a:r>
            <a:endParaRPr lang="tr-TR" sz="2200" b="1" u="sng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2307" y="1350628"/>
            <a:ext cx="10515600" cy="50506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tr-TR" sz="6000" b="1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tr-TR" sz="6000" b="1" dirty="0" smtClean="0">
                <a:latin typeface="Algerian" panose="04020705040A02060702" pitchFamily="82" charset="0"/>
              </a:rPr>
              <a:t>TEŞEKKÜRLER </a:t>
            </a:r>
          </a:p>
          <a:p>
            <a:pPr marL="0" indent="0" algn="ctr">
              <a:buNone/>
            </a:pPr>
            <a:endParaRPr lang="tr-TR" sz="2400" b="1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tr-TR" sz="2400" b="1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tr-TR" sz="2400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tr-TR" sz="2400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tr-TR" sz="2400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tr-TR" sz="2400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tr-TR" sz="2400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tr-TR" dirty="0" smtClean="0">
                <a:latin typeface="Algerian" panose="04020705040A02060702" pitchFamily="82" charset="0"/>
              </a:rPr>
              <a:t>                  </a:t>
            </a:r>
            <a:r>
              <a:rPr lang="tr-TR" b="1" dirty="0" smtClean="0">
                <a:latin typeface="Algerian" panose="04020705040A02060702" pitchFamily="82" charset="0"/>
              </a:rPr>
              <a:t>MUĞLA İl TARIM VE orman MÜDÜRLÜ</a:t>
            </a:r>
            <a:r>
              <a:rPr lang="tr-TR" b="1" dirty="0" smtClean="0"/>
              <a:t>ĞÜ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30</a:t>
            </a:fld>
            <a:r>
              <a:rPr lang="tr-TR" smtClean="0"/>
              <a:t>/30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75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Başlık 1"/>
          <p:cNvSpPr>
            <a:spLocks noGrp="1"/>
          </p:cNvSpPr>
          <p:nvPr>
            <p:ph type="title"/>
          </p:nvPr>
        </p:nvSpPr>
        <p:spPr bwMode="auto">
          <a:xfrm>
            <a:off x="1" y="1333417"/>
            <a:ext cx="1204762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altLang="tr-TR" sz="2800" dirty="0"/>
              <a:t>BİLGİ VE İLETİŞİM</a:t>
            </a:r>
          </a:p>
        </p:txBody>
      </p:sp>
      <p:sp>
        <p:nvSpPr>
          <p:cNvPr id="71683" name="İçerik Yer Tutucusu 2"/>
          <p:cNvSpPr>
            <a:spLocks noGrp="1"/>
          </p:cNvSpPr>
          <p:nvPr>
            <p:ph idx="1"/>
          </p:nvPr>
        </p:nvSpPr>
        <p:spPr bwMode="auto">
          <a:xfrm>
            <a:off x="144380" y="1896979"/>
            <a:ext cx="11903241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tr-TR" altLang="tr-TR" sz="2400" dirty="0"/>
              <a:t>Tarım ve Orman Bakanlığı</a:t>
            </a:r>
          </a:p>
          <a:p>
            <a:pPr marL="0" indent="0" algn="ctr">
              <a:buNone/>
            </a:pPr>
            <a:r>
              <a:rPr lang="tr-TR" altLang="tr-TR" sz="2400" u="sng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www.tarimorman.gov.tr</a:t>
            </a:r>
            <a:endParaRPr lang="tr-TR" altLang="tr-TR" sz="2400" u="sng" dirty="0"/>
          </a:p>
          <a:p>
            <a:pPr marL="0" indent="0" algn="ctr">
              <a:buNone/>
            </a:pPr>
            <a:endParaRPr lang="tr-TR" altLang="tr-TR" sz="2400" dirty="0"/>
          </a:p>
          <a:p>
            <a:pPr marL="0" indent="0" algn="ctr">
              <a:buNone/>
            </a:pPr>
            <a:r>
              <a:rPr lang="tr-TR" altLang="tr-TR" sz="2400" dirty="0"/>
              <a:t>Tarım Reformu Genel Müdürlüğü                  </a:t>
            </a:r>
          </a:p>
          <a:p>
            <a:pPr marL="0" indent="0" algn="ctr">
              <a:buNone/>
            </a:pPr>
            <a:r>
              <a:rPr lang="tr-TR" altLang="tr-TR" sz="2400" u="sng" dirty="0">
                <a:solidFill>
                  <a:srgbClr val="0070C0"/>
                </a:solidFill>
              </a:rPr>
              <a:t>www.tarimorman.gov.tr/TRGM</a:t>
            </a:r>
          </a:p>
          <a:p>
            <a:pPr marL="0" indent="0" algn="ctr">
              <a:buNone/>
            </a:pPr>
            <a:r>
              <a:rPr lang="tr-TR" altLang="tr-TR" sz="2400" dirty="0"/>
              <a:t>	</a:t>
            </a:r>
          </a:p>
          <a:p>
            <a:pPr marL="0" indent="0" algn="ctr">
              <a:buNone/>
            </a:pPr>
            <a:r>
              <a:rPr lang="tr-TR" altLang="tr-TR" sz="2400" dirty="0" smtClean="0"/>
              <a:t>Muğla </a:t>
            </a:r>
            <a:r>
              <a:rPr lang="tr-TR" altLang="tr-TR" sz="2400" dirty="0"/>
              <a:t>İl Tarım ve Orman </a:t>
            </a:r>
            <a:r>
              <a:rPr lang="tr-TR" altLang="tr-TR" sz="2400" dirty="0" smtClean="0"/>
              <a:t>Müdürlüğü</a:t>
            </a:r>
          </a:p>
          <a:p>
            <a:pPr marL="0" indent="0" algn="ctr">
              <a:buNone/>
            </a:pPr>
            <a:r>
              <a:rPr lang="tr-TR" altLang="tr-TR" sz="2400" u="sng" dirty="0" smtClean="0">
                <a:solidFill>
                  <a:srgbClr val="0070C0"/>
                </a:solidFill>
              </a:rPr>
              <a:t>mugla.tarimorman.gov.tr</a:t>
            </a:r>
            <a:endParaRPr lang="tr-TR" altLang="tr-TR" sz="2400" u="sng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tr-TR" altLang="tr-TR" sz="2400" b="1" u="sng" dirty="0" smtClean="0">
                <a:solidFill>
                  <a:srgbClr val="FF0000"/>
                </a:solidFill>
              </a:rPr>
              <a:t>0252 214 12 50</a:t>
            </a:r>
            <a:endParaRPr lang="tr-TR" altLang="tr-TR" sz="24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altLang="tr-TR" sz="2400" u="sng" dirty="0"/>
          </a:p>
          <a:p>
            <a:pPr marL="0" indent="0">
              <a:buNone/>
            </a:pP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42893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476462" y="1845579"/>
            <a:ext cx="9387283" cy="3078759"/>
          </a:xfrm>
        </p:spPr>
        <p:txBody>
          <a:bodyPr>
            <a:normAutofit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Kırsal </a:t>
            </a:r>
            <a:r>
              <a:rPr lang="tr-TR" b="1" dirty="0"/>
              <a:t>Kalkınma Destekleri Kapsamında </a:t>
            </a:r>
            <a:r>
              <a:rPr lang="tr-TR" b="1" dirty="0">
                <a:solidFill>
                  <a:srgbClr val="C00000"/>
                </a:solidFill>
              </a:rPr>
              <a:t>Bireysel Sulama Sistemlerinin Desteklenmesi Hakkında </a:t>
            </a:r>
            <a:r>
              <a:rPr lang="tr-TR" b="1" dirty="0" smtClean="0">
                <a:solidFill>
                  <a:srgbClr val="C00000"/>
                </a:solidFill>
              </a:rPr>
              <a:t>Tebliğ”</a:t>
            </a:r>
            <a:r>
              <a:rPr lang="tr-TR" b="1" dirty="0" smtClean="0"/>
              <a:t>(Tebliğ No: 2021/7)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smtClean="0"/>
              <a:t>de</a:t>
            </a:r>
            <a:r>
              <a:rPr lang="tr-TR" b="1" dirty="0"/>
              <a:t> </a:t>
            </a:r>
            <a:r>
              <a:rPr lang="tr-TR" b="1" dirty="0">
                <a:solidFill>
                  <a:srgbClr val="C00000"/>
                </a:solidFill>
              </a:rPr>
              <a:t>Değişiklik Yapılmasına Dair </a:t>
            </a:r>
            <a:r>
              <a:rPr lang="tr-TR" b="1" dirty="0" smtClean="0">
                <a:solidFill>
                  <a:srgbClr val="C00000"/>
                </a:solidFill>
              </a:rPr>
              <a:t>Tebliğ </a:t>
            </a:r>
            <a:r>
              <a:rPr lang="tr-TR" b="1" u="sng" dirty="0" smtClean="0">
                <a:solidFill>
                  <a:srgbClr val="C00000"/>
                </a:solidFill>
              </a:rPr>
              <a:t>(Tebliğ No: 2024/52)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smtClean="0"/>
              <a:t>22 Şubat 2025 Tarihli ve</a:t>
            </a:r>
            <a:r>
              <a:rPr lang="tr-TR" b="1" dirty="0"/>
              <a:t> </a:t>
            </a:r>
            <a:r>
              <a:rPr lang="tr-TR" b="1"/>
              <a:t> </a:t>
            </a:r>
            <a:r>
              <a:rPr lang="tr-TR" b="1" smtClean="0"/>
              <a:t>32821</a:t>
            </a:r>
            <a:r>
              <a:rPr lang="tr-TR" b="1" dirty="0"/>
              <a:t>  Sayılı  Resmî  </a:t>
            </a:r>
            <a:r>
              <a:rPr lang="tr-TR" b="1" dirty="0" smtClean="0"/>
              <a:t>Gazetede</a:t>
            </a:r>
            <a:r>
              <a:rPr lang="tr-TR" b="1" dirty="0"/>
              <a:t>  yayımlanarak  yürürlüğe  girmiştir</a:t>
            </a:r>
            <a:r>
              <a:rPr lang="tr-TR" dirty="0"/>
              <a:t>.</a:t>
            </a: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4</a:t>
            </a:fld>
            <a:r>
              <a:rPr lang="tr-TR" smtClean="0"/>
              <a:t>/30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43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15048" y="2133699"/>
            <a:ext cx="10515600" cy="4229588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AutoNum type="alphaLcParenR"/>
            </a:pPr>
            <a:r>
              <a:rPr lang="tr-TR" sz="8600" b="1" dirty="0" smtClean="0">
                <a:cs typeface="Times New Roman" pitchFamily="18" charset="0"/>
              </a:rPr>
              <a:t>Tarla </a:t>
            </a:r>
            <a:r>
              <a:rPr lang="tr-TR" sz="8600" b="1" dirty="0">
                <a:cs typeface="Times New Roman" pitchFamily="18" charset="0"/>
              </a:rPr>
              <a:t>içi </a:t>
            </a:r>
            <a:r>
              <a:rPr lang="tr-TR" sz="86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damla sulama </a:t>
            </a:r>
            <a:r>
              <a:rPr lang="tr-TR" sz="8600" b="1" dirty="0">
                <a:cs typeface="Times New Roman" pitchFamily="18" charset="0"/>
              </a:rPr>
              <a:t>sistemi kurulması</a:t>
            </a:r>
            <a:r>
              <a:rPr lang="tr-TR" sz="11200" dirty="0" smtClean="0">
                <a:cs typeface="Times New Roman" pitchFamily="18" charset="0"/>
              </a:rPr>
              <a:t>,</a:t>
            </a:r>
          </a:p>
          <a:p>
            <a:pPr marL="514350" indent="-514350">
              <a:buAutoNum type="alphaLcParenR"/>
            </a:pPr>
            <a:endParaRPr lang="tr-TR" dirty="0">
              <a:cs typeface="Times New Roman" pitchFamily="18" charset="0"/>
            </a:endParaRPr>
          </a:p>
          <a:p>
            <a:pPr marL="0" indent="0">
              <a:buNone/>
            </a:pPr>
            <a:endParaRPr lang="tr-TR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tr-TR" dirty="0">
              <a:cs typeface="Times New Roman" pitchFamily="18" charset="0"/>
            </a:endParaRPr>
          </a:p>
          <a:p>
            <a:pPr marL="0" indent="0">
              <a:buNone/>
            </a:pPr>
            <a:endParaRPr lang="tr-TR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tr-TR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tr-TR" dirty="0">
              <a:cs typeface="Times New Roman" pitchFamily="18" charset="0"/>
            </a:endParaRPr>
          </a:p>
          <a:p>
            <a:pPr marL="0" indent="0">
              <a:buNone/>
            </a:pPr>
            <a:endParaRPr lang="tr-TR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tr-TR" dirty="0">
              <a:cs typeface="Times New Roman" pitchFamily="18" charset="0"/>
            </a:endParaRPr>
          </a:p>
          <a:p>
            <a:pPr marL="0" indent="0">
              <a:buNone/>
            </a:pPr>
            <a:endParaRPr lang="tr-TR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tr-TR" dirty="0">
              <a:cs typeface="Times New Roman" pitchFamily="18" charset="0"/>
            </a:endParaRPr>
          </a:p>
          <a:p>
            <a:pPr marL="0" indent="0">
              <a:buNone/>
            </a:pPr>
            <a:endParaRPr lang="tr-TR" dirty="0">
              <a:cs typeface="Times New Roman" pitchFamily="18" charset="0"/>
            </a:endParaRPr>
          </a:p>
          <a:p>
            <a:pPr marL="0" indent="0">
              <a:buNone/>
            </a:pPr>
            <a:endParaRPr lang="tr-TR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tr-TR" dirty="0">
              <a:cs typeface="Times New Roman" pitchFamily="18" charset="0"/>
            </a:endParaRPr>
          </a:p>
          <a:p>
            <a:pPr marL="0" indent="0">
              <a:buNone/>
            </a:pPr>
            <a:endParaRPr lang="tr-TR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dirty="0" smtClean="0"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5</a:t>
            </a:fld>
            <a:r>
              <a:rPr lang="tr-TR" smtClean="0"/>
              <a:t>/30</a:t>
            </a:r>
            <a:endParaRPr lang="tr-TR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2648746" y="1183324"/>
            <a:ext cx="8596668" cy="912387"/>
          </a:xfrm>
        </p:spPr>
        <p:txBody>
          <a:bodyPr/>
          <a:lstStyle/>
          <a:p>
            <a:r>
              <a:rPr lang="tr-TR" sz="3600" b="1" u="sng" dirty="0" smtClean="0">
                <a:latin typeface="Agency FB"/>
              </a:rPr>
              <a:t>DESTEKLENECEK </a:t>
            </a:r>
            <a:r>
              <a:rPr lang="tr-TR" sz="3600" b="1" u="sng" dirty="0">
                <a:latin typeface="Agency FB"/>
              </a:rPr>
              <a:t>YATIRIM KONULARI</a:t>
            </a:r>
            <a:endParaRPr lang="tr-TR" sz="3600" u="sng" dirty="0">
              <a:latin typeface="Agency FB"/>
            </a:endParaRPr>
          </a:p>
        </p:txBody>
      </p:sp>
      <p:pic>
        <p:nvPicPr>
          <p:cNvPr id="7" name="emb75CD91D94" descr="sulama sistemleri  için resim sonucu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16" y="2661196"/>
            <a:ext cx="4207083" cy="3487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01" y="2661196"/>
            <a:ext cx="4402799" cy="34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127760" y="1684368"/>
            <a:ext cx="10515600" cy="3997643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cs typeface="Times New Roman" pitchFamily="18" charset="0"/>
              </a:rPr>
              <a:t>b</a:t>
            </a:r>
            <a:r>
              <a:rPr lang="fi-FI" b="1" dirty="0">
                <a:cs typeface="Times New Roman" pitchFamily="18" charset="0"/>
              </a:rPr>
              <a:t>) Tarla içi </a:t>
            </a:r>
            <a:r>
              <a:rPr lang="fi-FI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yağmurlama sulama </a:t>
            </a:r>
            <a:r>
              <a:rPr lang="fi-FI" b="1" dirty="0">
                <a:cs typeface="Times New Roman" pitchFamily="18" charset="0"/>
              </a:rPr>
              <a:t>sistemi kurulması,</a:t>
            </a:r>
          </a:p>
        </p:txBody>
      </p:sp>
      <p:pic>
        <p:nvPicPr>
          <p:cNvPr id="6" name="Resim 5" descr="C:\Users\PROBOOK\Desktop\bodrum-yagmurlama-sulama-sistem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082" y="2557087"/>
            <a:ext cx="4268990" cy="348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23" y="2557087"/>
            <a:ext cx="4644705" cy="348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38200" y="1566921"/>
            <a:ext cx="10515600" cy="3997643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cs typeface="Times New Roman" pitchFamily="18" charset="0"/>
              </a:rPr>
              <a:t>c</a:t>
            </a:r>
            <a:r>
              <a:rPr lang="fi-FI" b="1" dirty="0" smtClean="0">
                <a:cs typeface="Times New Roman" pitchFamily="18" charset="0"/>
              </a:rPr>
              <a:t>) Tarla içi </a:t>
            </a:r>
            <a:r>
              <a:rPr lang="fi-FI" b="1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mikro yağmurlama sulama </a:t>
            </a:r>
            <a:r>
              <a:rPr lang="fi-FI" b="1" dirty="0" smtClean="0">
                <a:cs typeface="Times New Roman" pitchFamily="18" charset="0"/>
              </a:rPr>
              <a:t>sistemi kurulması,</a:t>
            </a:r>
            <a:endParaRPr lang="fi-FI" b="1" dirty="0">
              <a:cs typeface="Times New Roman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7</a:t>
            </a:fld>
            <a:r>
              <a:rPr lang="tr-TR" smtClean="0"/>
              <a:t>/30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85" y="2356793"/>
            <a:ext cx="5146657" cy="352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20754" y="1441087"/>
            <a:ext cx="10515600" cy="4960189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cs typeface="Times New Roman" pitchFamily="18" charset="0"/>
              </a:rPr>
              <a:t>ç</a:t>
            </a:r>
            <a:r>
              <a:rPr lang="fi-FI" b="1" dirty="0">
                <a:cs typeface="Times New Roman" pitchFamily="18" charset="0"/>
              </a:rPr>
              <a:t>) </a:t>
            </a:r>
            <a:r>
              <a:rPr lang="tr-TR" b="1" dirty="0">
                <a:ea typeface="Calibri" panose="020F0502020204030204" pitchFamily="34" charset="0"/>
                <a:cs typeface="Times New Roman" panose="02020603050405020304" pitchFamily="18" charset="0"/>
              </a:rPr>
              <a:t>Tarla içi </a:t>
            </a:r>
            <a:r>
              <a:rPr lang="tr-TR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yüzey altı damla sulama </a:t>
            </a:r>
            <a:r>
              <a:rPr lang="tr-TR" b="1" dirty="0">
                <a:ea typeface="Calibri" panose="020F0502020204030204" pitchFamily="34" charset="0"/>
                <a:cs typeface="Times New Roman" panose="02020603050405020304" pitchFamily="18" charset="0"/>
              </a:rPr>
              <a:t>sistemi kurulmas</a:t>
            </a:r>
            <a:r>
              <a:rPr lang="tr-TR" b="1" dirty="0">
                <a:ea typeface="Calibri" panose="020F0502020204030204" pitchFamily="34" charset="0"/>
                <a:cs typeface="Cambria" panose="02040503050406030204" pitchFamily="18" charset="0"/>
              </a:rPr>
              <a:t>ı</a:t>
            </a:r>
            <a:r>
              <a:rPr lang="tr-TR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8</a:t>
            </a:fld>
            <a:r>
              <a:rPr lang="tr-TR" smtClean="0"/>
              <a:t>/30</a:t>
            </a:r>
            <a:endParaRPr lang="tr-TR" dirty="0"/>
          </a:p>
        </p:txBody>
      </p:sp>
      <p:pic>
        <p:nvPicPr>
          <p:cNvPr id="5" name="Resim 4" descr="YÜZEY ALTI DAMLA  SULAMA  için resim sonucu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8" y="2179854"/>
            <a:ext cx="4615030" cy="362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İçerik Yer Tutucusu 3" descr="YÜZEY ALTI DAMLA  SULAMA SİSTEMLERİ için resim sonucu">
            <a:hlinkClick r:id="rId4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8554" y="2253688"/>
            <a:ext cx="5394837" cy="3551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7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38200" y="1390754"/>
            <a:ext cx="10515600" cy="3997643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cs typeface="Times New Roman" pitchFamily="18" charset="0"/>
              </a:rPr>
              <a:t>d) </a:t>
            </a:r>
            <a:r>
              <a:rPr lang="fi-FI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Lineer </a:t>
            </a:r>
            <a:r>
              <a:rPr lang="tr-TR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veya Center pivot </a:t>
            </a:r>
            <a:r>
              <a:rPr lang="tr-TR" b="1" u="sng" dirty="0">
                <a:cs typeface="Times New Roman" pitchFamily="18" charset="0"/>
              </a:rPr>
              <a:t>S</a:t>
            </a:r>
            <a:r>
              <a:rPr lang="tr-TR" b="1" u="sng" dirty="0" smtClean="0">
                <a:cs typeface="Times New Roman" pitchFamily="18" charset="0"/>
              </a:rPr>
              <a:t>ulama Sistemi Kurulması</a:t>
            </a:r>
            <a:r>
              <a:rPr lang="tr-TR" b="1" dirty="0" smtClean="0">
                <a:cs typeface="Times New Roman" pitchFamily="18" charset="0"/>
              </a:rPr>
              <a:t>,</a:t>
            </a:r>
            <a:endParaRPr lang="tr-TR" b="1" dirty="0">
              <a:cs typeface="Times New Roman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pPr/>
              <a:t>9</a:t>
            </a:fld>
            <a:r>
              <a:rPr lang="tr-TR" smtClean="0"/>
              <a:t>/30</a:t>
            </a:r>
            <a:endParaRPr lang="tr-TR" dirty="0"/>
          </a:p>
        </p:txBody>
      </p:sp>
      <p:pic>
        <p:nvPicPr>
          <p:cNvPr id="8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301783"/>
            <a:ext cx="4770313" cy="3577736"/>
          </a:xfrm>
          <a:prstGeom prst="rect">
            <a:avLst/>
          </a:prstGeom>
        </p:spPr>
      </p:pic>
      <p:pic>
        <p:nvPicPr>
          <p:cNvPr id="9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50" y="2326853"/>
            <a:ext cx="5109650" cy="356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140501F9D31DDE40A2A9856752806840" ma:contentTypeVersion="1" ma:contentTypeDescription="Yeni belge oluşturun." ma:contentTypeScope="" ma:versionID="fd1ce7de83d9e27afe3554ad975f0ee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D7829DA-4E51-4CBC-90B3-30DBF761A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8C5402-E29B-4C33-8FDB-39A3F480A2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92CCFB-AD24-4EAF-8409-ECC40D098E30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1398</Words>
  <Application>Microsoft Office PowerPoint</Application>
  <PresentationFormat>Geniş ekran</PresentationFormat>
  <Paragraphs>180</Paragraphs>
  <Slides>31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42" baseType="lpstr">
      <vt:lpstr>Agency FB</vt:lpstr>
      <vt:lpstr>Algerian</vt:lpstr>
      <vt:lpstr>Arial</vt:lpstr>
      <vt:lpstr>Calibri</vt:lpstr>
      <vt:lpstr>Cambria</vt:lpstr>
      <vt:lpstr>Garamond</vt:lpstr>
      <vt:lpstr>Times New Roman</vt:lpstr>
      <vt:lpstr>Wingdings</vt:lpstr>
      <vt:lpstr>Office Teması</vt:lpstr>
      <vt:lpstr>1_Office Teması</vt:lpstr>
      <vt:lpstr>Chart</vt:lpstr>
      <vt:lpstr>  KIRSAL KALKINMA DESTEKLERİ KAPSAMINDA   BİREYSEL SULAMA  SİSTEMLERİNİN DESTEKLENMESİ   </vt:lpstr>
      <vt:lpstr>PowerPoint Sunusu</vt:lpstr>
      <vt:lpstr>PowerPoint Sunusu</vt:lpstr>
      <vt:lpstr>PowerPoint Sunusu</vt:lpstr>
      <vt:lpstr>DESTEKLENECEK YATIRIM KONULARI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Kimler Başvurabilir ;</vt:lpstr>
      <vt:lpstr>PowerPoint Sunusu</vt:lpstr>
      <vt:lpstr>PowerPoint Sunusu</vt:lpstr>
      <vt:lpstr>PowerPoint Sunusu</vt:lpstr>
      <vt:lpstr>   HİBE DESTEĞİ VE ORANI</vt:lpstr>
      <vt:lpstr>Başvuru Yeri, Şekli ve Süresi;</vt:lpstr>
      <vt:lpstr>PowerPoint Sunusu</vt:lpstr>
      <vt:lpstr>PowerPoint Sunusu</vt:lpstr>
      <vt:lpstr>Hibe Sözleşmesi;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BİLGİ VE İLETİŞİM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Murat TOKDEMİR</cp:lastModifiedBy>
  <cp:revision>186</cp:revision>
  <dcterms:created xsi:type="dcterms:W3CDTF">2023-10-30T17:05:25Z</dcterms:created>
  <dcterms:modified xsi:type="dcterms:W3CDTF">2025-03-11T06:04:57Z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0x010100140501F9D31DDE40A2A9856752806840</vt:lpwstr>
  </property>
</Properties>
</file>