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26"/>
  </p:notesMasterIdLst>
  <p:handoutMasterIdLst>
    <p:handoutMasterId r:id="rId27"/>
  </p:handoutMasterIdLst>
  <p:sldIdLst>
    <p:sldId id="1656" r:id="rId2"/>
    <p:sldId id="1664" r:id="rId3"/>
    <p:sldId id="1709" r:id="rId4"/>
    <p:sldId id="1665" r:id="rId5"/>
    <p:sldId id="1666" r:id="rId6"/>
    <p:sldId id="1667" r:id="rId7"/>
    <p:sldId id="1705" r:id="rId8"/>
    <p:sldId id="1706" r:id="rId9"/>
    <p:sldId id="1673" r:id="rId10"/>
    <p:sldId id="1674" r:id="rId11"/>
    <p:sldId id="1671" r:id="rId12"/>
    <p:sldId id="1672" r:id="rId13"/>
    <p:sldId id="1675" r:id="rId14"/>
    <p:sldId id="1676" r:id="rId15"/>
    <p:sldId id="1677" r:id="rId16"/>
    <p:sldId id="1697" r:id="rId17"/>
    <p:sldId id="1704" r:id="rId18"/>
    <p:sldId id="1702" r:id="rId19"/>
    <p:sldId id="1701" r:id="rId20"/>
    <p:sldId id="1700" r:id="rId21"/>
    <p:sldId id="1703" r:id="rId22"/>
    <p:sldId id="1678" r:id="rId23"/>
    <p:sldId id="1682" r:id="rId24"/>
    <p:sldId id="1686" r:id="rId25"/>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ış Kıyak" initials="B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EAEFF7"/>
    <a:srgbClr val="D0D8E8"/>
    <a:srgbClr val="E9EDF4"/>
    <a:srgbClr val="B8BABF"/>
    <a:srgbClr val="D2DEEF"/>
    <a:srgbClr val="005294"/>
    <a:srgbClr val="5B9BD5"/>
    <a:srgbClr val="8AC2E9"/>
    <a:srgbClr val="E6DC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1C3339-7861-BD4C-B189-ACE7A4E37FE8}" v="547" dt="2019-01-29T08:05:01.849"/>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Açık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Orta Stil 1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6" autoAdjust="0"/>
    <p:restoredTop sz="97297" autoAdjust="0"/>
  </p:normalViewPr>
  <p:slideViewPr>
    <p:cSldViewPr snapToGrid="0">
      <p:cViewPr varScale="1">
        <p:scale>
          <a:sx n="83" d="100"/>
          <a:sy n="83" d="100"/>
        </p:scale>
        <p:origin x="461" y="82"/>
      </p:cViewPr>
      <p:guideLst>
        <p:guide orient="horz" pos="2160"/>
        <p:guide pos="3840"/>
      </p:guideLst>
    </p:cSldViewPr>
  </p:slideViewPr>
  <p:outlineViewPr>
    <p:cViewPr>
      <p:scale>
        <a:sx n="33" d="100"/>
        <a:sy n="33" d="100"/>
      </p:scale>
      <p:origin x="0" y="914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1" d="100"/>
          <a:sy n="61" d="100"/>
        </p:scale>
        <p:origin x="-2899"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 Id="rId8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Özgür Akdoğan" userId="6e2e652f2c244386" providerId="LiveId" clId="{121C3339-7861-BD4C-B189-ACE7A4E37FE8}"/>
    <pc:docChg chg="undo custSel addSld delSld modSld">
      <pc:chgData name="Özgür Akdoğan" userId="6e2e652f2c244386" providerId="LiveId" clId="{121C3339-7861-BD4C-B189-ACE7A4E37FE8}" dt="2019-01-29T08:05:01.849" v="548" actId="20577"/>
      <pc:docMkLst>
        <pc:docMk/>
      </pc:docMkLst>
      <pc:sldChg chg="modSp">
        <pc:chgData name="Özgür Akdoğan" userId="6e2e652f2c244386" providerId="LiveId" clId="{121C3339-7861-BD4C-B189-ACE7A4E37FE8}" dt="2019-01-26T20:03:28.398" v="10" actId="20577"/>
        <pc:sldMkLst>
          <pc:docMk/>
          <pc:sldMk cId="2711892245" sldId="1591"/>
        </pc:sldMkLst>
        <pc:spChg chg="mod">
          <ac:chgData name="Özgür Akdoğan" userId="6e2e652f2c244386" providerId="LiveId" clId="{121C3339-7861-BD4C-B189-ACE7A4E37FE8}" dt="2019-01-26T20:03:28.398" v="10" actId="20577"/>
          <ac:spMkLst>
            <pc:docMk/>
            <pc:sldMk cId="2711892245" sldId="1591"/>
            <ac:spMk id="6" creationId="{00000000-0000-0000-0000-000000000000}"/>
          </ac:spMkLst>
        </pc:spChg>
      </pc:sldChg>
      <pc:sldChg chg="modSp">
        <pc:chgData name="Özgür Akdoğan" userId="6e2e652f2c244386" providerId="LiveId" clId="{121C3339-7861-BD4C-B189-ACE7A4E37FE8}" dt="2019-01-26T20:08:20.080" v="237" actId="20577"/>
        <pc:sldMkLst>
          <pc:docMk/>
          <pc:sldMk cId="651159669" sldId="1698"/>
        </pc:sldMkLst>
        <pc:spChg chg="mod">
          <ac:chgData name="Özgür Akdoğan" userId="6e2e652f2c244386" providerId="LiveId" clId="{121C3339-7861-BD4C-B189-ACE7A4E37FE8}" dt="2019-01-26T20:08:20.080" v="237" actId="20577"/>
          <ac:spMkLst>
            <pc:docMk/>
            <pc:sldMk cId="651159669" sldId="1698"/>
            <ac:spMk id="3" creationId="{00000000-0000-0000-0000-000000000000}"/>
          </ac:spMkLst>
        </pc:spChg>
      </pc:sldChg>
      <pc:sldChg chg="modSp">
        <pc:chgData name="Özgür Akdoğan" userId="6e2e652f2c244386" providerId="LiveId" clId="{121C3339-7861-BD4C-B189-ACE7A4E37FE8}" dt="2019-01-26T20:10:14.205" v="269" actId="20577"/>
        <pc:sldMkLst>
          <pc:docMk/>
          <pc:sldMk cId="3358654527" sldId="1715"/>
        </pc:sldMkLst>
        <pc:spChg chg="mod">
          <ac:chgData name="Özgür Akdoğan" userId="6e2e652f2c244386" providerId="LiveId" clId="{121C3339-7861-BD4C-B189-ACE7A4E37FE8}" dt="2019-01-26T20:10:14.205" v="269" actId="20577"/>
          <ac:spMkLst>
            <pc:docMk/>
            <pc:sldMk cId="3358654527" sldId="1715"/>
            <ac:spMk id="11" creationId="{00000000-0000-0000-0000-000000000000}"/>
          </ac:spMkLst>
        </pc:spChg>
      </pc:sldChg>
      <pc:sldChg chg="modSp">
        <pc:chgData name="Özgür Akdoğan" userId="6e2e652f2c244386" providerId="LiveId" clId="{121C3339-7861-BD4C-B189-ACE7A4E37FE8}" dt="2019-01-26T20:13:06.662" v="455" actId="20577"/>
        <pc:sldMkLst>
          <pc:docMk/>
          <pc:sldMk cId="1694920839" sldId="1716"/>
        </pc:sldMkLst>
        <pc:spChg chg="mod">
          <ac:chgData name="Özgür Akdoğan" userId="6e2e652f2c244386" providerId="LiveId" clId="{121C3339-7861-BD4C-B189-ACE7A4E37FE8}" dt="2019-01-26T20:13:06.662" v="455" actId="20577"/>
          <ac:spMkLst>
            <pc:docMk/>
            <pc:sldMk cId="1694920839" sldId="1716"/>
            <ac:spMk id="3" creationId="{00000000-0000-0000-0000-000000000000}"/>
          </ac:spMkLst>
        </pc:spChg>
        <pc:spChg chg="mod">
          <ac:chgData name="Özgür Akdoğan" userId="6e2e652f2c244386" providerId="LiveId" clId="{121C3339-7861-BD4C-B189-ACE7A4E37FE8}" dt="2019-01-26T20:11:21.925" v="351" actId="20577"/>
          <ac:spMkLst>
            <pc:docMk/>
            <pc:sldMk cId="1694920839" sldId="1716"/>
            <ac:spMk id="11" creationId="{00000000-0000-0000-0000-000000000000}"/>
          </ac:spMkLst>
        </pc:spChg>
      </pc:sldChg>
      <pc:sldChg chg="addSp delSp">
        <pc:chgData name="Özgür Akdoğan" userId="6e2e652f2c244386" providerId="LiveId" clId="{121C3339-7861-BD4C-B189-ACE7A4E37FE8}" dt="2019-01-29T07:53:27.499" v="463" actId="3680"/>
        <pc:sldMkLst>
          <pc:docMk/>
          <pc:sldMk cId="893426998" sldId="1726"/>
        </pc:sldMkLst>
        <pc:graphicFrameChg chg="add del">
          <ac:chgData name="Özgür Akdoğan" userId="6e2e652f2c244386" providerId="LiveId" clId="{121C3339-7861-BD4C-B189-ACE7A4E37FE8}" dt="2019-01-29T07:53:27.499" v="463" actId="3680"/>
          <ac:graphicFrameMkLst>
            <pc:docMk/>
            <pc:sldMk cId="893426998" sldId="1726"/>
            <ac:graphicFrameMk id="2" creationId="{CDE323E8-988C-2048-ACE7-413F699AB07C}"/>
          </ac:graphicFrameMkLst>
        </pc:graphicFrameChg>
      </pc:sldChg>
      <pc:sldChg chg="addSp delSp modSp new">
        <pc:chgData name="Özgür Akdoğan" userId="6e2e652f2c244386" providerId="LiveId" clId="{121C3339-7861-BD4C-B189-ACE7A4E37FE8}" dt="2019-01-29T07:41:16.911" v="461" actId="1076"/>
        <pc:sldMkLst>
          <pc:docMk/>
          <pc:sldMk cId="4018377325" sldId="1729"/>
        </pc:sldMkLst>
        <pc:spChg chg="del">
          <ac:chgData name="Özgür Akdoğan" userId="6e2e652f2c244386" providerId="LiveId" clId="{121C3339-7861-BD4C-B189-ACE7A4E37FE8}" dt="2019-01-29T07:41:01.949" v="458" actId="931"/>
          <ac:spMkLst>
            <pc:docMk/>
            <pc:sldMk cId="4018377325" sldId="1729"/>
            <ac:spMk id="3" creationId="{73736325-7BBD-2E48-AEE6-DCBE54E8E6EE}"/>
          </ac:spMkLst>
        </pc:spChg>
        <pc:picChg chg="add mod ord">
          <ac:chgData name="Özgür Akdoğan" userId="6e2e652f2c244386" providerId="LiveId" clId="{121C3339-7861-BD4C-B189-ACE7A4E37FE8}" dt="2019-01-29T07:41:16.911" v="461" actId="1076"/>
          <ac:picMkLst>
            <pc:docMk/>
            <pc:sldMk cId="4018377325" sldId="1729"/>
            <ac:picMk id="4" creationId="{10C2681A-97E5-0946-84A9-36DCE4B51BDC}"/>
          </ac:picMkLst>
        </pc:picChg>
      </pc:sldChg>
      <pc:sldChg chg="addSp delSp modSp new">
        <pc:chgData name="Özgür Akdoğan" userId="6e2e652f2c244386" providerId="LiveId" clId="{121C3339-7861-BD4C-B189-ACE7A4E37FE8}" dt="2019-01-29T08:05:01.849" v="548" actId="20577"/>
        <pc:sldMkLst>
          <pc:docMk/>
          <pc:sldMk cId="4138920989" sldId="1730"/>
        </pc:sldMkLst>
        <pc:spChg chg="mod">
          <ac:chgData name="Özgür Akdoğan" userId="6e2e652f2c244386" providerId="LiveId" clId="{121C3339-7861-BD4C-B189-ACE7A4E37FE8}" dt="2019-01-29T08:05:01.849" v="548" actId="20577"/>
          <ac:spMkLst>
            <pc:docMk/>
            <pc:sldMk cId="4138920989" sldId="1730"/>
            <ac:spMk id="2" creationId="{A16D4F73-E004-D040-A997-7E8687E975A6}"/>
          </ac:spMkLst>
        </pc:spChg>
        <pc:spChg chg="del">
          <ac:chgData name="Özgür Akdoğan" userId="6e2e652f2c244386" providerId="LiveId" clId="{121C3339-7861-BD4C-B189-ACE7A4E37FE8}" dt="2019-01-29T07:53:44.638" v="465" actId="3680"/>
          <ac:spMkLst>
            <pc:docMk/>
            <pc:sldMk cId="4138920989" sldId="1730"/>
            <ac:spMk id="3" creationId="{9C331034-0B36-A941-B17D-C12371E2FECF}"/>
          </ac:spMkLst>
        </pc:spChg>
        <pc:graphicFrameChg chg="add mod ord modGraphic">
          <ac:chgData name="Özgür Akdoğan" userId="6e2e652f2c244386" providerId="LiveId" clId="{121C3339-7861-BD4C-B189-ACE7A4E37FE8}" dt="2019-01-29T08:04:38.691" v="520" actId="20577"/>
          <ac:graphicFrameMkLst>
            <pc:docMk/>
            <pc:sldMk cId="4138920989" sldId="1730"/>
            <ac:graphicFrameMk id="4" creationId="{812C3851-2A6A-3146-BF28-3626610DE07C}"/>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F59634-4D03-425B-B129-3889B2116032}"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tr-TR"/>
        </a:p>
      </dgm:t>
    </dgm:pt>
    <dgm:pt modelId="{9DFA60EF-547F-4364-9FA6-5A855A04F25E}">
      <dgm:prSet phldrT="[Metin]"/>
      <dgm:spPr/>
      <dgm:t>
        <a:bodyPr/>
        <a:lstStyle/>
        <a:p>
          <a:r>
            <a:rPr lang="tr-TR" b="1" dirty="0" smtClean="0"/>
            <a:t>ÖNCELİKLER</a:t>
          </a:r>
          <a:endParaRPr lang="tr-TR" b="1" dirty="0"/>
        </a:p>
      </dgm:t>
    </dgm:pt>
    <dgm:pt modelId="{CB90EE98-ACC8-4D24-BC66-2B7030704907}" type="parTrans" cxnId="{5F3CA251-67E0-4EB6-A9B9-ADD1E4741A81}">
      <dgm:prSet/>
      <dgm:spPr/>
      <dgm:t>
        <a:bodyPr/>
        <a:lstStyle/>
        <a:p>
          <a:endParaRPr lang="tr-TR"/>
        </a:p>
      </dgm:t>
    </dgm:pt>
    <dgm:pt modelId="{82374513-635F-4D05-86D8-F85028DC28A4}" type="sibTrans" cxnId="{5F3CA251-67E0-4EB6-A9B9-ADD1E4741A81}">
      <dgm:prSet/>
      <dgm:spPr/>
      <dgm:t>
        <a:bodyPr/>
        <a:lstStyle/>
        <a:p>
          <a:endParaRPr lang="tr-TR"/>
        </a:p>
      </dgm:t>
    </dgm:pt>
    <dgm:pt modelId="{6DDC08F7-B99B-4E91-81AE-56F33824E99F}">
      <dgm:prSet phldrT="[Metin]"/>
      <dgm:spPr/>
      <dgm:t>
        <a:bodyPr/>
        <a:lstStyle/>
        <a:p>
          <a:r>
            <a:rPr lang="tr-TR" b="1" dirty="0" smtClean="0">
              <a:solidFill>
                <a:schemeClr val="tx1"/>
              </a:solidFill>
            </a:rPr>
            <a:t>İstihdam Edilebilirliği Artırmak</a:t>
          </a:r>
          <a:endParaRPr lang="tr-TR" dirty="0">
            <a:solidFill>
              <a:schemeClr val="tx1"/>
            </a:solidFill>
          </a:endParaRPr>
        </a:p>
      </dgm:t>
    </dgm:pt>
    <dgm:pt modelId="{3F96190E-CABD-4F2C-869B-B3BBB37BE6DC}" type="parTrans" cxnId="{A4533482-D084-4403-BC1E-6E440F0C33EE}">
      <dgm:prSet/>
      <dgm:spPr/>
      <dgm:t>
        <a:bodyPr/>
        <a:lstStyle/>
        <a:p>
          <a:endParaRPr lang="tr-TR"/>
        </a:p>
      </dgm:t>
    </dgm:pt>
    <dgm:pt modelId="{7530C6F0-A747-4726-A904-07114BA1776A}" type="sibTrans" cxnId="{A4533482-D084-4403-BC1E-6E440F0C33EE}">
      <dgm:prSet/>
      <dgm:spPr/>
      <dgm:t>
        <a:bodyPr/>
        <a:lstStyle/>
        <a:p>
          <a:endParaRPr lang="tr-TR"/>
        </a:p>
      </dgm:t>
    </dgm:pt>
    <dgm:pt modelId="{AC12E905-726D-41DE-856A-315783E88152}">
      <dgm:prSet phldrT="[Metin]"/>
      <dgm:spPr/>
      <dgm:t>
        <a:bodyPr/>
        <a:lstStyle/>
        <a:p>
          <a:r>
            <a:rPr lang="tr-TR" b="1" dirty="0" smtClean="0">
              <a:solidFill>
                <a:schemeClr val="tx1"/>
              </a:solidFill>
            </a:rPr>
            <a:t>Sosyal Girişimcilik ve Yenilikçilik</a:t>
          </a:r>
          <a:endParaRPr lang="tr-TR" dirty="0">
            <a:solidFill>
              <a:schemeClr val="tx1"/>
            </a:solidFill>
          </a:endParaRPr>
        </a:p>
      </dgm:t>
    </dgm:pt>
    <dgm:pt modelId="{4AEE240A-01FA-4B11-A805-58B86B4BC188}" type="parTrans" cxnId="{5226F1BC-D773-4804-866E-B84B136462DD}">
      <dgm:prSet/>
      <dgm:spPr/>
      <dgm:t>
        <a:bodyPr/>
        <a:lstStyle/>
        <a:p>
          <a:endParaRPr lang="tr-TR"/>
        </a:p>
      </dgm:t>
    </dgm:pt>
    <dgm:pt modelId="{A135FE31-7F17-4E82-A97E-A232F1259D90}" type="sibTrans" cxnId="{5226F1BC-D773-4804-866E-B84B136462DD}">
      <dgm:prSet/>
      <dgm:spPr/>
      <dgm:t>
        <a:bodyPr/>
        <a:lstStyle/>
        <a:p>
          <a:endParaRPr lang="tr-TR"/>
        </a:p>
      </dgm:t>
    </dgm:pt>
    <dgm:pt modelId="{32D6D647-7A72-4D69-9D4E-F2F78A3B87FE}">
      <dgm:prSet phldrT="[Metin]"/>
      <dgm:spPr/>
      <dgm:t>
        <a:bodyPr/>
        <a:lstStyle/>
        <a:p>
          <a:r>
            <a:rPr lang="tr-TR" b="1" dirty="0" smtClean="0">
              <a:solidFill>
                <a:schemeClr val="tx1"/>
              </a:solidFill>
            </a:rPr>
            <a:t>Sosyal İçerme </a:t>
          </a:r>
          <a:endParaRPr lang="tr-TR" dirty="0">
            <a:solidFill>
              <a:schemeClr val="tx1"/>
            </a:solidFill>
          </a:endParaRPr>
        </a:p>
      </dgm:t>
    </dgm:pt>
    <dgm:pt modelId="{0BCC7EDE-36CE-457F-B432-F38F580B8224}" type="parTrans" cxnId="{B725025D-1B4C-4471-8328-274A2DF8EC00}">
      <dgm:prSet/>
      <dgm:spPr/>
      <dgm:t>
        <a:bodyPr/>
        <a:lstStyle/>
        <a:p>
          <a:endParaRPr lang="tr-TR"/>
        </a:p>
      </dgm:t>
    </dgm:pt>
    <dgm:pt modelId="{308B9520-DDC2-43C0-A8A9-114E073E90ED}" type="sibTrans" cxnId="{B725025D-1B4C-4471-8328-274A2DF8EC00}">
      <dgm:prSet/>
      <dgm:spPr/>
      <dgm:t>
        <a:bodyPr/>
        <a:lstStyle/>
        <a:p>
          <a:endParaRPr lang="tr-TR"/>
        </a:p>
      </dgm:t>
    </dgm:pt>
    <dgm:pt modelId="{4218085D-DAFC-4174-AA29-8641DD24087B}">
      <dgm:prSet phldrT="[Metin]"/>
      <dgm:spPr/>
      <dgm:t>
        <a:bodyPr/>
        <a:lstStyle/>
        <a:p>
          <a:r>
            <a:rPr lang="tr-TR" b="1" dirty="0" smtClean="0">
              <a:solidFill>
                <a:schemeClr val="tx1"/>
              </a:solidFill>
            </a:rPr>
            <a:t>Sosyal Sorumluluk </a:t>
          </a:r>
          <a:endParaRPr lang="tr-TR" dirty="0">
            <a:solidFill>
              <a:schemeClr val="tx1"/>
            </a:solidFill>
          </a:endParaRPr>
        </a:p>
      </dgm:t>
    </dgm:pt>
    <dgm:pt modelId="{D49BC0F4-EE97-4A7E-88EE-788898D762D3}" type="parTrans" cxnId="{853DCFAD-05F5-411D-B429-E50222826D67}">
      <dgm:prSet/>
      <dgm:spPr/>
      <dgm:t>
        <a:bodyPr/>
        <a:lstStyle/>
        <a:p>
          <a:endParaRPr lang="tr-TR"/>
        </a:p>
      </dgm:t>
    </dgm:pt>
    <dgm:pt modelId="{954112A8-9F50-4C2B-AB0C-6663B3F30D72}" type="sibTrans" cxnId="{853DCFAD-05F5-411D-B429-E50222826D67}">
      <dgm:prSet/>
      <dgm:spPr/>
      <dgm:t>
        <a:bodyPr/>
        <a:lstStyle/>
        <a:p>
          <a:endParaRPr lang="tr-TR"/>
        </a:p>
      </dgm:t>
    </dgm:pt>
    <dgm:pt modelId="{D611C6D1-4FDD-4856-9AED-A7962A0800D3}" type="pres">
      <dgm:prSet presAssocID="{F6F59634-4D03-425B-B129-3889B2116032}" presName="diagram" presStyleCnt="0">
        <dgm:presLayoutVars>
          <dgm:chMax val="1"/>
          <dgm:dir/>
          <dgm:animLvl val="ctr"/>
          <dgm:resizeHandles val="exact"/>
        </dgm:presLayoutVars>
      </dgm:prSet>
      <dgm:spPr/>
      <dgm:t>
        <a:bodyPr/>
        <a:lstStyle/>
        <a:p>
          <a:endParaRPr lang="tr-TR"/>
        </a:p>
      </dgm:t>
    </dgm:pt>
    <dgm:pt modelId="{F042FCDD-FC72-44B1-864C-F605E8CA59CB}" type="pres">
      <dgm:prSet presAssocID="{F6F59634-4D03-425B-B129-3889B2116032}" presName="matrix" presStyleCnt="0"/>
      <dgm:spPr/>
      <dgm:t>
        <a:bodyPr/>
        <a:lstStyle/>
        <a:p>
          <a:endParaRPr lang="tr-TR"/>
        </a:p>
      </dgm:t>
    </dgm:pt>
    <dgm:pt modelId="{F8BA1A0B-62A4-49DF-9EC1-56A1361D83FD}" type="pres">
      <dgm:prSet presAssocID="{F6F59634-4D03-425B-B129-3889B2116032}" presName="tile1" presStyleLbl="node1" presStyleIdx="0" presStyleCnt="4"/>
      <dgm:spPr/>
      <dgm:t>
        <a:bodyPr/>
        <a:lstStyle/>
        <a:p>
          <a:endParaRPr lang="tr-TR"/>
        </a:p>
      </dgm:t>
    </dgm:pt>
    <dgm:pt modelId="{94C6840D-C30A-4E6A-957E-59BD043A2534}" type="pres">
      <dgm:prSet presAssocID="{F6F59634-4D03-425B-B129-3889B2116032}" presName="tile1text" presStyleLbl="node1" presStyleIdx="0" presStyleCnt="4">
        <dgm:presLayoutVars>
          <dgm:chMax val="0"/>
          <dgm:chPref val="0"/>
          <dgm:bulletEnabled val="1"/>
        </dgm:presLayoutVars>
      </dgm:prSet>
      <dgm:spPr/>
      <dgm:t>
        <a:bodyPr/>
        <a:lstStyle/>
        <a:p>
          <a:endParaRPr lang="tr-TR"/>
        </a:p>
      </dgm:t>
    </dgm:pt>
    <dgm:pt modelId="{3CFCFBAD-26C7-43F0-BCE0-1376694994B9}" type="pres">
      <dgm:prSet presAssocID="{F6F59634-4D03-425B-B129-3889B2116032}" presName="tile2" presStyleLbl="node1" presStyleIdx="1" presStyleCnt="4"/>
      <dgm:spPr/>
      <dgm:t>
        <a:bodyPr/>
        <a:lstStyle/>
        <a:p>
          <a:endParaRPr lang="tr-TR"/>
        </a:p>
      </dgm:t>
    </dgm:pt>
    <dgm:pt modelId="{98CFC5E5-F80D-47BD-83AF-4BB63AD28A1F}" type="pres">
      <dgm:prSet presAssocID="{F6F59634-4D03-425B-B129-3889B2116032}" presName="tile2text" presStyleLbl="node1" presStyleIdx="1" presStyleCnt="4">
        <dgm:presLayoutVars>
          <dgm:chMax val="0"/>
          <dgm:chPref val="0"/>
          <dgm:bulletEnabled val="1"/>
        </dgm:presLayoutVars>
      </dgm:prSet>
      <dgm:spPr/>
      <dgm:t>
        <a:bodyPr/>
        <a:lstStyle/>
        <a:p>
          <a:endParaRPr lang="tr-TR"/>
        </a:p>
      </dgm:t>
    </dgm:pt>
    <dgm:pt modelId="{1DCA108B-B55C-4A6C-A4C0-23E55E975444}" type="pres">
      <dgm:prSet presAssocID="{F6F59634-4D03-425B-B129-3889B2116032}" presName="tile3" presStyleLbl="node1" presStyleIdx="2" presStyleCnt="4"/>
      <dgm:spPr/>
      <dgm:t>
        <a:bodyPr/>
        <a:lstStyle/>
        <a:p>
          <a:endParaRPr lang="tr-TR"/>
        </a:p>
      </dgm:t>
    </dgm:pt>
    <dgm:pt modelId="{A7ADE0D3-A079-4535-AC09-B3EB0A5E1002}" type="pres">
      <dgm:prSet presAssocID="{F6F59634-4D03-425B-B129-3889B2116032}" presName="tile3text" presStyleLbl="node1" presStyleIdx="2" presStyleCnt="4">
        <dgm:presLayoutVars>
          <dgm:chMax val="0"/>
          <dgm:chPref val="0"/>
          <dgm:bulletEnabled val="1"/>
        </dgm:presLayoutVars>
      </dgm:prSet>
      <dgm:spPr/>
      <dgm:t>
        <a:bodyPr/>
        <a:lstStyle/>
        <a:p>
          <a:endParaRPr lang="tr-TR"/>
        </a:p>
      </dgm:t>
    </dgm:pt>
    <dgm:pt modelId="{60AA7CCA-C81C-4A6B-B1E1-7EABD8B936E2}" type="pres">
      <dgm:prSet presAssocID="{F6F59634-4D03-425B-B129-3889B2116032}" presName="tile4" presStyleLbl="node1" presStyleIdx="3" presStyleCnt="4"/>
      <dgm:spPr/>
      <dgm:t>
        <a:bodyPr/>
        <a:lstStyle/>
        <a:p>
          <a:endParaRPr lang="tr-TR"/>
        </a:p>
      </dgm:t>
    </dgm:pt>
    <dgm:pt modelId="{2AC8FAFF-BB68-4997-ADCB-78073441C3A5}" type="pres">
      <dgm:prSet presAssocID="{F6F59634-4D03-425B-B129-3889B2116032}" presName="tile4text" presStyleLbl="node1" presStyleIdx="3" presStyleCnt="4">
        <dgm:presLayoutVars>
          <dgm:chMax val="0"/>
          <dgm:chPref val="0"/>
          <dgm:bulletEnabled val="1"/>
        </dgm:presLayoutVars>
      </dgm:prSet>
      <dgm:spPr/>
      <dgm:t>
        <a:bodyPr/>
        <a:lstStyle/>
        <a:p>
          <a:endParaRPr lang="tr-TR"/>
        </a:p>
      </dgm:t>
    </dgm:pt>
    <dgm:pt modelId="{2E51F315-E8FD-4587-B87E-D476B04529D2}" type="pres">
      <dgm:prSet presAssocID="{F6F59634-4D03-425B-B129-3889B2116032}" presName="centerTile" presStyleLbl="fgShp" presStyleIdx="0" presStyleCnt="1">
        <dgm:presLayoutVars>
          <dgm:chMax val="0"/>
          <dgm:chPref val="0"/>
        </dgm:presLayoutVars>
      </dgm:prSet>
      <dgm:spPr/>
      <dgm:t>
        <a:bodyPr/>
        <a:lstStyle/>
        <a:p>
          <a:endParaRPr lang="tr-TR"/>
        </a:p>
      </dgm:t>
    </dgm:pt>
  </dgm:ptLst>
  <dgm:cxnLst>
    <dgm:cxn modelId="{5F3CA251-67E0-4EB6-A9B9-ADD1E4741A81}" srcId="{F6F59634-4D03-425B-B129-3889B2116032}" destId="{9DFA60EF-547F-4364-9FA6-5A855A04F25E}" srcOrd="0" destOrd="0" parTransId="{CB90EE98-ACC8-4D24-BC66-2B7030704907}" sibTransId="{82374513-635F-4D05-86D8-F85028DC28A4}"/>
    <dgm:cxn modelId="{30B50164-839F-46FC-89AA-540D888B7AE6}" type="presOf" srcId="{32D6D647-7A72-4D69-9D4E-F2F78A3B87FE}" destId="{1DCA108B-B55C-4A6C-A4C0-23E55E975444}" srcOrd="0" destOrd="0" presId="urn:microsoft.com/office/officeart/2005/8/layout/matrix1"/>
    <dgm:cxn modelId="{15014788-7FDF-4477-95AE-0613359DBB15}" type="presOf" srcId="{F6F59634-4D03-425B-B129-3889B2116032}" destId="{D611C6D1-4FDD-4856-9AED-A7962A0800D3}" srcOrd="0" destOrd="0" presId="urn:microsoft.com/office/officeart/2005/8/layout/matrix1"/>
    <dgm:cxn modelId="{4CDE7362-5EC6-4D86-97F1-53C72AD3F9C1}" type="presOf" srcId="{32D6D647-7A72-4D69-9D4E-F2F78A3B87FE}" destId="{A7ADE0D3-A079-4535-AC09-B3EB0A5E1002}" srcOrd="1" destOrd="0" presId="urn:microsoft.com/office/officeart/2005/8/layout/matrix1"/>
    <dgm:cxn modelId="{DAD4DC75-C383-404F-9481-22F36DAE1AE8}" type="presOf" srcId="{AC12E905-726D-41DE-856A-315783E88152}" destId="{98CFC5E5-F80D-47BD-83AF-4BB63AD28A1F}" srcOrd="1" destOrd="0" presId="urn:microsoft.com/office/officeart/2005/8/layout/matrix1"/>
    <dgm:cxn modelId="{415D6792-8527-4818-8C79-3F2CE40A759C}" type="presOf" srcId="{6DDC08F7-B99B-4E91-81AE-56F33824E99F}" destId="{94C6840D-C30A-4E6A-957E-59BD043A2534}" srcOrd="1" destOrd="0" presId="urn:microsoft.com/office/officeart/2005/8/layout/matrix1"/>
    <dgm:cxn modelId="{92A45BB6-551A-4E88-B750-5E38BA94C1A6}" type="presOf" srcId="{6DDC08F7-B99B-4E91-81AE-56F33824E99F}" destId="{F8BA1A0B-62A4-49DF-9EC1-56A1361D83FD}" srcOrd="0" destOrd="0" presId="urn:microsoft.com/office/officeart/2005/8/layout/matrix1"/>
    <dgm:cxn modelId="{0F7EB853-CDD3-4CB0-889F-AB84183BD611}" type="presOf" srcId="{4218085D-DAFC-4174-AA29-8641DD24087B}" destId="{2AC8FAFF-BB68-4997-ADCB-78073441C3A5}" srcOrd="1" destOrd="0" presId="urn:microsoft.com/office/officeart/2005/8/layout/matrix1"/>
    <dgm:cxn modelId="{A4533482-D084-4403-BC1E-6E440F0C33EE}" srcId="{9DFA60EF-547F-4364-9FA6-5A855A04F25E}" destId="{6DDC08F7-B99B-4E91-81AE-56F33824E99F}" srcOrd="0" destOrd="0" parTransId="{3F96190E-CABD-4F2C-869B-B3BBB37BE6DC}" sibTransId="{7530C6F0-A747-4726-A904-07114BA1776A}"/>
    <dgm:cxn modelId="{F9E85D30-6A35-4E97-AFFA-CD2722B8AC74}" type="presOf" srcId="{AC12E905-726D-41DE-856A-315783E88152}" destId="{3CFCFBAD-26C7-43F0-BCE0-1376694994B9}" srcOrd="0" destOrd="0" presId="urn:microsoft.com/office/officeart/2005/8/layout/matrix1"/>
    <dgm:cxn modelId="{5226F1BC-D773-4804-866E-B84B136462DD}" srcId="{9DFA60EF-547F-4364-9FA6-5A855A04F25E}" destId="{AC12E905-726D-41DE-856A-315783E88152}" srcOrd="1" destOrd="0" parTransId="{4AEE240A-01FA-4B11-A805-58B86B4BC188}" sibTransId="{A135FE31-7F17-4E82-A97E-A232F1259D90}"/>
    <dgm:cxn modelId="{B725025D-1B4C-4471-8328-274A2DF8EC00}" srcId="{9DFA60EF-547F-4364-9FA6-5A855A04F25E}" destId="{32D6D647-7A72-4D69-9D4E-F2F78A3B87FE}" srcOrd="2" destOrd="0" parTransId="{0BCC7EDE-36CE-457F-B432-F38F580B8224}" sibTransId="{308B9520-DDC2-43C0-A8A9-114E073E90ED}"/>
    <dgm:cxn modelId="{2A212022-DBF4-4E23-B2D1-A837921ADD0C}" type="presOf" srcId="{4218085D-DAFC-4174-AA29-8641DD24087B}" destId="{60AA7CCA-C81C-4A6B-B1E1-7EABD8B936E2}" srcOrd="0" destOrd="0" presId="urn:microsoft.com/office/officeart/2005/8/layout/matrix1"/>
    <dgm:cxn modelId="{853DCFAD-05F5-411D-B429-E50222826D67}" srcId="{9DFA60EF-547F-4364-9FA6-5A855A04F25E}" destId="{4218085D-DAFC-4174-AA29-8641DD24087B}" srcOrd="3" destOrd="0" parTransId="{D49BC0F4-EE97-4A7E-88EE-788898D762D3}" sibTransId="{954112A8-9F50-4C2B-AB0C-6663B3F30D72}"/>
    <dgm:cxn modelId="{E9947BF0-F323-4993-8D7E-5643FD993047}" type="presOf" srcId="{9DFA60EF-547F-4364-9FA6-5A855A04F25E}" destId="{2E51F315-E8FD-4587-B87E-D476B04529D2}" srcOrd="0" destOrd="0" presId="urn:microsoft.com/office/officeart/2005/8/layout/matrix1"/>
    <dgm:cxn modelId="{2ACA1EAE-4CE9-46D9-970C-070A1BF07B2D}" type="presParOf" srcId="{D611C6D1-4FDD-4856-9AED-A7962A0800D3}" destId="{F042FCDD-FC72-44B1-864C-F605E8CA59CB}" srcOrd="0" destOrd="0" presId="urn:microsoft.com/office/officeart/2005/8/layout/matrix1"/>
    <dgm:cxn modelId="{5DBEE8D9-B97D-49AA-9EB1-729F64ED0411}" type="presParOf" srcId="{F042FCDD-FC72-44B1-864C-F605E8CA59CB}" destId="{F8BA1A0B-62A4-49DF-9EC1-56A1361D83FD}" srcOrd="0" destOrd="0" presId="urn:microsoft.com/office/officeart/2005/8/layout/matrix1"/>
    <dgm:cxn modelId="{9B8008D5-DFC7-4F66-8AC9-0439B6103B1B}" type="presParOf" srcId="{F042FCDD-FC72-44B1-864C-F605E8CA59CB}" destId="{94C6840D-C30A-4E6A-957E-59BD043A2534}" srcOrd="1" destOrd="0" presId="urn:microsoft.com/office/officeart/2005/8/layout/matrix1"/>
    <dgm:cxn modelId="{20EF6227-CA4B-493F-A265-06098E0C86B6}" type="presParOf" srcId="{F042FCDD-FC72-44B1-864C-F605E8CA59CB}" destId="{3CFCFBAD-26C7-43F0-BCE0-1376694994B9}" srcOrd="2" destOrd="0" presId="urn:microsoft.com/office/officeart/2005/8/layout/matrix1"/>
    <dgm:cxn modelId="{ACEC1190-8182-4F17-AFF3-DF92E766899E}" type="presParOf" srcId="{F042FCDD-FC72-44B1-864C-F605E8CA59CB}" destId="{98CFC5E5-F80D-47BD-83AF-4BB63AD28A1F}" srcOrd="3" destOrd="0" presId="urn:microsoft.com/office/officeart/2005/8/layout/matrix1"/>
    <dgm:cxn modelId="{987F178E-5CC0-46C8-A50B-7A4E28E75A00}" type="presParOf" srcId="{F042FCDD-FC72-44B1-864C-F605E8CA59CB}" destId="{1DCA108B-B55C-4A6C-A4C0-23E55E975444}" srcOrd="4" destOrd="0" presId="urn:microsoft.com/office/officeart/2005/8/layout/matrix1"/>
    <dgm:cxn modelId="{0E38E078-997B-4524-A35B-95F9B666D52F}" type="presParOf" srcId="{F042FCDD-FC72-44B1-864C-F605E8CA59CB}" destId="{A7ADE0D3-A079-4535-AC09-B3EB0A5E1002}" srcOrd="5" destOrd="0" presId="urn:microsoft.com/office/officeart/2005/8/layout/matrix1"/>
    <dgm:cxn modelId="{0C4923E6-85B1-400A-A41B-75532465C84D}" type="presParOf" srcId="{F042FCDD-FC72-44B1-864C-F605E8CA59CB}" destId="{60AA7CCA-C81C-4A6B-B1E1-7EABD8B936E2}" srcOrd="6" destOrd="0" presId="urn:microsoft.com/office/officeart/2005/8/layout/matrix1"/>
    <dgm:cxn modelId="{45B54ACA-E744-4A9F-9304-648C90206C23}" type="presParOf" srcId="{F042FCDD-FC72-44B1-864C-F605E8CA59CB}" destId="{2AC8FAFF-BB68-4997-ADCB-78073441C3A5}" srcOrd="7" destOrd="0" presId="urn:microsoft.com/office/officeart/2005/8/layout/matrix1"/>
    <dgm:cxn modelId="{8CB03FE7-EB21-4773-AAF4-1DE42AD59C92}" type="presParOf" srcId="{D611C6D1-4FDD-4856-9AED-A7962A0800D3}" destId="{2E51F315-E8FD-4587-B87E-D476B04529D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A1A0B-62A4-49DF-9EC1-56A1361D83FD}">
      <dsp:nvSpPr>
        <dsp:cNvPr id="0" name=""/>
        <dsp:cNvSpPr/>
      </dsp:nvSpPr>
      <dsp:spPr>
        <a:xfrm rot="16200000">
          <a:off x="506028" y="-506028"/>
          <a:ext cx="2348148" cy="3360204"/>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b="1" kern="1200" dirty="0" smtClean="0">
              <a:solidFill>
                <a:schemeClr val="tx1"/>
              </a:solidFill>
            </a:rPr>
            <a:t>İstihdam Edilebilirliği Artırmak</a:t>
          </a:r>
          <a:endParaRPr lang="tr-TR" sz="2600" kern="1200" dirty="0">
            <a:solidFill>
              <a:schemeClr val="tx1"/>
            </a:solidFill>
          </a:endParaRPr>
        </a:p>
      </dsp:txBody>
      <dsp:txXfrm rot="5400000">
        <a:off x="0" y="0"/>
        <a:ext cx="3360204" cy="1761111"/>
      </dsp:txXfrm>
    </dsp:sp>
    <dsp:sp modelId="{3CFCFBAD-26C7-43F0-BCE0-1376694994B9}">
      <dsp:nvSpPr>
        <dsp:cNvPr id="0" name=""/>
        <dsp:cNvSpPr/>
      </dsp:nvSpPr>
      <dsp:spPr>
        <a:xfrm>
          <a:off x="3360204" y="0"/>
          <a:ext cx="3360204" cy="2348148"/>
        </a:xfrm>
        <a:prstGeom prst="round1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b="1" kern="1200" dirty="0" smtClean="0">
              <a:solidFill>
                <a:schemeClr val="tx1"/>
              </a:solidFill>
            </a:rPr>
            <a:t>Sosyal Girişimcilik ve Yenilikçilik</a:t>
          </a:r>
          <a:endParaRPr lang="tr-TR" sz="2600" kern="1200" dirty="0">
            <a:solidFill>
              <a:schemeClr val="tx1"/>
            </a:solidFill>
          </a:endParaRPr>
        </a:p>
      </dsp:txBody>
      <dsp:txXfrm>
        <a:off x="3360204" y="0"/>
        <a:ext cx="3360204" cy="1761111"/>
      </dsp:txXfrm>
    </dsp:sp>
    <dsp:sp modelId="{1DCA108B-B55C-4A6C-A4C0-23E55E975444}">
      <dsp:nvSpPr>
        <dsp:cNvPr id="0" name=""/>
        <dsp:cNvSpPr/>
      </dsp:nvSpPr>
      <dsp:spPr>
        <a:xfrm rot="10800000">
          <a:off x="0" y="2348148"/>
          <a:ext cx="3360204" cy="2348148"/>
        </a:xfrm>
        <a:prstGeom prst="round1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b="1" kern="1200" dirty="0" smtClean="0">
              <a:solidFill>
                <a:schemeClr val="tx1"/>
              </a:solidFill>
            </a:rPr>
            <a:t>Sosyal İçerme </a:t>
          </a:r>
          <a:endParaRPr lang="tr-TR" sz="2600" kern="1200" dirty="0">
            <a:solidFill>
              <a:schemeClr val="tx1"/>
            </a:solidFill>
          </a:endParaRPr>
        </a:p>
      </dsp:txBody>
      <dsp:txXfrm rot="10800000">
        <a:off x="0" y="2935184"/>
        <a:ext cx="3360204" cy="1761111"/>
      </dsp:txXfrm>
    </dsp:sp>
    <dsp:sp modelId="{60AA7CCA-C81C-4A6B-B1E1-7EABD8B936E2}">
      <dsp:nvSpPr>
        <dsp:cNvPr id="0" name=""/>
        <dsp:cNvSpPr/>
      </dsp:nvSpPr>
      <dsp:spPr>
        <a:xfrm rot="5400000">
          <a:off x="3866232" y="1842119"/>
          <a:ext cx="2348148" cy="3360204"/>
        </a:xfrm>
        <a:prstGeom prst="round1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b="1" kern="1200" dirty="0" smtClean="0">
              <a:solidFill>
                <a:schemeClr val="tx1"/>
              </a:solidFill>
            </a:rPr>
            <a:t>Sosyal Sorumluluk </a:t>
          </a:r>
          <a:endParaRPr lang="tr-TR" sz="2600" kern="1200" dirty="0">
            <a:solidFill>
              <a:schemeClr val="tx1"/>
            </a:solidFill>
          </a:endParaRPr>
        </a:p>
      </dsp:txBody>
      <dsp:txXfrm rot="-5400000">
        <a:off x="3360204" y="2935184"/>
        <a:ext cx="3360204" cy="1761111"/>
      </dsp:txXfrm>
    </dsp:sp>
    <dsp:sp modelId="{2E51F315-E8FD-4587-B87E-D476B04529D2}">
      <dsp:nvSpPr>
        <dsp:cNvPr id="0" name=""/>
        <dsp:cNvSpPr/>
      </dsp:nvSpPr>
      <dsp:spPr>
        <a:xfrm>
          <a:off x="2352142" y="1761110"/>
          <a:ext cx="2016122" cy="1174074"/>
        </a:xfrm>
        <a:prstGeom prst="roundRect">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b="1" kern="1200" dirty="0" smtClean="0"/>
            <a:t>ÖNCELİKLER</a:t>
          </a:r>
          <a:endParaRPr lang="tr-TR" sz="2600" b="1" kern="1200" dirty="0"/>
        </a:p>
      </dsp:txBody>
      <dsp:txXfrm>
        <a:off x="2409456" y="1818424"/>
        <a:ext cx="1901494" cy="105944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8236"/>
          </a:xfrm>
          <a:prstGeom prst="rect">
            <a:avLst/>
          </a:prstGeom>
        </p:spPr>
        <p:txBody>
          <a:bodyPr vert="horz" lIns="91429" tIns="45714" rIns="91429" bIns="45714" rtlCol="0"/>
          <a:lstStyle>
            <a:lvl1pPr algn="l">
              <a:defRPr sz="1200"/>
            </a:lvl1pPr>
          </a:lstStyle>
          <a:p>
            <a:endParaRPr lang="tr-TR"/>
          </a:p>
        </p:txBody>
      </p:sp>
      <p:sp>
        <p:nvSpPr>
          <p:cNvPr id="3" name="Veri Yer Tutucusu 2"/>
          <p:cNvSpPr>
            <a:spLocks noGrp="1"/>
          </p:cNvSpPr>
          <p:nvPr>
            <p:ph type="dt" sz="quarter" idx="1"/>
          </p:nvPr>
        </p:nvSpPr>
        <p:spPr>
          <a:xfrm>
            <a:off x="3849689" y="0"/>
            <a:ext cx="2946400" cy="498236"/>
          </a:xfrm>
          <a:prstGeom prst="rect">
            <a:avLst/>
          </a:prstGeom>
        </p:spPr>
        <p:txBody>
          <a:bodyPr vert="horz" lIns="91429" tIns="45714" rIns="91429" bIns="45714" rtlCol="0"/>
          <a:lstStyle>
            <a:lvl1pPr algn="r">
              <a:defRPr sz="1200"/>
            </a:lvl1pPr>
          </a:lstStyle>
          <a:p>
            <a:fld id="{B6EC4EF7-7609-4DA2-887E-78C2E680B069}" type="datetimeFigureOut">
              <a:rPr lang="tr-TR" smtClean="0"/>
              <a:t>24.01.2024</a:t>
            </a:fld>
            <a:endParaRPr lang="tr-TR"/>
          </a:p>
        </p:txBody>
      </p:sp>
      <p:sp>
        <p:nvSpPr>
          <p:cNvPr id="4" name="Altbilgi Yer Tutucusu 3"/>
          <p:cNvSpPr>
            <a:spLocks noGrp="1"/>
          </p:cNvSpPr>
          <p:nvPr>
            <p:ph type="ftr" sz="quarter" idx="2"/>
          </p:nvPr>
        </p:nvSpPr>
        <p:spPr>
          <a:xfrm>
            <a:off x="0" y="9428403"/>
            <a:ext cx="2946400" cy="498236"/>
          </a:xfrm>
          <a:prstGeom prst="rect">
            <a:avLst/>
          </a:prstGeom>
        </p:spPr>
        <p:txBody>
          <a:bodyPr vert="horz" lIns="91429" tIns="45714" rIns="91429" bIns="45714"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9" y="9428403"/>
            <a:ext cx="2946400" cy="498236"/>
          </a:xfrm>
          <a:prstGeom prst="rect">
            <a:avLst/>
          </a:prstGeom>
        </p:spPr>
        <p:txBody>
          <a:bodyPr vert="horz" lIns="91429" tIns="45714" rIns="91429" bIns="45714" rtlCol="0" anchor="b"/>
          <a:lstStyle>
            <a:lvl1pPr algn="r">
              <a:defRPr sz="1200"/>
            </a:lvl1pPr>
          </a:lstStyle>
          <a:p>
            <a:fld id="{1C145BAC-6E7E-490C-8B7E-9FDBD6E3C393}" type="slidenum">
              <a:rPr lang="tr-TR" smtClean="0"/>
              <a:t>‹#›</a:t>
            </a:fld>
            <a:endParaRPr lang="tr-TR"/>
          </a:p>
        </p:txBody>
      </p:sp>
    </p:spTree>
    <p:extLst>
      <p:ext uri="{BB962C8B-B14F-4D97-AF65-F5344CB8AC3E}">
        <p14:creationId xmlns:p14="http://schemas.microsoft.com/office/powerpoint/2010/main" val="2529182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6" y="1"/>
            <a:ext cx="2945659" cy="498056"/>
          </a:xfrm>
          <a:prstGeom prst="rect">
            <a:avLst/>
          </a:prstGeom>
        </p:spPr>
        <p:txBody>
          <a:bodyPr vert="horz" lIns="91429" tIns="45714" rIns="91429" bIns="45714" rtlCol="0"/>
          <a:lstStyle>
            <a:lvl1pPr algn="l">
              <a:defRPr sz="1200"/>
            </a:lvl1pPr>
          </a:lstStyle>
          <a:p>
            <a:endParaRPr lang="tr-TR"/>
          </a:p>
        </p:txBody>
      </p:sp>
      <p:sp>
        <p:nvSpPr>
          <p:cNvPr id="3" name="Veri Yer Tutucusu 2"/>
          <p:cNvSpPr>
            <a:spLocks noGrp="1"/>
          </p:cNvSpPr>
          <p:nvPr>
            <p:ph type="dt" idx="1"/>
          </p:nvPr>
        </p:nvSpPr>
        <p:spPr>
          <a:xfrm>
            <a:off x="3850450" y="1"/>
            <a:ext cx="2945659" cy="498056"/>
          </a:xfrm>
          <a:prstGeom prst="rect">
            <a:avLst/>
          </a:prstGeom>
        </p:spPr>
        <p:txBody>
          <a:bodyPr vert="horz" lIns="91429" tIns="45714" rIns="91429" bIns="45714" rtlCol="0"/>
          <a:lstStyle>
            <a:lvl1pPr algn="r">
              <a:defRPr sz="1200"/>
            </a:lvl1pPr>
          </a:lstStyle>
          <a:p>
            <a:fld id="{338742B2-3803-4808-9141-72F0BA6EB229}" type="datetimeFigureOut">
              <a:rPr lang="tr-TR" smtClean="0"/>
              <a:t>24.01.2024</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29" tIns="45714" rIns="91429" bIns="45714" rtlCol="0" anchor="ctr"/>
          <a:lstStyle/>
          <a:p>
            <a:endParaRPr lang="tr-TR"/>
          </a:p>
        </p:txBody>
      </p:sp>
      <p:sp>
        <p:nvSpPr>
          <p:cNvPr id="5" name="Not Yer Tutucusu 4"/>
          <p:cNvSpPr>
            <a:spLocks noGrp="1"/>
          </p:cNvSpPr>
          <p:nvPr>
            <p:ph type="body" sz="quarter" idx="3"/>
          </p:nvPr>
        </p:nvSpPr>
        <p:spPr>
          <a:xfrm>
            <a:off x="679768" y="4777198"/>
            <a:ext cx="5438140" cy="3908614"/>
          </a:xfrm>
          <a:prstGeom prst="rect">
            <a:avLst/>
          </a:prstGeom>
        </p:spPr>
        <p:txBody>
          <a:bodyPr vert="horz" lIns="91429" tIns="45714" rIns="91429" bIns="45714"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6" y="9428586"/>
            <a:ext cx="2945659" cy="498055"/>
          </a:xfrm>
          <a:prstGeom prst="rect">
            <a:avLst/>
          </a:prstGeom>
        </p:spPr>
        <p:txBody>
          <a:bodyPr vert="horz" lIns="91429" tIns="45714" rIns="91429" bIns="45714"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50" y="9428586"/>
            <a:ext cx="2945659" cy="498055"/>
          </a:xfrm>
          <a:prstGeom prst="rect">
            <a:avLst/>
          </a:prstGeom>
        </p:spPr>
        <p:txBody>
          <a:bodyPr vert="horz" lIns="91429" tIns="45714" rIns="91429" bIns="45714" rtlCol="0" anchor="b"/>
          <a:lstStyle>
            <a:lvl1pPr algn="r">
              <a:defRPr sz="1200"/>
            </a:lvl1pPr>
          </a:lstStyle>
          <a:p>
            <a:fld id="{185B4A2D-DBA8-46F9-AADB-989EA22613BE}" type="slidenum">
              <a:rPr lang="tr-TR" smtClean="0"/>
              <a:t>‹#›</a:t>
            </a:fld>
            <a:endParaRPr lang="tr-TR"/>
          </a:p>
        </p:txBody>
      </p:sp>
    </p:spTree>
    <p:extLst>
      <p:ext uri="{BB962C8B-B14F-4D97-AF65-F5344CB8AC3E}">
        <p14:creationId xmlns:p14="http://schemas.microsoft.com/office/powerpoint/2010/main" val="1173855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72BAED-6B15-4BAF-BD8F-12E42E20E69C}" type="slidenum">
              <a:rPr lang="tr-TR" smtClean="0"/>
              <a:t>23</a:t>
            </a:fld>
            <a:endParaRPr lang="tr-TR"/>
          </a:p>
        </p:txBody>
      </p:sp>
    </p:spTree>
    <p:extLst>
      <p:ext uri="{BB962C8B-B14F-4D97-AF65-F5344CB8AC3E}">
        <p14:creationId xmlns:p14="http://schemas.microsoft.com/office/powerpoint/2010/main" val="3897534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tr-TR"/>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sp>
        <p:nvSpPr>
          <p:cNvPr id="4" name="Date Placeholder 3"/>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045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88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1827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idx="1"/>
          </p:nvPr>
        </p:nvSpPr>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727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1188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11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000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561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2034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49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263FEA0D-8D57-5B4E-BF00-DE1C03F66398}"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FBE7F47-8B21-CB4D-AB6C-2877A3E0B1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7196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263FEA0D-8D57-5B4E-BF00-DE1C03F66398}" type="datetimeFigureOut">
              <a:rPr lang="en-US" smtClean="0">
                <a:solidFill>
                  <a:prstClr val="black">
                    <a:tint val="75000"/>
                  </a:prstClr>
                </a:solidFill>
              </a:rPr>
              <a:pPr defTabSz="457200"/>
              <a:t>1/24/2024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2FBE7F47-8B21-CB4D-AB6C-2877A3E0B18F}"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2404732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2207568" y="5229200"/>
            <a:ext cx="7772400" cy="93221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3200" dirty="0">
              <a:latin typeface="Candara" panose="020E0502030303020204" pitchFamily="34" charset="0"/>
            </a:endParaRPr>
          </a:p>
        </p:txBody>
      </p:sp>
      <p:sp>
        <p:nvSpPr>
          <p:cNvPr id="9" name="AutoShape 6" descr="http://www.iconarchive.com/download/i54037/danleech/simple/facebook.ico"/>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28" name="Picture 4" descr="geka logo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24056" y="45067"/>
            <a:ext cx="3095999" cy="154800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57373" y="3420874"/>
            <a:ext cx="8672788" cy="1754326"/>
          </a:xfrm>
          <a:prstGeom prst="rect">
            <a:avLst/>
          </a:prstGeom>
          <a:noFill/>
        </p:spPr>
        <p:txBody>
          <a:bodyPr wrap="square" rtlCol="0">
            <a:spAutoFit/>
          </a:bodyPr>
          <a:lstStyle/>
          <a:p>
            <a:pPr algn="ctr"/>
            <a:r>
              <a:rPr lang="tr-TR" sz="3600" dirty="0" smtClean="0"/>
              <a:t>2024 </a:t>
            </a:r>
            <a:r>
              <a:rPr lang="tr-TR" sz="3600" dirty="0"/>
              <a:t>YILI</a:t>
            </a:r>
          </a:p>
          <a:p>
            <a:pPr algn="ctr"/>
            <a:r>
              <a:rPr lang="tr-TR" sz="3600" dirty="0"/>
              <a:t>SOSYAL GELİŞMEYİ DESTEKLEME PROGRAMI</a:t>
            </a:r>
          </a:p>
          <a:p>
            <a:pPr algn="ctr"/>
            <a:r>
              <a:rPr lang="tr-TR" sz="3600" dirty="0"/>
              <a:t>(SOGEP)</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9767" y="1751450"/>
            <a:ext cx="1548000" cy="15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Resim 2"/>
          <p:cNvPicPr>
            <a:picLocks noChangeAspect="1"/>
          </p:cNvPicPr>
          <p:nvPr/>
        </p:nvPicPr>
        <p:blipFill>
          <a:blip r:embed="rId4"/>
          <a:stretch>
            <a:fillRect/>
          </a:stretch>
        </p:blipFill>
        <p:spPr>
          <a:xfrm>
            <a:off x="71587" y="99067"/>
            <a:ext cx="4068537" cy="1440000"/>
          </a:xfrm>
          <a:prstGeom prst="rect">
            <a:avLst/>
          </a:prstGeom>
        </p:spPr>
      </p:pic>
    </p:spTree>
    <p:extLst>
      <p:ext uri="{BB962C8B-B14F-4D97-AF65-F5344CB8AC3E}">
        <p14:creationId xmlns:p14="http://schemas.microsoft.com/office/powerpoint/2010/main" val="3320883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çerik Yer Tutucusu 1"/>
          <p:cNvGraphicFramePr>
            <a:graphicFrameLocks noGrp="1"/>
          </p:cNvGraphicFramePr>
          <p:nvPr>
            <p:ph idx="1"/>
            <p:extLst>
              <p:ext uri="{D42A27DB-BD31-4B8C-83A1-F6EECF244321}">
                <p14:modId xmlns:p14="http://schemas.microsoft.com/office/powerpoint/2010/main" val="1083400099"/>
              </p:ext>
            </p:extLst>
          </p:nvPr>
        </p:nvGraphicFramePr>
        <p:xfrm>
          <a:off x="1835189" y="1609709"/>
          <a:ext cx="8481618" cy="3697396"/>
        </p:xfrm>
        <a:graphic>
          <a:graphicData uri="http://schemas.openxmlformats.org/drawingml/2006/table">
            <a:tbl>
              <a:tblPr firstRow="1" bandRow="1">
                <a:tableStyleId>{5FD0F851-EC5A-4D38-B0AD-8093EC10F338}</a:tableStyleId>
              </a:tblPr>
              <a:tblGrid>
                <a:gridCol w="2827206">
                  <a:extLst>
                    <a:ext uri="{9D8B030D-6E8A-4147-A177-3AD203B41FA5}">
                      <a16:colId xmlns:a16="http://schemas.microsoft.com/office/drawing/2014/main" val="20000"/>
                    </a:ext>
                  </a:extLst>
                </a:gridCol>
                <a:gridCol w="2827206">
                  <a:extLst>
                    <a:ext uri="{9D8B030D-6E8A-4147-A177-3AD203B41FA5}">
                      <a16:colId xmlns:a16="http://schemas.microsoft.com/office/drawing/2014/main" val="20001"/>
                    </a:ext>
                  </a:extLst>
                </a:gridCol>
                <a:gridCol w="2827206">
                  <a:extLst>
                    <a:ext uri="{9D8B030D-6E8A-4147-A177-3AD203B41FA5}">
                      <a16:colId xmlns:a16="http://schemas.microsoft.com/office/drawing/2014/main" val="20002"/>
                    </a:ext>
                  </a:extLst>
                </a:gridCol>
              </a:tblGrid>
              <a:tr h="924349">
                <a:tc>
                  <a:txBody>
                    <a:bodyPr/>
                    <a:lstStyle/>
                    <a:p>
                      <a:pPr algn="ctr"/>
                      <a:r>
                        <a:rPr lang="tr-TR" dirty="0" smtClean="0"/>
                        <a:t>Destek</a:t>
                      </a:r>
                      <a:r>
                        <a:rPr lang="tr-TR" baseline="0" dirty="0" smtClean="0"/>
                        <a:t> Limitleri</a:t>
                      </a:r>
                      <a:endParaRPr lang="tr-TR" b="1" dirty="0"/>
                    </a:p>
                  </a:txBody>
                  <a:tcPr anchor="ctr"/>
                </a:tc>
                <a:tc>
                  <a:txBody>
                    <a:bodyPr/>
                    <a:lstStyle/>
                    <a:p>
                      <a:pPr algn="ctr"/>
                      <a:r>
                        <a:rPr lang="tr-TR" dirty="0" smtClean="0"/>
                        <a:t>Kar Amacı Gütmeyen</a:t>
                      </a:r>
                      <a:endParaRPr lang="tr-TR" b="1" dirty="0"/>
                    </a:p>
                  </a:txBody>
                  <a:tcPr anchor="ctr"/>
                </a:tc>
                <a:tc>
                  <a:txBody>
                    <a:bodyPr/>
                    <a:lstStyle/>
                    <a:p>
                      <a:pPr algn="ctr"/>
                      <a:r>
                        <a:rPr lang="tr-TR" dirty="0" smtClean="0"/>
                        <a:t>Kar Amacı Güden</a:t>
                      </a:r>
                      <a:endParaRPr lang="tr-TR" b="1" dirty="0"/>
                    </a:p>
                  </a:txBody>
                  <a:tcPr anchor="ctr"/>
                </a:tc>
                <a:extLst>
                  <a:ext uri="{0D108BD9-81ED-4DB2-BD59-A6C34878D82A}">
                    <a16:rowId xmlns:a16="http://schemas.microsoft.com/office/drawing/2014/main" val="10000"/>
                  </a:ext>
                </a:extLst>
              </a:tr>
              <a:tr h="924349">
                <a:tc>
                  <a:txBody>
                    <a:bodyPr/>
                    <a:lstStyle/>
                    <a:p>
                      <a:pPr algn="ctr"/>
                      <a:r>
                        <a:rPr lang="tr-TR" dirty="0" smtClean="0"/>
                        <a:t>Destek Oranı</a:t>
                      </a:r>
                      <a:endParaRPr lang="tr-TR" b="1" dirty="0"/>
                    </a:p>
                  </a:txBody>
                  <a:tcPr anchor="ctr"/>
                </a:tc>
                <a:tc>
                  <a:txBody>
                    <a:bodyPr/>
                    <a:lstStyle/>
                    <a:p>
                      <a:pPr algn="ctr"/>
                      <a:r>
                        <a:rPr lang="tr-TR" dirty="0" smtClean="0"/>
                        <a:t>En Fazla %90</a:t>
                      </a:r>
                      <a:endParaRPr lang="tr-TR"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En Fazla %50</a:t>
                      </a:r>
                      <a:endParaRPr lang="tr-TR" b="1" dirty="0"/>
                    </a:p>
                  </a:txBody>
                  <a:tcPr anchor="ctr"/>
                </a:tc>
                <a:extLst>
                  <a:ext uri="{0D108BD9-81ED-4DB2-BD59-A6C34878D82A}">
                    <a16:rowId xmlns:a16="http://schemas.microsoft.com/office/drawing/2014/main" val="10001"/>
                  </a:ext>
                </a:extLst>
              </a:tr>
              <a:tr h="924349">
                <a:tc>
                  <a:txBody>
                    <a:bodyPr/>
                    <a:lstStyle/>
                    <a:p>
                      <a:pPr algn="ctr"/>
                      <a:r>
                        <a:rPr lang="tr-TR" dirty="0" smtClean="0"/>
                        <a:t>Eş Finansman Miktarı</a:t>
                      </a:r>
                      <a:endParaRPr lang="tr-TR" b="1" dirty="0"/>
                    </a:p>
                  </a:txBody>
                  <a:tcPr anchor="ctr"/>
                </a:tc>
                <a:tc>
                  <a:txBody>
                    <a:bodyPr/>
                    <a:lstStyle/>
                    <a:p>
                      <a:pPr algn="ctr"/>
                      <a:r>
                        <a:rPr lang="tr-TR" dirty="0" smtClean="0"/>
                        <a:t>En Az 100.000 TL</a:t>
                      </a:r>
                      <a:endParaRPr lang="tr-TR"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En Az 500.000 TL</a:t>
                      </a:r>
                      <a:endParaRPr lang="tr-TR" b="1" dirty="0" smtClean="0"/>
                    </a:p>
                  </a:txBody>
                  <a:tcPr anchor="ctr"/>
                </a:tc>
                <a:extLst>
                  <a:ext uri="{0D108BD9-81ED-4DB2-BD59-A6C34878D82A}">
                    <a16:rowId xmlns:a16="http://schemas.microsoft.com/office/drawing/2014/main" val="10002"/>
                  </a:ext>
                </a:extLst>
              </a:tr>
              <a:tr h="924349">
                <a:tc>
                  <a:txBody>
                    <a:bodyPr/>
                    <a:lstStyle/>
                    <a:p>
                      <a:pPr algn="ctr"/>
                      <a:r>
                        <a:rPr lang="tr-TR" dirty="0" smtClean="0"/>
                        <a:t>Proje Bütçesi</a:t>
                      </a:r>
                      <a:endParaRPr lang="tr-TR"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En Az 1.000.000 TL</a:t>
                      </a:r>
                      <a:endParaRPr lang="tr-TR" b="1"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En Az 1.000.000 TL</a:t>
                      </a:r>
                      <a:endParaRPr lang="tr-TR" b="1" dirty="0" smtClean="0"/>
                    </a:p>
                  </a:txBody>
                  <a:tcPr anchor="ctr"/>
                </a:tc>
                <a:extLst>
                  <a:ext uri="{0D108BD9-81ED-4DB2-BD59-A6C34878D82A}">
                    <a16:rowId xmlns:a16="http://schemas.microsoft.com/office/drawing/2014/main" val="10003"/>
                  </a:ext>
                </a:extLst>
              </a:tr>
            </a:tbl>
          </a:graphicData>
        </a:graphic>
      </p:graphicFrame>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3" name="Dikdörtgen 2"/>
          <p:cNvSpPr/>
          <p:nvPr/>
        </p:nvSpPr>
        <p:spPr>
          <a:xfrm>
            <a:off x="4038677" y="994468"/>
            <a:ext cx="4074642" cy="400110"/>
          </a:xfrm>
          <a:prstGeom prst="rect">
            <a:avLst/>
          </a:prstGeom>
        </p:spPr>
        <p:txBody>
          <a:bodyPr wrap="none">
            <a:spAutoFit/>
          </a:bodyPr>
          <a:lstStyle/>
          <a:p>
            <a:pPr algn="ctr"/>
            <a:r>
              <a:rPr lang="tr-TR" sz="2000" b="1" dirty="0" smtClean="0"/>
              <a:t>PROJE BÜTÇESİ VE DESTEK LİMİTLERİ</a:t>
            </a:r>
            <a:endParaRPr lang="tr-TR" sz="2000" b="1" dirty="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19590316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3" name="Dikdörtgen 2"/>
          <p:cNvSpPr/>
          <p:nvPr/>
        </p:nvSpPr>
        <p:spPr>
          <a:xfrm>
            <a:off x="785091" y="1129620"/>
            <a:ext cx="10409382" cy="3785652"/>
          </a:xfrm>
          <a:prstGeom prst="rect">
            <a:avLst/>
          </a:prstGeom>
        </p:spPr>
        <p:txBody>
          <a:bodyPr wrap="square">
            <a:spAutoFit/>
          </a:bodyPr>
          <a:lstStyle/>
          <a:p>
            <a:pPr algn="ctr"/>
            <a:r>
              <a:rPr lang="tr-TR" sz="2400" b="1" dirty="0" smtClean="0"/>
              <a:t>ÖNCELİK VERİLECEK PROJELER</a:t>
            </a:r>
          </a:p>
          <a:p>
            <a:endParaRPr lang="tr-TR" sz="2400" dirty="0"/>
          </a:p>
          <a:p>
            <a:pPr marL="285750" indent="-285750">
              <a:buFont typeface="Wingdings" panose="05000000000000000000" pitchFamily="2" charset="2"/>
              <a:buChar char="ü"/>
            </a:pPr>
            <a:r>
              <a:rPr lang="tr-TR" sz="2400" dirty="0" smtClean="0"/>
              <a:t>Genç</a:t>
            </a:r>
            <a:r>
              <a:rPr lang="tr-TR" sz="2400" dirty="0"/>
              <a:t>, kadın ve engellilerin istihdamını hedefleyen, yenilikçilik, ortaklık ve iş birliği boyutu güçlü </a:t>
            </a:r>
            <a:r>
              <a:rPr lang="tr-TR" sz="2400" dirty="0" smtClean="0"/>
              <a:t>projeler</a:t>
            </a:r>
          </a:p>
          <a:p>
            <a:pPr marL="285750" indent="-285750">
              <a:buFont typeface="Wingdings" panose="05000000000000000000" pitchFamily="2" charset="2"/>
              <a:buChar char="ü"/>
            </a:pPr>
            <a:endParaRPr lang="tr-TR" sz="2400" dirty="0"/>
          </a:p>
          <a:p>
            <a:pPr marL="285750" indent="-285750">
              <a:buFont typeface="Wingdings" panose="05000000000000000000" pitchFamily="2" charset="2"/>
              <a:buChar char="ü"/>
            </a:pPr>
            <a:r>
              <a:rPr lang="tr-TR" sz="2400" dirty="0" smtClean="0"/>
              <a:t>Doğrudan </a:t>
            </a:r>
            <a:r>
              <a:rPr lang="tr-TR" sz="2400" dirty="0"/>
              <a:t>sosyal sorumluluk projesi olmasa da özel sektörün içerisinde yer aldığı ve nakdi eş finansman katkısı sunmayı taahhüt ettiği projeler,</a:t>
            </a:r>
          </a:p>
          <a:p>
            <a:pPr marL="285750" indent="-285750">
              <a:buFont typeface="Wingdings" panose="05000000000000000000" pitchFamily="2" charset="2"/>
              <a:buChar char="ü"/>
            </a:pPr>
            <a:endParaRPr lang="tr-TR" sz="2400" dirty="0" smtClean="0"/>
          </a:p>
          <a:p>
            <a:pPr marL="285750" indent="-285750">
              <a:buFont typeface="Wingdings" panose="05000000000000000000" pitchFamily="2" charset="2"/>
              <a:buChar char="ü"/>
            </a:pPr>
            <a:r>
              <a:rPr lang="tr-TR" sz="2400" dirty="0" smtClean="0"/>
              <a:t>Proje </a:t>
            </a:r>
            <a:r>
              <a:rPr lang="tr-TR" sz="2400" dirty="0"/>
              <a:t>kapsamında kullanılması öngörülen fiziksel mekânın sıfırdan bir inşaat yerine atıl kamu binalarının değerlendirilerek karşılanmasını öngören projeler,</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34060422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3" name="Dikdörtgen 2"/>
          <p:cNvSpPr/>
          <p:nvPr/>
        </p:nvSpPr>
        <p:spPr>
          <a:xfrm>
            <a:off x="527439" y="954619"/>
            <a:ext cx="10879470" cy="5324535"/>
          </a:xfrm>
          <a:prstGeom prst="rect">
            <a:avLst/>
          </a:prstGeom>
        </p:spPr>
        <p:txBody>
          <a:bodyPr wrap="square">
            <a:spAutoFit/>
          </a:bodyPr>
          <a:lstStyle/>
          <a:p>
            <a:pPr algn="ctr"/>
            <a:r>
              <a:rPr lang="tr-TR" sz="2000" b="1" dirty="0" smtClean="0"/>
              <a:t>DESTEKLENMEYECEK PROJELER</a:t>
            </a:r>
          </a:p>
          <a:p>
            <a:pPr algn="ctr"/>
            <a:endParaRPr lang="tr-TR" sz="2000" b="1" dirty="0" smtClean="0"/>
          </a:p>
          <a:p>
            <a:pPr marL="285750" indent="-285750">
              <a:lnSpc>
                <a:spcPct val="150000"/>
              </a:lnSpc>
              <a:buFont typeface="Arial" panose="020B0604020202020204" pitchFamily="34" charset="0"/>
              <a:buChar char="•"/>
            </a:pPr>
            <a:r>
              <a:rPr lang="tr-TR" sz="2000" dirty="0" smtClean="0"/>
              <a:t>Temel </a:t>
            </a:r>
            <a:r>
              <a:rPr lang="tr-TR" sz="2000" dirty="0"/>
              <a:t>sosyal hizmet sunumuna yönelik yenilikçi niteliği olmayan projeler,</a:t>
            </a:r>
          </a:p>
          <a:p>
            <a:pPr marL="285750" indent="-285750">
              <a:lnSpc>
                <a:spcPct val="150000"/>
              </a:lnSpc>
              <a:buFont typeface="Arial" panose="020B0604020202020204" pitchFamily="34" charset="0"/>
              <a:buChar char="•"/>
            </a:pPr>
            <a:r>
              <a:rPr lang="tr-TR" sz="2000" dirty="0" smtClean="0"/>
              <a:t>Yurtdışı </a:t>
            </a:r>
            <a:r>
              <a:rPr lang="tr-TR" sz="2000" dirty="0"/>
              <a:t>ziyaret ile yurtdışı seminer, konferans, eğitim vb. faaliyetleri içeren proje kalemleri,</a:t>
            </a:r>
          </a:p>
          <a:p>
            <a:pPr marL="285750" indent="-285750">
              <a:lnSpc>
                <a:spcPct val="150000"/>
              </a:lnSpc>
              <a:buFont typeface="Arial" panose="020B0604020202020204" pitchFamily="34" charset="0"/>
              <a:buChar char="•"/>
            </a:pPr>
            <a:r>
              <a:rPr lang="tr-TR" sz="2000" dirty="0" smtClean="0"/>
              <a:t>Sosyal </a:t>
            </a:r>
            <a:r>
              <a:rPr lang="tr-TR" sz="2000" dirty="0"/>
              <a:t>yardım ve nakdi sosyal transfer mahiyetindeki unsurlar içeren projeler,</a:t>
            </a:r>
          </a:p>
          <a:p>
            <a:pPr marL="285750" indent="-285750">
              <a:lnSpc>
                <a:spcPct val="150000"/>
              </a:lnSpc>
              <a:buFont typeface="Arial" panose="020B0604020202020204" pitchFamily="34" charset="0"/>
              <a:buChar char="•"/>
            </a:pPr>
            <a:r>
              <a:rPr lang="tr-TR" sz="2000" dirty="0" smtClean="0"/>
              <a:t>Okul </a:t>
            </a:r>
            <a:r>
              <a:rPr lang="tr-TR" sz="2000" dirty="0"/>
              <a:t>derslerini takviye amaçlı etüt faaliyetleri ve sınavlara hazırlık amacı taşıyan </a:t>
            </a:r>
            <a:r>
              <a:rPr lang="tr-TR" sz="2000" dirty="0" smtClean="0"/>
              <a:t>kurs </a:t>
            </a:r>
            <a:r>
              <a:rPr lang="tr-TR" sz="2000" dirty="0"/>
              <a:t>projeleri,</a:t>
            </a:r>
          </a:p>
          <a:p>
            <a:pPr marL="285750" indent="-285750">
              <a:lnSpc>
                <a:spcPct val="150000"/>
              </a:lnSpc>
              <a:buFont typeface="Arial" panose="020B0604020202020204" pitchFamily="34" charset="0"/>
              <a:buChar char="•"/>
            </a:pPr>
            <a:r>
              <a:rPr lang="tr-TR" sz="2000" dirty="0" smtClean="0"/>
              <a:t>Proje </a:t>
            </a:r>
            <a:r>
              <a:rPr lang="tr-TR" sz="2000" dirty="0"/>
              <a:t>amaçları ile ilişkilendirilmemiş ve sürdürülebilirliği zayıf eğitim faaliyetlerine odaklanan projeler,</a:t>
            </a:r>
          </a:p>
          <a:p>
            <a:pPr marL="285750" indent="-285750">
              <a:lnSpc>
                <a:spcPct val="150000"/>
              </a:lnSpc>
              <a:buFont typeface="Arial" panose="020B0604020202020204" pitchFamily="34" charset="0"/>
              <a:buChar char="•"/>
            </a:pPr>
            <a:r>
              <a:rPr lang="tr-TR" sz="2000" dirty="0" smtClean="0"/>
              <a:t>Hâlihazırda </a:t>
            </a:r>
            <a:r>
              <a:rPr lang="tr-TR" sz="2000" dirty="0"/>
              <a:t>başka bir kurum tarafından rutin olarak sunulan hizmetleri içeren projeler,</a:t>
            </a:r>
          </a:p>
          <a:p>
            <a:pPr marL="285750" indent="-285750">
              <a:lnSpc>
                <a:spcPct val="150000"/>
              </a:lnSpc>
              <a:buFont typeface="Arial" panose="020B0604020202020204" pitchFamily="34" charset="0"/>
              <a:buChar char="•"/>
            </a:pPr>
            <a:r>
              <a:rPr lang="tr-TR" sz="2000" dirty="0" smtClean="0"/>
              <a:t>Hedef </a:t>
            </a:r>
            <a:r>
              <a:rPr lang="tr-TR" sz="2000" dirty="0"/>
              <a:t>kitle ile faaliyetleri arasında ilişki kurulamayan projeler,</a:t>
            </a:r>
          </a:p>
          <a:p>
            <a:pPr marL="285750" indent="-285750">
              <a:lnSpc>
                <a:spcPct val="150000"/>
              </a:lnSpc>
              <a:buFont typeface="Arial" panose="020B0604020202020204" pitchFamily="34" charset="0"/>
              <a:buChar char="•"/>
            </a:pPr>
            <a:r>
              <a:rPr lang="tr-TR" sz="2000" dirty="0" smtClean="0"/>
              <a:t>Sosyal </a:t>
            </a:r>
            <a:r>
              <a:rPr lang="tr-TR" sz="2000" dirty="0"/>
              <a:t>sorunların tespiti ve bu sorunların çözümüne ilişkin sosyal araştırma, analiz ve raporlama faaliyetleriyle sınırlı projeler.</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26229699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sp>
        <p:nvSpPr>
          <p:cNvPr id="3" name="Metin kutusu 2"/>
          <p:cNvSpPr txBox="1"/>
          <p:nvPr/>
        </p:nvSpPr>
        <p:spPr>
          <a:xfrm>
            <a:off x="3457660" y="1178221"/>
            <a:ext cx="7812868" cy="1292662"/>
          </a:xfrm>
          <a:prstGeom prst="rect">
            <a:avLst/>
          </a:prstGeom>
          <a:noFill/>
        </p:spPr>
        <p:txBody>
          <a:bodyPr wrap="square" rtlCol="0">
            <a:spAutoFit/>
          </a:bodyPr>
          <a:lstStyle/>
          <a:p>
            <a:pPr marL="285750" indent="-285750">
              <a:buFont typeface="Wingdings" panose="05000000000000000000" pitchFamily="2" charset="2"/>
              <a:buChar char="Ø"/>
            </a:pPr>
            <a:r>
              <a:rPr lang="tr-TR" sz="2400" b="1" dirty="0">
                <a:solidFill>
                  <a:srgbClr val="C00000"/>
                </a:solidFill>
              </a:rPr>
              <a:t>2019 SOGEP </a:t>
            </a:r>
            <a:r>
              <a:rPr lang="tr-TR" sz="2400" b="1" dirty="0" smtClean="0">
                <a:solidFill>
                  <a:srgbClr val="C00000"/>
                </a:solidFill>
              </a:rPr>
              <a:t>Kazanan </a:t>
            </a:r>
            <a:r>
              <a:rPr lang="tr-TR" sz="2400" b="1" dirty="0">
                <a:solidFill>
                  <a:srgbClr val="C00000"/>
                </a:solidFill>
              </a:rPr>
              <a:t>Proje Listesi</a:t>
            </a:r>
          </a:p>
          <a:p>
            <a:pPr marL="285750" indent="-285750">
              <a:buFont typeface="Wingdings" panose="05000000000000000000" pitchFamily="2" charset="2"/>
              <a:buChar char="Ø"/>
            </a:pPr>
            <a:endParaRPr lang="tr-TR" dirty="0"/>
          </a:p>
          <a:p>
            <a:endParaRPr lang="tr-TR" dirty="0"/>
          </a:p>
          <a:p>
            <a:endParaRPr lang="tr-TR" dirty="0"/>
          </a:p>
        </p:txBody>
      </p:sp>
      <p:graphicFrame>
        <p:nvGraphicFramePr>
          <p:cNvPr id="2" name="Tablo 1"/>
          <p:cNvGraphicFramePr>
            <a:graphicFrameLocks noGrp="1"/>
          </p:cNvGraphicFramePr>
          <p:nvPr>
            <p:extLst>
              <p:ext uri="{D42A27DB-BD31-4B8C-83A1-F6EECF244321}">
                <p14:modId xmlns:p14="http://schemas.microsoft.com/office/powerpoint/2010/main" val="570175342"/>
              </p:ext>
            </p:extLst>
          </p:nvPr>
        </p:nvGraphicFramePr>
        <p:xfrm>
          <a:off x="548206" y="1824552"/>
          <a:ext cx="10585574" cy="3861999"/>
        </p:xfrm>
        <a:graphic>
          <a:graphicData uri="http://schemas.openxmlformats.org/drawingml/2006/table">
            <a:tbl>
              <a:tblPr firstRow="1" bandRow="1">
                <a:tableStyleId>{5FD0F851-EC5A-4D38-B0AD-8093EC10F338}</a:tableStyleId>
              </a:tblPr>
              <a:tblGrid>
                <a:gridCol w="1428376">
                  <a:extLst>
                    <a:ext uri="{9D8B030D-6E8A-4147-A177-3AD203B41FA5}">
                      <a16:colId xmlns:a16="http://schemas.microsoft.com/office/drawing/2014/main" val="20000"/>
                    </a:ext>
                  </a:extLst>
                </a:gridCol>
                <a:gridCol w="2706254">
                  <a:extLst>
                    <a:ext uri="{9D8B030D-6E8A-4147-A177-3AD203B41FA5}">
                      <a16:colId xmlns:a16="http://schemas.microsoft.com/office/drawing/2014/main" val="20001"/>
                    </a:ext>
                  </a:extLst>
                </a:gridCol>
                <a:gridCol w="4775200">
                  <a:extLst>
                    <a:ext uri="{9D8B030D-6E8A-4147-A177-3AD203B41FA5}">
                      <a16:colId xmlns:a16="http://schemas.microsoft.com/office/drawing/2014/main" val="20002"/>
                    </a:ext>
                  </a:extLst>
                </a:gridCol>
                <a:gridCol w="1675744">
                  <a:extLst>
                    <a:ext uri="{9D8B030D-6E8A-4147-A177-3AD203B41FA5}">
                      <a16:colId xmlns:a16="http://schemas.microsoft.com/office/drawing/2014/main" val="20003"/>
                    </a:ext>
                  </a:extLst>
                </a:gridCol>
              </a:tblGrid>
              <a:tr h="790043">
                <a:tc>
                  <a:txBody>
                    <a:bodyPr/>
                    <a:lstStyle/>
                    <a:p>
                      <a:pPr algn="ctr"/>
                      <a:r>
                        <a:rPr lang="tr-TR" dirty="0" smtClean="0"/>
                        <a:t>İLİ</a:t>
                      </a:r>
                      <a:endParaRPr lang="tr-TR" dirty="0"/>
                    </a:p>
                  </a:txBody>
                  <a:tcPr anchor="ctr"/>
                </a:tc>
                <a:tc>
                  <a:txBody>
                    <a:bodyPr/>
                    <a:lstStyle/>
                    <a:p>
                      <a:pPr algn="ctr"/>
                      <a:r>
                        <a:rPr lang="tr-TR" dirty="0" smtClean="0"/>
                        <a:t>BAŞVURU SAHİBİ</a:t>
                      </a:r>
                      <a:endParaRPr lang="tr-TR" dirty="0"/>
                    </a:p>
                  </a:txBody>
                  <a:tcPr anchor="ctr"/>
                </a:tc>
                <a:tc>
                  <a:txBody>
                    <a:bodyPr/>
                    <a:lstStyle/>
                    <a:p>
                      <a:pPr algn="ctr"/>
                      <a:r>
                        <a:rPr lang="tr-TR" dirty="0" smtClean="0"/>
                        <a:t>PROJE ADI</a:t>
                      </a:r>
                      <a:endParaRPr lang="tr-TR" dirty="0"/>
                    </a:p>
                  </a:txBody>
                  <a:tcPr anchor="ctr"/>
                </a:tc>
                <a:tc>
                  <a:txBody>
                    <a:bodyPr/>
                    <a:lstStyle/>
                    <a:p>
                      <a:pPr algn="ctr"/>
                      <a:r>
                        <a:rPr lang="tr-TR" dirty="0" smtClean="0"/>
                        <a:t>DESTEK TUTARI</a:t>
                      </a:r>
                      <a:endParaRPr lang="tr-TR" dirty="0"/>
                    </a:p>
                  </a:txBody>
                  <a:tcPr anchor="ctr"/>
                </a:tc>
                <a:extLst>
                  <a:ext uri="{0D108BD9-81ED-4DB2-BD59-A6C34878D82A}">
                    <a16:rowId xmlns:a16="http://schemas.microsoft.com/office/drawing/2014/main" val="10000"/>
                  </a:ext>
                </a:extLst>
              </a:tr>
              <a:tr h="1323415">
                <a:tc>
                  <a:txBody>
                    <a:bodyPr/>
                    <a:lstStyle/>
                    <a:p>
                      <a:pPr algn="ctr"/>
                      <a:r>
                        <a:rPr lang="tr-TR" dirty="0" smtClean="0"/>
                        <a:t>Denizli</a:t>
                      </a:r>
                    </a:p>
                  </a:txBody>
                  <a:tcPr anchor="ctr"/>
                </a:tc>
                <a:tc>
                  <a:txBody>
                    <a:bodyPr/>
                    <a:lstStyle/>
                    <a:p>
                      <a:pPr algn="ctr"/>
                      <a:r>
                        <a:rPr lang="tr-TR" dirty="0" smtClean="0"/>
                        <a:t>Sarayköy Açık Ceza İnfaz Kurumu</a:t>
                      </a:r>
                      <a:endParaRPr lang="tr-TR" dirty="0"/>
                    </a:p>
                  </a:txBody>
                  <a:tcPr anchor="ctr"/>
                </a:tc>
                <a:tc>
                  <a:txBody>
                    <a:bodyPr/>
                    <a:lstStyle/>
                    <a:p>
                      <a:pPr algn="ctr"/>
                      <a:r>
                        <a:rPr lang="tr-TR" dirty="0" smtClean="0"/>
                        <a:t>Sarayköy Açık Ceza İnfaz Kurumu Hükümlülerinin Çalıştırılacağı Konfeksiyon Atölyesi </a:t>
                      </a:r>
                      <a:endParaRPr lang="tr-TR" dirty="0"/>
                    </a:p>
                  </a:txBody>
                  <a:tcPr anchor="ctr"/>
                </a:tc>
                <a:tc>
                  <a:txBody>
                    <a:bodyPr/>
                    <a:lstStyle/>
                    <a:p>
                      <a:pPr algn="ctr"/>
                      <a:r>
                        <a:rPr lang="tr-TR" dirty="0" smtClean="0"/>
                        <a:t>1.000.000 TL</a:t>
                      </a:r>
                      <a:endParaRPr lang="tr-TR" dirty="0"/>
                    </a:p>
                  </a:txBody>
                  <a:tcPr anchor="ctr"/>
                </a:tc>
                <a:extLst>
                  <a:ext uri="{0D108BD9-81ED-4DB2-BD59-A6C34878D82A}">
                    <a16:rowId xmlns:a16="http://schemas.microsoft.com/office/drawing/2014/main" val="10001"/>
                  </a:ext>
                </a:extLst>
              </a:tr>
              <a:tr h="790043">
                <a:tc>
                  <a:txBody>
                    <a:bodyPr/>
                    <a:lstStyle/>
                    <a:p>
                      <a:pPr algn="ctr"/>
                      <a:r>
                        <a:rPr lang="tr-TR" dirty="0" smtClean="0"/>
                        <a:t>Denizli</a:t>
                      </a:r>
                      <a:endParaRPr lang="tr-TR" dirty="0"/>
                    </a:p>
                  </a:txBody>
                  <a:tcPr anchor="ctr"/>
                </a:tc>
                <a:tc>
                  <a:txBody>
                    <a:bodyPr/>
                    <a:lstStyle/>
                    <a:p>
                      <a:pPr algn="ctr"/>
                      <a:r>
                        <a:rPr lang="tr-TR" dirty="0" smtClean="0"/>
                        <a:t>Bozkurt Kadın Açık Ceza İnfaz Kurumu</a:t>
                      </a:r>
                      <a:endParaRPr lang="tr-TR" dirty="0"/>
                    </a:p>
                  </a:txBody>
                  <a:tcPr anchor="ctr"/>
                </a:tc>
                <a:tc>
                  <a:txBody>
                    <a:bodyPr/>
                    <a:lstStyle/>
                    <a:p>
                      <a:pPr algn="ctr"/>
                      <a:r>
                        <a:rPr lang="tr-TR" dirty="0" smtClean="0"/>
                        <a:t>Zen'ce Leblebi, Bence En İyi Leblebi </a:t>
                      </a:r>
                      <a:endParaRPr lang="tr-TR"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1.000.000 TL</a:t>
                      </a:r>
                    </a:p>
                    <a:p>
                      <a:pPr algn="ctr"/>
                      <a:endParaRPr lang="tr-TR" dirty="0"/>
                    </a:p>
                  </a:txBody>
                  <a:tcPr anchor="ctr"/>
                </a:tc>
                <a:extLst>
                  <a:ext uri="{0D108BD9-81ED-4DB2-BD59-A6C34878D82A}">
                    <a16:rowId xmlns:a16="http://schemas.microsoft.com/office/drawing/2014/main" val="10002"/>
                  </a:ext>
                </a:extLst>
              </a:tr>
              <a:tr h="958498">
                <a:tc>
                  <a:txBody>
                    <a:bodyPr/>
                    <a:lstStyle/>
                    <a:p>
                      <a:pPr algn="ctr"/>
                      <a:r>
                        <a:rPr lang="tr-TR" dirty="0" smtClean="0"/>
                        <a:t>Aydın</a:t>
                      </a:r>
                      <a:endParaRPr lang="tr-TR" dirty="0"/>
                    </a:p>
                  </a:txBody>
                  <a:tcPr anchor="ctr"/>
                </a:tc>
                <a:tc>
                  <a:txBody>
                    <a:bodyPr/>
                    <a:lstStyle/>
                    <a:p>
                      <a:pPr algn="ctr"/>
                      <a:r>
                        <a:rPr lang="tr-TR" dirty="0" smtClean="0"/>
                        <a:t>Aydın Aile Çalışma Ve Sosyal Hizmetler İl Müdürlüğü</a:t>
                      </a:r>
                      <a:endParaRPr lang="tr-TR" dirty="0"/>
                    </a:p>
                  </a:txBody>
                  <a:tcPr anchor="ctr"/>
                </a:tc>
                <a:tc>
                  <a:txBody>
                    <a:bodyPr/>
                    <a:lstStyle/>
                    <a:p>
                      <a:pPr algn="ctr"/>
                      <a:r>
                        <a:rPr lang="tr-TR" dirty="0" smtClean="0"/>
                        <a:t>Engelsiz Yaşam Ve Gelişim Merkezi </a:t>
                      </a:r>
                      <a:endParaRPr lang="tr-TR" dirty="0"/>
                    </a:p>
                  </a:txBody>
                  <a:tcPr anchor="ctr"/>
                </a:tc>
                <a:tc>
                  <a:txBody>
                    <a:bodyPr/>
                    <a:lstStyle/>
                    <a:p>
                      <a:pPr algn="ctr"/>
                      <a:r>
                        <a:rPr lang="tr-TR" dirty="0" smtClean="0"/>
                        <a:t>1.175.000 TL</a:t>
                      </a:r>
                      <a:endParaRPr lang="tr-TR" dirty="0"/>
                    </a:p>
                  </a:txBody>
                  <a:tcPr anchor="ctr"/>
                </a:tc>
                <a:extLst>
                  <a:ext uri="{0D108BD9-81ED-4DB2-BD59-A6C34878D82A}">
                    <a16:rowId xmlns:a16="http://schemas.microsoft.com/office/drawing/2014/main" val="10003"/>
                  </a:ext>
                </a:extLst>
              </a:tr>
            </a:tbl>
          </a:graphicData>
        </a:graphic>
      </p:graphicFrame>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107075251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sp>
        <p:nvSpPr>
          <p:cNvPr id="3" name="Metin kutusu 2"/>
          <p:cNvSpPr txBox="1"/>
          <p:nvPr/>
        </p:nvSpPr>
        <p:spPr>
          <a:xfrm>
            <a:off x="3504210" y="1302251"/>
            <a:ext cx="4649742" cy="1292662"/>
          </a:xfrm>
          <a:prstGeom prst="rect">
            <a:avLst/>
          </a:prstGeom>
          <a:noFill/>
        </p:spPr>
        <p:txBody>
          <a:bodyPr wrap="square" rtlCol="0">
            <a:spAutoFit/>
          </a:bodyPr>
          <a:lstStyle/>
          <a:p>
            <a:r>
              <a:rPr lang="tr-TR" sz="2400" b="1" dirty="0">
                <a:solidFill>
                  <a:srgbClr val="C00000"/>
                </a:solidFill>
              </a:rPr>
              <a:t>2020 SOGEP </a:t>
            </a:r>
            <a:r>
              <a:rPr lang="tr-TR" sz="2400" b="1" dirty="0" smtClean="0">
                <a:solidFill>
                  <a:srgbClr val="C00000"/>
                </a:solidFill>
              </a:rPr>
              <a:t>Kazanan </a:t>
            </a:r>
            <a:r>
              <a:rPr lang="tr-TR" sz="2400" b="1" dirty="0">
                <a:solidFill>
                  <a:srgbClr val="C00000"/>
                </a:solidFill>
              </a:rPr>
              <a:t>Proje Listesi</a:t>
            </a:r>
          </a:p>
          <a:p>
            <a:pPr marL="285750" indent="-285750">
              <a:buFont typeface="Wingdings" panose="05000000000000000000" pitchFamily="2" charset="2"/>
              <a:buChar char="Ø"/>
            </a:pPr>
            <a:endParaRPr lang="tr-TR" dirty="0"/>
          </a:p>
          <a:p>
            <a:endParaRPr lang="tr-TR" dirty="0"/>
          </a:p>
          <a:p>
            <a:endParaRPr lang="tr-TR" dirty="0"/>
          </a:p>
        </p:txBody>
      </p:sp>
      <p:graphicFrame>
        <p:nvGraphicFramePr>
          <p:cNvPr id="2" name="Tablo 1"/>
          <p:cNvGraphicFramePr>
            <a:graphicFrameLocks noGrp="1"/>
          </p:cNvGraphicFramePr>
          <p:nvPr>
            <p:extLst>
              <p:ext uri="{D42A27DB-BD31-4B8C-83A1-F6EECF244321}">
                <p14:modId xmlns:p14="http://schemas.microsoft.com/office/powerpoint/2010/main" val="3221261244"/>
              </p:ext>
            </p:extLst>
          </p:nvPr>
        </p:nvGraphicFramePr>
        <p:xfrm>
          <a:off x="1444269" y="1948582"/>
          <a:ext cx="9026660" cy="3384263"/>
        </p:xfrm>
        <a:graphic>
          <a:graphicData uri="http://schemas.openxmlformats.org/drawingml/2006/table">
            <a:tbl>
              <a:tblPr firstRow="1" bandRow="1">
                <a:tableStyleId>{5FD0F851-EC5A-4D38-B0AD-8093EC10F338}</a:tableStyleId>
              </a:tblPr>
              <a:tblGrid>
                <a:gridCol w="1599389">
                  <a:extLst>
                    <a:ext uri="{9D8B030D-6E8A-4147-A177-3AD203B41FA5}">
                      <a16:colId xmlns:a16="http://schemas.microsoft.com/office/drawing/2014/main" val="20000"/>
                    </a:ext>
                  </a:extLst>
                </a:gridCol>
                <a:gridCol w="2913941">
                  <a:extLst>
                    <a:ext uri="{9D8B030D-6E8A-4147-A177-3AD203B41FA5}">
                      <a16:colId xmlns:a16="http://schemas.microsoft.com/office/drawing/2014/main" val="20001"/>
                    </a:ext>
                  </a:extLst>
                </a:gridCol>
                <a:gridCol w="2983388">
                  <a:extLst>
                    <a:ext uri="{9D8B030D-6E8A-4147-A177-3AD203B41FA5}">
                      <a16:colId xmlns:a16="http://schemas.microsoft.com/office/drawing/2014/main" val="20002"/>
                    </a:ext>
                  </a:extLst>
                </a:gridCol>
                <a:gridCol w="1529942">
                  <a:extLst>
                    <a:ext uri="{9D8B030D-6E8A-4147-A177-3AD203B41FA5}">
                      <a16:colId xmlns:a16="http://schemas.microsoft.com/office/drawing/2014/main" val="20003"/>
                    </a:ext>
                  </a:extLst>
                </a:gridCol>
              </a:tblGrid>
              <a:tr h="795458">
                <a:tc>
                  <a:txBody>
                    <a:bodyPr/>
                    <a:lstStyle/>
                    <a:p>
                      <a:pPr algn="ctr"/>
                      <a:r>
                        <a:rPr lang="tr-TR" dirty="0" smtClean="0"/>
                        <a:t>İLİ</a:t>
                      </a:r>
                      <a:endParaRPr lang="tr-TR" dirty="0"/>
                    </a:p>
                  </a:txBody>
                  <a:tcPr anchor="ctr"/>
                </a:tc>
                <a:tc>
                  <a:txBody>
                    <a:bodyPr/>
                    <a:lstStyle/>
                    <a:p>
                      <a:pPr algn="ctr"/>
                      <a:r>
                        <a:rPr lang="tr-TR" dirty="0" smtClean="0"/>
                        <a:t>BAŞVURU SAHİBİ</a:t>
                      </a:r>
                      <a:endParaRPr lang="tr-TR" dirty="0"/>
                    </a:p>
                  </a:txBody>
                  <a:tcPr anchor="ctr"/>
                </a:tc>
                <a:tc>
                  <a:txBody>
                    <a:bodyPr/>
                    <a:lstStyle/>
                    <a:p>
                      <a:pPr algn="ctr"/>
                      <a:r>
                        <a:rPr lang="tr-TR" dirty="0" smtClean="0"/>
                        <a:t>PROJE ADI</a:t>
                      </a:r>
                      <a:endParaRPr lang="tr-TR" dirty="0"/>
                    </a:p>
                  </a:txBody>
                  <a:tcPr anchor="ctr"/>
                </a:tc>
                <a:tc>
                  <a:txBody>
                    <a:bodyPr/>
                    <a:lstStyle/>
                    <a:p>
                      <a:pPr algn="ctr"/>
                      <a:r>
                        <a:rPr lang="tr-TR" dirty="0" smtClean="0"/>
                        <a:t>DESTEK TUTARI</a:t>
                      </a:r>
                      <a:endParaRPr lang="tr-TR" dirty="0"/>
                    </a:p>
                  </a:txBody>
                  <a:tcPr anchor="ctr"/>
                </a:tc>
                <a:extLst>
                  <a:ext uri="{0D108BD9-81ED-4DB2-BD59-A6C34878D82A}">
                    <a16:rowId xmlns:a16="http://schemas.microsoft.com/office/drawing/2014/main" val="10000"/>
                  </a:ext>
                </a:extLst>
              </a:tr>
              <a:tr h="1332486">
                <a:tc>
                  <a:txBody>
                    <a:bodyPr/>
                    <a:lstStyle/>
                    <a:p>
                      <a:r>
                        <a:rPr lang="tr-TR" dirty="0" smtClean="0"/>
                        <a:t>Denizli</a:t>
                      </a:r>
                    </a:p>
                  </a:txBody>
                  <a:tcPr anchor="ctr"/>
                </a:tc>
                <a:tc>
                  <a:txBody>
                    <a:bodyPr/>
                    <a:lstStyle/>
                    <a:p>
                      <a:r>
                        <a:rPr lang="tr-TR" dirty="0" smtClean="0"/>
                        <a:t>Denizli İl Milli Eğitim Müdürlüğü</a:t>
                      </a:r>
                      <a:endParaRPr lang="tr-TR" dirty="0"/>
                    </a:p>
                  </a:txBody>
                  <a:tcPr anchor="ctr"/>
                </a:tc>
                <a:tc>
                  <a:txBody>
                    <a:bodyPr/>
                    <a:lstStyle/>
                    <a:p>
                      <a:r>
                        <a:rPr lang="tr-TR" dirty="0" smtClean="0"/>
                        <a:t>Otizmli Çocuklara Umut Olalım</a:t>
                      </a:r>
                      <a:endParaRPr lang="tr-TR" dirty="0"/>
                    </a:p>
                  </a:txBody>
                  <a:tcPr anchor="ctr"/>
                </a:tc>
                <a:tc>
                  <a:txBody>
                    <a:bodyPr/>
                    <a:lstStyle/>
                    <a:p>
                      <a:r>
                        <a:rPr lang="tr-TR" dirty="0" smtClean="0"/>
                        <a:t>900.000 TL</a:t>
                      </a:r>
                      <a:endParaRPr lang="tr-TR" dirty="0"/>
                    </a:p>
                  </a:txBody>
                  <a:tcPr anchor="ctr"/>
                </a:tc>
                <a:extLst>
                  <a:ext uri="{0D108BD9-81ED-4DB2-BD59-A6C34878D82A}">
                    <a16:rowId xmlns:a16="http://schemas.microsoft.com/office/drawing/2014/main" val="10001"/>
                  </a:ext>
                </a:extLst>
              </a:tr>
              <a:tr h="795458">
                <a:tc>
                  <a:txBody>
                    <a:bodyPr/>
                    <a:lstStyle/>
                    <a:p>
                      <a:r>
                        <a:rPr lang="tr-TR" dirty="0" smtClean="0"/>
                        <a:t>Muğla</a:t>
                      </a:r>
                      <a:endParaRPr lang="tr-TR" dirty="0"/>
                    </a:p>
                  </a:txBody>
                  <a:tcPr anchor="ctr"/>
                </a:tc>
                <a:tc>
                  <a:txBody>
                    <a:bodyPr/>
                    <a:lstStyle/>
                    <a:p>
                      <a:r>
                        <a:rPr lang="tr-TR" dirty="0" smtClean="0"/>
                        <a:t>Ula Belediyesi</a:t>
                      </a:r>
                      <a:endParaRPr lang="tr-TR" dirty="0"/>
                    </a:p>
                  </a:txBody>
                  <a:tcPr anchor="ctr"/>
                </a:tc>
                <a:tc>
                  <a:txBody>
                    <a:bodyPr/>
                    <a:lstStyle/>
                    <a:p>
                      <a:r>
                        <a:rPr lang="tr-TR" dirty="0" smtClean="0"/>
                        <a:t>Ula'da Organik Üretime Değen Kadın Eli</a:t>
                      </a:r>
                      <a:endParaRPr lang="tr-TR"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1.500.000 TL</a:t>
                      </a:r>
                    </a:p>
                    <a:p>
                      <a:endParaRPr lang="tr-TR" dirty="0"/>
                    </a:p>
                  </a:txBody>
                  <a:tcPr anchor="ctr"/>
                </a:tc>
                <a:extLst>
                  <a:ext uri="{0D108BD9-81ED-4DB2-BD59-A6C34878D82A}">
                    <a16:rowId xmlns:a16="http://schemas.microsoft.com/office/drawing/2014/main" val="10002"/>
                  </a:ext>
                </a:extLst>
              </a:tr>
              <a:tr h="460861">
                <a:tc>
                  <a:txBody>
                    <a:bodyPr/>
                    <a:lstStyle/>
                    <a:p>
                      <a:r>
                        <a:rPr lang="tr-TR" dirty="0" smtClean="0"/>
                        <a:t>Aydın</a:t>
                      </a:r>
                      <a:endParaRPr lang="tr-TR" dirty="0"/>
                    </a:p>
                  </a:txBody>
                  <a:tcPr anchor="ctr"/>
                </a:tc>
                <a:tc>
                  <a:txBody>
                    <a:bodyPr/>
                    <a:lstStyle/>
                    <a:p>
                      <a:r>
                        <a:rPr lang="tr-TR" dirty="0" smtClean="0"/>
                        <a:t>Karacasu Kaymakamlığı</a:t>
                      </a:r>
                      <a:endParaRPr lang="tr-TR" dirty="0"/>
                    </a:p>
                  </a:txBody>
                  <a:tcPr anchor="ctr"/>
                </a:tc>
                <a:tc>
                  <a:txBody>
                    <a:bodyPr/>
                    <a:lstStyle/>
                    <a:p>
                      <a:r>
                        <a:rPr lang="tr-TR" dirty="0" smtClean="0"/>
                        <a:t>Karacasu İçin Birlik Olduk</a:t>
                      </a:r>
                      <a:endParaRPr lang="tr-TR" dirty="0"/>
                    </a:p>
                  </a:txBody>
                  <a:tcPr anchor="ctr"/>
                </a:tc>
                <a:tc>
                  <a:txBody>
                    <a:bodyPr/>
                    <a:lstStyle/>
                    <a:p>
                      <a:r>
                        <a:rPr lang="tr-TR" dirty="0" smtClean="0"/>
                        <a:t>1.000.000 TL</a:t>
                      </a:r>
                      <a:endParaRPr lang="tr-TR" dirty="0"/>
                    </a:p>
                  </a:txBody>
                  <a:tcPr anchor="ctr"/>
                </a:tc>
                <a:extLst>
                  <a:ext uri="{0D108BD9-81ED-4DB2-BD59-A6C34878D82A}">
                    <a16:rowId xmlns:a16="http://schemas.microsoft.com/office/drawing/2014/main" val="10003"/>
                  </a:ext>
                </a:extLst>
              </a:tr>
            </a:tbl>
          </a:graphicData>
        </a:graphic>
      </p:graphicFrame>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27818821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sp>
        <p:nvSpPr>
          <p:cNvPr id="3" name="Metin kutusu 2"/>
          <p:cNvSpPr txBox="1"/>
          <p:nvPr/>
        </p:nvSpPr>
        <p:spPr>
          <a:xfrm>
            <a:off x="3086322" y="1054595"/>
            <a:ext cx="7812868" cy="1292662"/>
          </a:xfrm>
          <a:prstGeom prst="rect">
            <a:avLst/>
          </a:prstGeom>
          <a:noFill/>
        </p:spPr>
        <p:txBody>
          <a:bodyPr wrap="square" rtlCol="0">
            <a:spAutoFit/>
          </a:bodyPr>
          <a:lstStyle/>
          <a:p>
            <a:r>
              <a:rPr lang="tr-TR" sz="2400" b="1" dirty="0">
                <a:solidFill>
                  <a:srgbClr val="C00000"/>
                </a:solidFill>
              </a:rPr>
              <a:t>2021 SOGEP </a:t>
            </a:r>
            <a:r>
              <a:rPr lang="tr-TR" sz="2400" b="1" dirty="0" smtClean="0">
                <a:solidFill>
                  <a:srgbClr val="C00000"/>
                </a:solidFill>
              </a:rPr>
              <a:t>Kazanan </a:t>
            </a:r>
            <a:r>
              <a:rPr lang="tr-TR" sz="2400" b="1" dirty="0">
                <a:solidFill>
                  <a:srgbClr val="C00000"/>
                </a:solidFill>
              </a:rPr>
              <a:t>Proje Listesi</a:t>
            </a:r>
          </a:p>
          <a:p>
            <a:pPr marL="285750" indent="-285750">
              <a:buFont typeface="Wingdings" panose="05000000000000000000" pitchFamily="2" charset="2"/>
              <a:buChar char="Ø"/>
            </a:pPr>
            <a:endParaRPr lang="tr-TR" dirty="0"/>
          </a:p>
          <a:p>
            <a:endParaRPr lang="tr-TR" dirty="0"/>
          </a:p>
          <a:p>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3948119567"/>
              </p:ext>
            </p:extLst>
          </p:nvPr>
        </p:nvGraphicFramePr>
        <p:xfrm>
          <a:off x="793007" y="1787336"/>
          <a:ext cx="10565981" cy="4279278"/>
        </p:xfrm>
        <a:graphic>
          <a:graphicData uri="http://schemas.openxmlformats.org/drawingml/2006/table">
            <a:tbl>
              <a:tblPr firstRow="1" bandRow="1">
                <a:tableStyleId>{5FD0F851-EC5A-4D38-B0AD-8093EC10F338}</a:tableStyleId>
              </a:tblPr>
              <a:tblGrid>
                <a:gridCol w="1128157">
                  <a:extLst>
                    <a:ext uri="{9D8B030D-6E8A-4147-A177-3AD203B41FA5}">
                      <a16:colId xmlns:a16="http://schemas.microsoft.com/office/drawing/2014/main" val="4133231197"/>
                    </a:ext>
                  </a:extLst>
                </a:gridCol>
                <a:gridCol w="2595418">
                  <a:extLst>
                    <a:ext uri="{9D8B030D-6E8A-4147-A177-3AD203B41FA5}">
                      <a16:colId xmlns:a16="http://schemas.microsoft.com/office/drawing/2014/main" val="1027616061"/>
                    </a:ext>
                  </a:extLst>
                </a:gridCol>
                <a:gridCol w="5107709">
                  <a:extLst>
                    <a:ext uri="{9D8B030D-6E8A-4147-A177-3AD203B41FA5}">
                      <a16:colId xmlns:a16="http://schemas.microsoft.com/office/drawing/2014/main" val="1747723807"/>
                    </a:ext>
                  </a:extLst>
                </a:gridCol>
                <a:gridCol w="1734697">
                  <a:extLst>
                    <a:ext uri="{9D8B030D-6E8A-4147-A177-3AD203B41FA5}">
                      <a16:colId xmlns:a16="http://schemas.microsoft.com/office/drawing/2014/main" val="1039347951"/>
                    </a:ext>
                  </a:extLst>
                </a:gridCol>
              </a:tblGrid>
              <a:tr h="669400">
                <a:tc>
                  <a:txBody>
                    <a:bodyPr/>
                    <a:lstStyle/>
                    <a:p>
                      <a:pPr algn="ctr"/>
                      <a:r>
                        <a:rPr lang="tr-TR" dirty="0" smtClean="0"/>
                        <a:t>İLİ</a:t>
                      </a:r>
                      <a:endParaRPr lang="tr-TR" dirty="0"/>
                    </a:p>
                  </a:txBody>
                  <a:tcPr anchor="ctr"/>
                </a:tc>
                <a:tc>
                  <a:txBody>
                    <a:bodyPr/>
                    <a:lstStyle/>
                    <a:p>
                      <a:pPr algn="ctr"/>
                      <a:r>
                        <a:rPr lang="tr-TR" dirty="0" smtClean="0"/>
                        <a:t>BAŞVURU SAHİBİ</a:t>
                      </a:r>
                      <a:endParaRPr lang="tr-TR" dirty="0"/>
                    </a:p>
                  </a:txBody>
                  <a:tcPr anchor="ctr"/>
                </a:tc>
                <a:tc>
                  <a:txBody>
                    <a:bodyPr/>
                    <a:lstStyle/>
                    <a:p>
                      <a:pPr algn="ctr"/>
                      <a:r>
                        <a:rPr lang="tr-TR" dirty="0" smtClean="0"/>
                        <a:t>PROJE ADI</a:t>
                      </a:r>
                      <a:endParaRPr lang="tr-TR" dirty="0"/>
                    </a:p>
                  </a:txBody>
                  <a:tcPr anchor="ctr"/>
                </a:tc>
                <a:tc>
                  <a:txBody>
                    <a:bodyPr/>
                    <a:lstStyle/>
                    <a:p>
                      <a:pPr algn="ctr"/>
                      <a:r>
                        <a:rPr lang="tr-TR" dirty="0" smtClean="0"/>
                        <a:t>DESTEK TUTARI</a:t>
                      </a:r>
                      <a:endParaRPr lang="tr-TR" dirty="0"/>
                    </a:p>
                  </a:txBody>
                  <a:tcPr anchor="ctr"/>
                </a:tc>
                <a:extLst>
                  <a:ext uri="{0D108BD9-81ED-4DB2-BD59-A6C34878D82A}">
                    <a16:rowId xmlns:a16="http://schemas.microsoft.com/office/drawing/2014/main" val="923884548"/>
                  </a:ext>
                </a:extLst>
              </a:tr>
              <a:tr h="387827">
                <a:tc>
                  <a:txBody>
                    <a:bodyPr/>
                    <a:lstStyle/>
                    <a:p>
                      <a:pPr algn="ctr"/>
                      <a:r>
                        <a:rPr lang="tr-TR" dirty="0" smtClean="0"/>
                        <a:t>Denizli</a:t>
                      </a:r>
                    </a:p>
                  </a:txBody>
                  <a:tcPr anchor="ctr"/>
                </a:tc>
                <a:tc>
                  <a:txBody>
                    <a:bodyPr/>
                    <a:lstStyle/>
                    <a:p>
                      <a:pPr algn="ctr"/>
                      <a:r>
                        <a:rPr lang="tr-TR" dirty="0" smtClean="0"/>
                        <a:t>Pamukkale Belediyesi</a:t>
                      </a:r>
                      <a:endParaRPr lang="tr-TR" dirty="0"/>
                    </a:p>
                  </a:txBody>
                  <a:tcPr anchor="ctr"/>
                </a:tc>
                <a:tc>
                  <a:txBody>
                    <a:bodyPr/>
                    <a:lstStyle/>
                    <a:p>
                      <a:pPr algn="ctr"/>
                      <a:r>
                        <a:rPr lang="tr-TR" dirty="0" smtClean="0"/>
                        <a:t>Pamuk Eller Üretiyor</a:t>
                      </a:r>
                      <a:endParaRPr lang="tr-TR" dirty="0"/>
                    </a:p>
                  </a:txBody>
                  <a:tcPr anchor="ctr"/>
                </a:tc>
                <a:tc>
                  <a:txBody>
                    <a:bodyPr/>
                    <a:lstStyle/>
                    <a:p>
                      <a:pPr algn="ctr"/>
                      <a:r>
                        <a:rPr lang="tr-TR" dirty="0" smtClean="0"/>
                        <a:t>900.000 TL</a:t>
                      </a:r>
                      <a:endParaRPr lang="tr-TR" dirty="0"/>
                    </a:p>
                  </a:txBody>
                  <a:tcPr anchor="ctr"/>
                </a:tc>
                <a:extLst>
                  <a:ext uri="{0D108BD9-81ED-4DB2-BD59-A6C34878D82A}">
                    <a16:rowId xmlns:a16="http://schemas.microsoft.com/office/drawing/2014/main" val="1593066919"/>
                  </a:ext>
                </a:extLst>
              </a:tr>
              <a:tr h="639642">
                <a:tc>
                  <a:txBody>
                    <a:bodyPr/>
                    <a:lstStyle/>
                    <a:p>
                      <a:pPr algn="ctr"/>
                      <a:r>
                        <a:rPr lang="tr-TR" dirty="0" smtClean="0"/>
                        <a:t>Aydın</a:t>
                      </a:r>
                      <a:endParaRPr lang="tr-TR" dirty="0"/>
                    </a:p>
                  </a:txBody>
                  <a:tcPr anchor="ctr"/>
                </a:tc>
                <a:tc>
                  <a:txBody>
                    <a:bodyPr/>
                    <a:lstStyle/>
                    <a:p>
                      <a:pPr algn="ctr"/>
                      <a:r>
                        <a:rPr lang="tr-TR" dirty="0" smtClean="0"/>
                        <a:t>Kuyucak Belediyesi</a:t>
                      </a:r>
                    </a:p>
                  </a:txBody>
                  <a:tcPr anchor="ctr"/>
                </a:tc>
                <a:tc>
                  <a:txBody>
                    <a:bodyPr/>
                    <a:lstStyle/>
                    <a:p>
                      <a:pPr algn="ctr"/>
                      <a:r>
                        <a:rPr lang="tr-TR" dirty="0" smtClean="0"/>
                        <a:t>Kadının Sosyal Ve Ekonomik Hayata Katılımı	</a:t>
                      </a:r>
                      <a:endParaRPr lang="tr-TR" dirty="0"/>
                    </a:p>
                  </a:txBody>
                  <a:tcPr anchor="ctr"/>
                </a:tc>
                <a:tc>
                  <a:txBody>
                    <a:bodyPr/>
                    <a:lstStyle/>
                    <a:p>
                      <a:pPr algn="ctr"/>
                      <a:r>
                        <a:rPr lang="tr-TR" dirty="0" smtClean="0"/>
                        <a:t>970.000</a:t>
                      </a:r>
                      <a:r>
                        <a:rPr lang="tr-TR" baseline="0" dirty="0" smtClean="0"/>
                        <a:t> TL</a:t>
                      </a:r>
                      <a:endParaRPr lang="tr-TR" dirty="0" smtClean="0"/>
                    </a:p>
                    <a:p>
                      <a:pPr algn="ctr"/>
                      <a:endParaRPr lang="tr-TR" dirty="0"/>
                    </a:p>
                  </a:txBody>
                  <a:tcPr anchor="ctr"/>
                </a:tc>
                <a:extLst>
                  <a:ext uri="{0D108BD9-81ED-4DB2-BD59-A6C34878D82A}">
                    <a16:rowId xmlns:a16="http://schemas.microsoft.com/office/drawing/2014/main" val="2657025010"/>
                  </a:ext>
                </a:extLst>
              </a:tr>
              <a:tr h="669400">
                <a:tc>
                  <a:txBody>
                    <a:bodyPr/>
                    <a:lstStyle/>
                    <a:p>
                      <a:pPr algn="ctr"/>
                      <a:r>
                        <a:rPr kumimoji="0" lang="tr-TR" sz="1800" u="none" strike="noStrike" kern="1200" cap="none" spc="0" normalizeH="0" baseline="0" noProof="0" dirty="0" smtClean="0">
                          <a:ln>
                            <a:noFill/>
                          </a:ln>
                          <a:effectLst/>
                          <a:uLnTx/>
                          <a:uFillTx/>
                        </a:rPr>
                        <a:t>Muğla</a:t>
                      </a:r>
                      <a:endParaRPr lang="tr-TR" dirty="0"/>
                    </a:p>
                  </a:txBody>
                  <a:tcPr anchor="ctr"/>
                </a:tc>
                <a:tc>
                  <a:txBody>
                    <a:bodyPr/>
                    <a:lstStyle/>
                    <a:p>
                      <a:pPr algn="ctr"/>
                      <a:r>
                        <a:rPr lang="tr-TR" dirty="0" smtClean="0"/>
                        <a:t>Menteşe Kaymakamlığı</a:t>
                      </a:r>
                    </a:p>
                  </a:txBody>
                  <a:tcPr anchor="ctr"/>
                </a:tc>
                <a:tc>
                  <a:txBody>
                    <a:bodyPr/>
                    <a:lstStyle/>
                    <a:p>
                      <a:pPr algn="ctr"/>
                      <a:r>
                        <a:rPr lang="tr-TR" dirty="0" smtClean="0"/>
                        <a:t>Kadınlar Üretiyor Menteşe Kazanıyor	</a:t>
                      </a:r>
                      <a:endParaRPr lang="tr-TR" dirty="0"/>
                    </a:p>
                  </a:txBody>
                  <a:tcPr anchor="ctr"/>
                </a:tc>
                <a:tc>
                  <a:txBody>
                    <a:bodyPr/>
                    <a:lstStyle/>
                    <a:p>
                      <a:pPr algn="ctr"/>
                      <a:r>
                        <a:rPr lang="tr-TR" dirty="0" smtClean="0"/>
                        <a:t>1.250.000</a:t>
                      </a:r>
                      <a:r>
                        <a:rPr lang="tr-TR" baseline="0" dirty="0" smtClean="0"/>
                        <a:t> TL</a:t>
                      </a:r>
                      <a:endParaRPr lang="tr-TR" dirty="0"/>
                    </a:p>
                  </a:txBody>
                  <a:tcPr anchor="ctr"/>
                </a:tc>
                <a:extLst>
                  <a:ext uri="{0D108BD9-81ED-4DB2-BD59-A6C34878D82A}">
                    <a16:rowId xmlns:a16="http://schemas.microsoft.com/office/drawing/2014/main" val="2577165187"/>
                  </a:ext>
                </a:extLst>
              </a:tr>
              <a:tr h="1243171">
                <a:tc>
                  <a:txBody>
                    <a:bodyPr/>
                    <a:lstStyle/>
                    <a:p>
                      <a:pPr algn="ctr"/>
                      <a:r>
                        <a:rPr kumimoji="0" lang="tr-TR" sz="1800" u="none" strike="noStrike" kern="1200" cap="none" spc="0" normalizeH="0" baseline="0" noProof="0" dirty="0" smtClean="0">
                          <a:ln>
                            <a:noFill/>
                          </a:ln>
                          <a:effectLst/>
                          <a:uLnTx/>
                          <a:uFillTx/>
                        </a:rPr>
                        <a:t>Muğla</a:t>
                      </a:r>
                      <a:endParaRPr lang="tr-TR" dirty="0"/>
                    </a:p>
                  </a:txBody>
                  <a:tcPr anchor="ctr"/>
                </a:tc>
                <a:tc>
                  <a:txBody>
                    <a:bodyPr/>
                    <a:lstStyle/>
                    <a:p>
                      <a:pPr algn="ctr"/>
                      <a:r>
                        <a:rPr lang="tr-TR" dirty="0" smtClean="0"/>
                        <a:t>Muğla Sıtkı Koçman Üniversitesi</a:t>
                      </a:r>
                    </a:p>
                  </a:txBody>
                  <a:tcPr anchor="ctr"/>
                </a:tc>
                <a:tc>
                  <a:txBody>
                    <a:bodyPr/>
                    <a:lstStyle/>
                    <a:p>
                      <a:pPr algn="ctr"/>
                      <a:r>
                        <a:rPr lang="tr-TR" dirty="0" smtClean="0"/>
                        <a:t>Mavi Nesil Projesi: Denizcilik Ve Yatçılık Sektöründe Eğitim, Beceri Ve İstihdam Edilebilirliği Geliştirme Merkezi	</a:t>
                      </a:r>
                      <a:endParaRPr lang="tr-TR" dirty="0"/>
                    </a:p>
                  </a:txBody>
                  <a:tcPr anchor="ctr"/>
                </a:tc>
                <a:tc>
                  <a:txBody>
                    <a:bodyPr/>
                    <a:lstStyle/>
                    <a:p>
                      <a:pPr algn="ctr"/>
                      <a:r>
                        <a:rPr lang="tr-TR" dirty="0" smtClean="0"/>
                        <a:t>980.000</a:t>
                      </a:r>
                      <a:r>
                        <a:rPr lang="tr-TR" baseline="0" dirty="0" smtClean="0"/>
                        <a:t> TL</a:t>
                      </a:r>
                      <a:endParaRPr lang="tr-TR" dirty="0" smtClean="0"/>
                    </a:p>
                    <a:p>
                      <a:pPr algn="ctr"/>
                      <a:endParaRPr lang="tr-TR" dirty="0"/>
                    </a:p>
                  </a:txBody>
                  <a:tcPr anchor="ctr"/>
                </a:tc>
                <a:extLst>
                  <a:ext uri="{0D108BD9-81ED-4DB2-BD59-A6C34878D82A}">
                    <a16:rowId xmlns:a16="http://schemas.microsoft.com/office/drawing/2014/main" val="859423185"/>
                  </a:ext>
                </a:extLst>
              </a:tr>
              <a:tr h="669400">
                <a:tc>
                  <a:txBody>
                    <a:bodyPr/>
                    <a:lstStyle/>
                    <a:p>
                      <a:pPr algn="ctr"/>
                      <a:r>
                        <a:rPr kumimoji="0" lang="tr-TR" sz="1800" u="none" strike="noStrike" kern="1200" cap="none" spc="0" normalizeH="0" baseline="0" noProof="0" dirty="0" smtClean="0">
                          <a:ln>
                            <a:noFill/>
                          </a:ln>
                          <a:effectLst/>
                          <a:uLnTx/>
                          <a:uFillTx/>
                        </a:rPr>
                        <a:t>Muğla</a:t>
                      </a:r>
                      <a:endParaRPr lang="tr-TR" dirty="0"/>
                    </a:p>
                  </a:txBody>
                  <a:tcPr anchor="ctr"/>
                </a:tc>
                <a:tc>
                  <a:txBody>
                    <a:bodyPr/>
                    <a:lstStyle/>
                    <a:p>
                      <a:pPr algn="ctr"/>
                      <a:r>
                        <a:rPr lang="tr-TR" dirty="0" smtClean="0"/>
                        <a:t>Muğla İl Milli Eğitim Müdürlüğü</a:t>
                      </a:r>
                    </a:p>
                  </a:txBody>
                  <a:tcPr anchor="ctr"/>
                </a:tc>
                <a:tc>
                  <a:txBody>
                    <a:bodyPr/>
                    <a:lstStyle/>
                    <a:p>
                      <a:pPr algn="ctr"/>
                      <a:r>
                        <a:rPr lang="tr-TR" dirty="0" smtClean="0"/>
                        <a:t>Köy Okullarında Akıllı Tarım Akıllı Arıcılık	</a:t>
                      </a:r>
                      <a:endParaRPr lang="tr-TR" dirty="0"/>
                    </a:p>
                  </a:txBody>
                  <a:tcPr anchor="ctr"/>
                </a:tc>
                <a:tc>
                  <a:txBody>
                    <a:bodyPr/>
                    <a:lstStyle/>
                    <a:p>
                      <a:pPr algn="ctr"/>
                      <a:r>
                        <a:rPr lang="tr-TR" dirty="0" smtClean="0"/>
                        <a:t>900.000</a:t>
                      </a:r>
                      <a:r>
                        <a:rPr lang="tr-TR" baseline="0" dirty="0" smtClean="0"/>
                        <a:t> TL</a:t>
                      </a:r>
                      <a:endParaRPr lang="tr-TR" dirty="0" smtClean="0"/>
                    </a:p>
                    <a:p>
                      <a:pPr algn="ctr"/>
                      <a:endParaRPr lang="tr-TR" dirty="0"/>
                    </a:p>
                  </a:txBody>
                  <a:tcPr anchor="ctr"/>
                </a:tc>
                <a:extLst>
                  <a:ext uri="{0D108BD9-81ED-4DB2-BD59-A6C34878D82A}">
                    <a16:rowId xmlns:a16="http://schemas.microsoft.com/office/drawing/2014/main" val="2186661188"/>
                  </a:ext>
                </a:extLst>
              </a:tr>
            </a:tbl>
          </a:graphicData>
        </a:graphic>
      </p:graphicFrame>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2" name="Resim 11"/>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Resim 9"/>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92625265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sp>
        <p:nvSpPr>
          <p:cNvPr id="3" name="Metin kutusu 2"/>
          <p:cNvSpPr txBox="1"/>
          <p:nvPr/>
        </p:nvSpPr>
        <p:spPr>
          <a:xfrm>
            <a:off x="3306848" y="826979"/>
            <a:ext cx="7812868" cy="1292662"/>
          </a:xfrm>
          <a:prstGeom prst="rect">
            <a:avLst/>
          </a:prstGeom>
          <a:noFill/>
        </p:spPr>
        <p:txBody>
          <a:bodyPr wrap="square" rtlCol="0">
            <a:spAutoFit/>
          </a:bodyPr>
          <a:lstStyle/>
          <a:p>
            <a:r>
              <a:rPr lang="tr-TR" sz="2400" b="1" dirty="0" smtClean="0">
                <a:solidFill>
                  <a:srgbClr val="C00000"/>
                </a:solidFill>
              </a:rPr>
              <a:t>2022 </a:t>
            </a:r>
            <a:r>
              <a:rPr lang="tr-TR" sz="2400" b="1" dirty="0">
                <a:solidFill>
                  <a:srgbClr val="C00000"/>
                </a:solidFill>
              </a:rPr>
              <a:t>SOGEP </a:t>
            </a:r>
            <a:r>
              <a:rPr lang="tr-TR" sz="2400" b="1" dirty="0" smtClean="0">
                <a:solidFill>
                  <a:srgbClr val="C00000"/>
                </a:solidFill>
              </a:rPr>
              <a:t>Kazanan </a:t>
            </a:r>
            <a:r>
              <a:rPr lang="tr-TR" sz="2400" b="1" dirty="0">
                <a:solidFill>
                  <a:srgbClr val="C00000"/>
                </a:solidFill>
              </a:rPr>
              <a:t>Proje Listesi</a:t>
            </a:r>
          </a:p>
          <a:p>
            <a:pPr marL="285750" indent="-285750">
              <a:buFont typeface="Wingdings" panose="05000000000000000000" pitchFamily="2" charset="2"/>
              <a:buChar char="Ø"/>
            </a:pPr>
            <a:endParaRPr lang="tr-TR" dirty="0"/>
          </a:p>
          <a:p>
            <a:endParaRPr lang="tr-TR" dirty="0"/>
          </a:p>
          <a:p>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3946353532"/>
              </p:ext>
            </p:extLst>
          </p:nvPr>
        </p:nvGraphicFramePr>
        <p:xfrm>
          <a:off x="338479" y="1224619"/>
          <a:ext cx="11607800" cy="4997894"/>
        </p:xfrm>
        <a:graphic>
          <a:graphicData uri="http://schemas.openxmlformats.org/drawingml/2006/table">
            <a:tbl>
              <a:tblPr firstRow="1" bandRow="1">
                <a:tableStyleId>{5FD0F851-EC5A-4D38-B0AD-8093EC10F338}</a:tableStyleId>
              </a:tblPr>
              <a:tblGrid>
                <a:gridCol w="1203994">
                  <a:extLst>
                    <a:ext uri="{9D8B030D-6E8A-4147-A177-3AD203B41FA5}">
                      <a16:colId xmlns:a16="http://schemas.microsoft.com/office/drawing/2014/main" val="4133231197"/>
                    </a:ext>
                  </a:extLst>
                </a:gridCol>
                <a:gridCol w="3278909">
                  <a:extLst>
                    <a:ext uri="{9D8B030D-6E8A-4147-A177-3AD203B41FA5}">
                      <a16:colId xmlns:a16="http://schemas.microsoft.com/office/drawing/2014/main" val="1027616061"/>
                    </a:ext>
                  </a:extLst>
                </a:gridCol>
                <a:gridCol w="5357091">
                  <a:extLst>
                    <a:ext uri="{9D8B030D-6E8A-4147-A177-3AD203B41FA5}">
                      <a16:colId xmlns:a16="http://schemas.microsoft.com/office/drawing/2014/main" val="1747723807"/>
                    </a:ext>
                  </a:extLst>
                </a:gridCol>
                <a:gridCol w="1767806">
                  <a:extLst>
                    <a:ext uri="{9D8B030D-6E8A-4147-A177-3AD203B41FA5}">
                      <a16:colId xmlns:a16="http://schemas.microsoft.com/office/drawing/2014/main" val="1039347951"/>
                    </a:ext>
                  </a:extLst>
                </a:gridCol>
              </a:tblGrid>
              <a:tr h="500484">
                <a:tc>
                  <a:txBody>
                    <a:bodyPr/>
                    <a:lstStyle/>
                    <a:p>
                      <a:pPr algn="ctr">
                        <a:lnSpc>
                          <a:spcPct val="100000"/>
                        </a:lnSpc>
                      </a:pPr>
                      <a:r>
                        <a:rPr lang="tr-TR" dirty="0" smtClean="0"/>
                        <a:t>İLİ</a:t>
                      </a:r>
                      <a:endParaRPr lang="tr-TR" dirty="0"/>
                    </a:p>
                  </a:txBody>
                  <a:tcPr anchor="ctr"/>
                </a:tc>
                <a:tc>
                  <a:txBody>
                    <a:bodyPr/>
                    <a:lstStyle/>
                    <a:p>
                      <a:pPr algn="ctr">
                        <a:lnSpc>
                          <a:spcPct val="100000"/>
                        </a:lnSpc>
                      </a:pPr>
                      <a:r>
                        <a:rPr lang="tr-TR" dirty="0" smtClean="0"/>
                        <a:t>BAŞVURU SAHİBİ</a:t>
                      </a:r>
                      <a:endParaRPr lang="tr-TR" dirty="0"/>
                    </a:p>
                  </a:txBody>
                  <a:tcPr anchor="ctr"/>
                </a:tc>
                <a:tc>
                  <a:txBody>
                    <a:bodyPr/>
                    <a:lstStyle/>
                    <a:p>
                      <a:pPr algn="ctr">
                        <a:lnSpc>
                          <a:spcPct val="100000"/>
                        </a:lnSpc>
                      </a:pPr>
                      <a:r>
                        <a:rPr lang="tr-TR" dirty="0" smtClean="0"/>
                        <a:t>PROJE ADI</a:t>
                      </a:r>
                      <a:endParaRPr lang="tr-TR" dirty="0"/>
                    </a:p>
                  </a:txBody>
                  <a:tcPr anchor="ctr"/>
                </a:tc>
                <a:tc>
                  <a:txBody>
                    <a:bodyPr/>
                    <a:lstStyle/>
                    <a:p>
                      <a:pPr algn="ctr">
                        <a:lnSpc>
                          <a:spcPct val="100000"/>
                        </a:lnSpc>
                      </a:pPr>
                      <a:r>
                        <a:rPr lang="tr-TR" dirty="0" smtClean="0"/>
                        <a:t>DESTEK TUTARI</a:t>
                      </a:r>
                      <a:endParaRPr lang="tr-TR" dirty="0"/>
                    </a:p>
                  </a:txBody>
                  <a:tcPr anchor="ctr"/>
                </a:tc>
                <a:extLst>
                  <a:ext uri="{0D108BD9-81ED-4DB2-BD59-A6C34878D82A}">
                    <a16:rowId xmlns:a16="http://schemas.microsoft.com/office/drawing/2014/main" val="923884548"/>
                  </a:ext>
                </a:extLst>
              </a:tr>
              <a:tr h="266011">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Aydın</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Köşk Belediyesi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Köşk Kestane İle Güçleniyor</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1.786.584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1593066919"/>
                  </a:ext>
                </a:extLst>
              </a:tr>
              <a:tr h="532023">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Aydın</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Efeler Sosyal Yardımlaşma Ve Dayanışma Vakfı</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El Sanatları Atölyesi Projesi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939.656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2657025010"/>
                  </a:ext>
                </a:extLst>
              </a:tr>
              <a:tr h="532023">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Aydın</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Bozdoğan Kaymakamlığı</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Çam Fıstığı Üretimi İstihdamı Destekliyor, Ekonomiyi Büyütüyor</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2.190.881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2577165187"/>
                  </a:ext>
                </a:extLst>
              </a:tr>
              <a:tr h="620417">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Denizli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Denizli İl Milli Eğitim Müdürlüğü</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Umudunu Mesleğinle Yaşat</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1.135.193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859423185"/>
                  </a:ext>
                </a:extLst>
              </a:tr>
              <a:tr h="620417">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Denizli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Denizli Büyükşehir Belediyesi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Nitelikli Genç, Güçlü Denizli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1.000.000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753470324"/>
                  </a:ext>
                </a:extLst>
              </a:tr>
              <a:tr h="759608">
                <a:tc>
                  <a:txBody>
                    <a:bodyPr/>
                    <a:lstStyle/>
                    <a:p>
                      <a:pPr marL="0" algn="ctr" defTabSz="457200" rtl="0" eaLnBrk="1" latinLnBrk="0" hangingPunct="1">
                        <a:lnSpc>
                          <a:spcPct val="100000"/>
                        </a:lnSpc>
                        <a:spcAft>
                          <a:spcPts val="0"/>
                        </a:spcAft>
                      </a:pPr>
                      <a:r>
                        <a:rPr lang="tr-TR" sz="1800" b="0" kern="1200">
                          <a:solidFill>
                            <a:schemeClr val="tx1"/>
                          </a:solidFill>
                          <a:latin typeface="+mn-lt"/>
                          <a:ea typeface="+mn-ea"/>
                          <a:cs typeface="+mn-cs"/>
                        </a:rPr>
                        <a:t>Muğla</a:t>
                      </a:r>
                    </a:p>
                  </a:txBody>
                  <a:tcPr marL="68580" marR="68580" marT="0" marB="0" anchor="ctr"/>
                </a:tc>
                <a:tc>
                  <a:txBody>
                    <a:bodyPr/>
                    <a:lstStyle/>
                    <a:p>
                      <a:pPr marL="0" algn="ctr" defTabSz="457200" rtl="0" eaLnBrk="1" latinLnBrk="0" hangingPunct="1">
                        <a:lnSpc>
                          <a:spcPct val="100000"/>
                        </a:lnSpc>
                        <a:spcAft>
                          <a:spcPts val="0"/>
                        </a:spcAft>
                      </a:pPr>
                      <a:r>
                        <a:rPr lang="tr-TR" sz="1800" b="0" kern="1200">
                          <a:solidFill>
                            <a:schemeClr val="tx1"/>
                          </a:solidFill>
                          <a:latin typeface="+mn-lt"/>
                          <a:ea typeface="+mn-ea"/>
                          <a:cs typeface="+mn-cs"/>
                        </a:rPr>
                        <a:t>Muğla Orman Bölge Müdürlüğü</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Doğal Kozmetik Ürün </a:t>
                      </a:r>
                      <a:r>
                        <a:rPr lang="tr-TR" sz="1800" b="0" kern="1200" dirty="0" err="1">
                          <a:solidFill>
                            <a:schemeClr val="tx1"/>
                          </a:solidFill>
                          <a:latin typeface="+mn-lt"/>
                          <a:ea typeface="+mn-ea"/>
                          <a:cs typeface="+mn-cs"/>
                        </a:rPr>
                        <a:t>Relikt</a:t>
                      </a:r>
                      <a:r>
                        <a:rPr lang="tr-TR" sz="1800" b="0" kern="1200" dirty="0">
                          <a:solidFill>
                            <a:schemeClr val="tx1"/>
                          </a:solidFill>
                          <a:latin typeface="+mn-lt"/>
                          <a:ea typeface="+mn-ea"/>
                          <a:cs typeface="+mn-cs"/>
                        </a:rPr>
                        <a:t> Endemik Sığla Yağı İşlenmesi İle Kooperatif </a:t>
                      </a:r>
                      <a:r>
                        <a:rPr lang="tr-TR" sz="1800" b="0" kern="1200" dirty="0" smtClean="0">
                          <a:solidFill>
                            <a:schemeClr val="tx1"/>
                          </a:solidFill>
                          <a:latin typeface="+mn-lt"/>
                          <a:ea typeface="+mn-ea"/>
                          <a:cs typeface="+mn-cs"/>
                        </a:rPr>
                        <a:t>ve </a:t>
                      </a:r>
                      <a:r>
                        <a:rPr lang="tr-TR" sz="1800" b="0" kern="1200" dirty="0">
                          <a:solidFill>
                            <a:schemeClr val="tx1"/>
                          </a:solidFill>
                          <a:latin typeface="+mn-lt"/>
                          <a:ea typeface="+mn-ea"/>
                          <a:cs typeface="+mn-cs"/>
                        </a:rPr>
                        <a:t>Dezavantajlı Üyeleri Kazanıyor</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1.368.513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2646263367"/>
                  </a:ext>
                </a:extLst>
              </a:tr>
              <a:tr h="759608">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Muğla</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SS Ortaca El Ele Kadın Girişimi Üretim Ve İşletme Kooperatifi</a:t>
                      </a: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a:solidFill>
                            <a:schemeClr val="tx1"/>
                          </a:solidFill>
                          <a:latin typeface="+mn-lt"/>
                          <a:ea typeface="+mn-ea"/>
                          <a:cs typeface="+mn-cs"/>
                        </a:rPr>
                        <a:t>Kadın Eliyle </a:t>
                      </a:r>
                      <a:r>
                        <a:rPr lang="tr-TR" sz="1800" b="0" kern="1200" dirty="0" smtClean="0">
                          <a:solidFill>
                            <a:schemeClr val="tx1"/>
                          </a:solidFill>
                          <a:latin typeface="+mn-lt"/>
                          <a:ea typeface="+mn-ea"/>
                          <a:cs typeface="+mn-cs"/>
                        </a:rPr>
                        <a:t>Katma değere </a:t>
                      </a:r>
                      <a:r>
                        <a:rPr lang="tr-TR" sz="1800" b="0" kern="1200" dirty="0">
                          <a:solidFill>
                            <a:schemeClr val="tx1"/>
                          </a:solidFill>
                          <a:latin typeface="+mn-lt"/>
                          <a:ea typeface="+mn-ea"/>
                          <a:cs typeface="+mn-cs"/>
                        </a:rPr>
                        <a:t>Dönüştürülen </a:t>
                      </a:r>
                      <a:r>
                        <a:rPr lang="tr-TR" sz="1800" b="0" kern="1200" dirty="0" smtClean="0">
                          <a:solidFill>
                            <a:schemeClr val="tx1"/>
                          </a:solidFill>
                          <a:latin typeface="+mn-lt"/>
                          <a:ea typeface="+mn-ea"/>
                          <a:cs typeface="+mn-cs"/>
                        </a:rPr>
                        <a:t>Ürünler</a:t>
                      </a:r>
                      <a:endParaRPr lang="tr-TR" sz="1800" b="0" kern="1200" dirty="0">
                        <a:solidFill>
                          <a:schemeClr val="tx1"/>
                        </a:solidFill>
                        <a:latin typeface="+mn-lt"/>
                        <a:ea typeface="+mn-ea"/>
                        <a:cs typeface="+mn-cs"/>
                      </a:endParaRPr>
                    </a:p>
                  </a:txBody>
                  <a:tcPr marL="68580" marR="68580" marT="0" marB="0"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917.897 TL</a:t>
                      </a:r>
                      <a:endParaRPr lang="tr-TR" sz="18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3786382678"/>
                  </a:ext>
                </a:extLst>
              </a:tr>
              <a:tr h="354682">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Muğla</a:t>
                      </a:r>
                      <a:endParaRPr lang="tr-TR" sz="1800" b="0" kern="1200" dirty="0">
                        <a:solidFill>
                          <a:schemeClr val="tx1"/>
                        </a:solidFill>
                        <a:latin typeface="+mn-lt"/>
                        <a:ea typeface="+mn-ea"/>
                        <a:cs typeface="+mn-cs"/>
                      </a:endParaRPr>
                    </a:p>
                  </a:txBody>
                  <a:tcPr anchor="ctr"/>
                </a:tc>
                <a:tc>
                  <a:txBody>
                    <a:bodyPr/>
                    <a:lstStyle/>
                    <a:p>
                      <a:pPr marL="0" algn="ctr" defTabSz="457200" rtl="0" eaLnBrk="1" latinLnBrk="0" hangingPunct="1">
                        <a:lnSpc>
                          <a:spcPct val="100000"/>
                        </a:lnSpc>
                        <a:spcAft>
                          <a:spcPts val="0"/>
                        </a:spcAft>
                      </a:pPr>
                      <a:r>
                        <a:rPr lang="tr-TR" sz="1800" b="0" kern="1200" dirty="0" err="1" smtClean="0">
                          <a:solidFill>
                            <a:schemeClr val="tx1"/>
                          </a:solidFill>
                          <a:latin typeface="+mn-lt"/>
                          <a:ea typeface="+mn-ea"/>
                          <a:cs typeface="+mn-cs"/>
                        </a:rPr>
                        <a:t>Seydikemer</a:t>
                      </a:r>
                      <a:r>
                        <a:rPr lang="tr-TR" sz="1800" b="0" kern="1200" dirty="0" smtClean="0">
                          <a:solidFill>
                            <a:schemeClr val="tx1"/>
                          </a:solidFill>
                          <a:latin typeface="+mn-lt"/>
                          <a:ea typeface="+mn-ea"/>
                          <a:cs typeface="+mn-cs"/>
                        </a:rPr>
                        <a:t> Kaymakamlığı</a:t>
                      </a:r>
                    </a:p>
                  </a:txBody>
                  <a:tcPr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Yöresel Sanatlar Atölyesi</a:t>
                      </a:r>
                      <a:endParaRPr lang="tr-TR" sz="1800" b="0" kern="1200" dirty="0">
                        <a:solidFill>
                          <a:schemeClr val="tx1"/>
                        </a:solidFill>
                        <a:latin typeface="+mn-lt"/>
                        <a:ea typeface="+mn-ea"/>
                        <a:cs typeface="+mn-cs"/>
                      </a:endParaRPr>
                    </a:p>
                  </a:txBody>
                  <a:tcPr anchor="ctr"/>
                </a:tc>
                <a:tc>
                  <a:txBody>
                    <a:bodyPr/>
                    <a:lstStyle/>
                    <a:p>
                      <a:pPr marL="0" algn="ctr" defTabSz="457200" rtl="0" eaLnBrk="1" latinLnBrk="0" hangingPunct="1">
                        <a:lnSpc>
                          <a:spcPct val="100000"/>
                        </a:lnSpc>
                        <a:spcAft>
                          <a:spcPts val="0"/>
                        </a:spcAft>
                      </a:pPr>
                      <a:r>
                        <a:rPr lang="tr-TR" sz="1800" b="0" kern="1200" dirty="0" smtClean="0">
                          <a:solidFill>
                            <a:schemeClr val="tx1"/>
                          </a:solidFill>
                          <a:latin typeface="+mn-lt"/>
                          <a:ea typeface="+mn-ea"/>
                          <a:cs typeface="+mn-cs"/>
                        </a:rPr>
                        <a:t>1.171.500 TL</a:t>
                      </a:r>
                      <a:endParaRPr lang="tr-TR" sz="1800" b="0" kern="1200" dirty="0">
                        <a:solidFill>
                          <a:schemeClr val="tx1"/>
                        </a:solidFill>
                        <a:latin typeface="+mn-lt"/>
                        <a:ea typeface="+mn-ea"/>
                        <a:cs typeface="+mn-cs"/>
                      </a:endParaRPr>
                    </a:p>
                  </a:txBody>
                  <a:tcPr anchor="ctr"/>
                </a:tc>
                <a:extLst>
                  <a:ext uri="{0D108BD9-81ED-4DB2-BD59-A6C34878D82A}">
                    <a16:rowId xmlns:a16="http://schemas.microsoft.com/office/drawing/2014/main" val="2186661188"/>
                  </a:ext>
                </a:extLst>
              </a:tr>
            </a:tbl>
          </a:graphicData>
        </a:graphic>
      </p:graphicFrame>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2" name="Resim 11"/>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Resim 9"/>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357161547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sp>
        <p:nvSpPr>
          <p:cNvPr id="3" name="Metin kutusu 2"/>
          <p:cNvSpPr txBox="1"/>
          <p:nvPr/>
        </p:nvSpPr>
        <p:spPr>
          <a:xfrm>
            <a:off x="3425126" y="1302251"/>
            <a:ext cx="7812868" cy="1292662"/>
          </a:xfrm>
          <a:prstGeom prst="rect">
            <a:avLst/>
          </a:prstGeom>
          <a:noFill/>
        </p:spPr>
        <p:txBody>
          <a:bodyPr wrap="square" rtlCol="0">
            <a:spAutoFit/>
          </a:bodyPr>
          <a:lstStyle/>
          <a:p>
            <a:r>
              <a:rPr lang="tr-TR" sz="2400" b="1" dirty="0" smtClean="0">
                <a:solidFill>
                  <a:srgbClr val="C00000"/>
                </a:solidFill>
              </a:rPr>
              <a:t>2023 </a:t>
            </a:r>
            <a:r>
              <a:rPr lang="tr-TR" sz="2400" b="1" dirty="0">
                <a:solidFill>
                  <a:srgbClr val="C00000"/>
                </a:solidFill>
              </a:rPr>
              <a:t>SOGEP </a:t>
            </a:r>
            <a:r>
              <a:rPr lang="tr-TR" sz="2400" b="1" dirty="0" smtClean="0">
                <a:solidFill>
                  <a:srgbClr val="C00000"/>
                </a:solidFill>
              </a:rPr>
              <a:t>Kazanan </a:t>
            </a:r>
            <a:r>
              <a:rPr lang="tr-TR" sz="2400" b="1" dirty="0">
                <a:solidFill>
                  <a:srgbClr val="C00000"/>
                </a:solidFill>
              </a:rPr>
              <a:t>Proje Listesi</a:t>
            </a:r>
          </a:p>
          <a:p>
            <a:pPr marL="285750" indent="-285750">
              <a:buFont typeface="Wingdings" panose="05000000000000000000" pitchFamily="2" charset="2"/>
              <a:buChar char="Ø"/>
            </a:pPr>
            <a:endParaRPr lang="tr-TR" dirty="0"/>
          </a:p>
          <a:p>
            <a:endParaRPr lang="tr-TR" dirty="0"/>
          </a:p>
          <a:p>
            <a:endParaRPr lang="tr-TR" dirty="0"/>
          </a:p>
        </p:txBody>
      </p:sp>
      <p:graphicFrame>
        <p:nvGraphicFramePr>
          <p:cNvPr id="2" name="Tablo 1"/>
          <p:cNvGraphicFramePr>
            <a:graphicFrameLocks noGrp="1"/>
          </p:cNvGraphicFramePr>
          <p:nvPr>
            <p:extLst>
              <p:ext uri="{D42A27DB-BD31-4B8C-83A1-F6EECF244321}">
                <p14:modId xmlns:p14="http://schemas.microsoft.com/office/powerpoint/2010/main" val="2122863806"/>
              </p:ext>
            </p:extLst>
          </p:nvPr>
        </p:nvGraphicFramePr>
        <p:xfrm>
          <a:off x="1444269" y="1948582"/>
          <a:ext cx="9026660" cy="3163029"/>
        </p:xfrm>
        <a:graphic>
          <a:graphicData uri="http://schemas.openxmlformats.org/drawingml/2006/table">
            <a:tbl>
              <a:tblPr firstRow="1" bandRow="1">
                <a:tableStyleId>{5FD0F851-EC5A-4D38-B0AD-8093EC10F338}</a:tableStyleId>
              </a:tblPr>
              <a:tblGrid>
                <a:gridCol w="1197331">
                  <a:extLst>
                    <a:ext uri="{9D8B030D-6E8A-4147-A177-3AD203B41FA5}">
                      <a16:colId xmlns:a16="http://schemas.microsoft.com/office/drawing/2014/main" val="20000"/>
                    </a:ext>
                  </a:extLst>
                </a:gridCol>
                <a:gridCol w="2549236">
                  <a:extLst>
                    <a:ext uri="{9D8B030D-6E8A-4147-A177-3AD203B41FA5}">
                      <a16:colId xmlns:a16="http://schemas.microsoft.com/office/drawing/2014/main" val="20001"/>
                    </a:ext>
                  </a:extLst>
                </a:gridCol>
                <a:gridCol w="3750151">
                  <a:extLst>
                    <a:ext uri="{9D8B030D-6E8A-4147-A177-3AD203B41FA5}">
                      <a16:colId xmlns:a16="http://schemas.microsoft.com/office/drawing/2014/main" val="20002"/>
                    </a:ext>
                  </a:extLst>
                </a:gridCol>
                <a:gridCol w="1529942">
                  <a:extLst>
                    <a:ext uri="{9D8B030D-6E8A-4147-A177-3AD203B41FA5}">
                      <a16:colId xmlns:a16="http://schemas.microsoft.com/office/drawing/2014/main" val="20003"/>
                    </a:ext>
                  </a:extLst>
                </a:gridCol>
              </a:tblGrid>
              <a:tr h="795458">
                <a:tc>
                  <a:txBody>
                    <a:bodyPr/>
                    <a:lstStyle/>
                    <a:p>
                      <a:pPr algn="ctr"/>
                      <a:r>
                        <a:rPr lang="tr-TR" dirty="0" smtClean="0"/>
                        <a:t>İLİ</a:t>
                      </a:r>
                      <a:endParaRPr lang="tr-TR" dirty="0"/>
                    </a:p>
                  </a:txBody>
                  <a:tcPr anchor="ctr"/>
                </a:tc>
                <a:tc>
                  <a:txBody>
                    <a:bodyPr/>
                    <a:lstStyle/>
                    <a:p>
                      <a:pPr algn="ctr"/>
                      <a:r>
                        <a:rPr lang="tr-TR" dirty="0" smtClean="0"/>
                        <a:t>BAŞVURU SAHİBİ</a:t>
                      </a:r>
                      <a:endParaRPr lang="tr-TR" dirty="0"/>
                    </a:p>
                  </a:txBody>
                  <a:tcPr anchor="ctr"/>
                </a:tc>
                <a:tc>
                  <a:txBody>
                    <a:bodyPr/>
                    <a:lstStyle/>
                    <a:p>
                      <a:pPr algn="ctr"/>
                      <a:r>
                        <a:rPr lang="tr-TR" dirty="0" smtClean="0"/>
                        <a:t>PROJE ADI</a:t>
                      </a:r>
                      <a:endParaRPr lang="tr-TR" dirty="0"/>
                    </a:p>
                  </a:txBody>
                  <a:tcPr anchor="ctr"/>
                </a:tc>
                <a:tc>
                  <a:txBody>
                    <a:bodyPr/>
                    <a:lstStyle/>
                    <a:p>
                      <a:pPr algn="ctr"/>
                      <a:r>
                        <a:rPr lang="tr-TR" dirty="0" smtClean="0"/>
                        <a:t>DESTEK TUTARI</a:t>
                      </a:r>
                      <a:endParaRPr lang="tr-TR" dirty="0"/>
                    </a:p>
                  </a:txBody>
                  <a:tcPr anchor="ctr"/>
                </a:tc>
                <a:extLst>
                  <a:ext uri="{0D108BD9-81ED-4DB2-BD59-A6C34878D82A}">
                    <a16:rowId xmlns:a16="http://schemas.microsoft.com/office/drawing/2014/main" val="10000"/>
                  </a:ext>
                </a:extLst>
              </a:tr>
              <a:tr h="932033">
                <a:tc>
                  <a:txBody>
                    <a:bodyPr/>
                    <a:lstStyle/>
                    <a:p>
                      <a:r>
                        <a:rPr lang="tr-TR" dirty="0" smtClean="0"/>
                        <a:t>Denizli</a:t>
                      </a:r>
                    </a:p>
                  </a:txBody>
                  <a:tcPr anchor="ctr"/>
                </a:tc>
                <a:tc>
                  <a:txBody>
                    <a:bodyPr/>
                    <a:lstStyle/>
                    <a:p>
                      <a:r>
                        <a:rPr lang="tr-TR" dirty="0" smtClean="0"/>
                        <a:t>Çal Belediyesi</a:t>
                      </a:r>
                      <a:endParaRPr lang="tr-TR" dirty="0"/>
                    </a:p>
                  </a:txBody>
                  <a:tcPr anchor="ctr"/>
                </a:tc>
                <a:tc>
                  <a:txBody>
                    <a:bodyPr/>
                    <a:lstStyle/>
                    <a:p>
                      <a:r>
                        <a:rPr lang="tr-TR" dirty="0" smtClean="0"/>
                        <a:t>Kırsal Kalkınmanın Öncüsü Kadınlar</a:t>
                      </a:r>
                      <a:endParaRPr lang="tr-TR" dirty="0"/>
                    </a:p>
                  </a:txBody>
                  <a:tcPr anchor="ctr"/>
                </a:tc>
                <a:tc>
                  <a:txBody>
                    <a:bodyPr/>
                    <a:lstStyle/>
                    <a:p>
                      <a:r>
                        <a:rPr lang="tr-TR" dirty="0" smtClean="0"/>
                        <a:t>1.976.797 TL</a:t>
                      </a:r>
                      <a:endParaRPr lang="tr-TR" dirty="0"/>
                    </a:p>
                  </a:txBody>
                  <a:tcPr anchor="ctr"/>
                </a:tc>
                <a:extLst>
                  <a:ext uri="{0D108BD9-81ED-4DB2-BD59-A6C34878D82A}">
                    <a16:rowId xmlns:a16="http://schemas.microsoft.com/office/drawing/2014/main" val="10001"/>
                  </a:ext>
                </a:extLst>
              </a:tr>
              <a:tr h="795458">
                <a:tc>
                  <a:txBody>
                    <a:bodyPr/>
                    <a:lstStyle/>
                    <a:p>
                      <a:r>
                        <a:rPr lang="tr-TR" dirty="0" smtClean="0"/>
                        <a:t>Muğla</a:t>
                      </a:r>
                      <a:endParaRPr lang="tr-TR" dirty="0"/>
                    </a:p>
                  </a:txBody>
                  <a:tcPr anchor="ctr"/>
                </a:tc>
                <a:tc>
                  <a:txBody>
                    <a:bodyPr/>
                    <a:lstStyle/>
                    <a:p>
                      <a:r>
                        <a:rPr lang="tr-TR" dirty="0" smtClean="0"/>
                        <a:t>Köyceğiz Belediyesi</a:t>
                      </a:r>
                      <a:endParaRPr lang="tr-TR" dirty="0"/>
                    </a:p>
                  </a:txBody>
                  <a:tcPr anchor="ctr"/>
                </a:tc>
                <a:tc>
                  <a:txBody>
                    <a:bodyPr/>
                    <a:lstStyle/>
                    <a:p>
                      <a:r>
                        <a:rPr lang="tr-TR" dirty="0" smtClean="0"/>
                        <a:t>Üretime Değer Katan Kadınlar</a:t>
                      </a:r>
                      <a:endParaRPr lang="tr-TR"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kern="1200" dirty="0" smtClean="0">
                          <a:solidFill>
                            <a:schemeClr val="tx1"/>
                          </a:solidFill>
                          <a:latin typeface="+mn-lt"/>
                          <a:ea typeface="+mn-ea"/>
                          <a:cs typeface="+mn-cs"/>
                        </a:rPr>
                        <a:t>1.500.000 TL</a:t>
                      </a:r>
                    </a:p>
                    <a:p>
                      <a:endParaRPr lang="tr-TR" dirty="0"/>
                    </a:p>
                  </a:txBody>
                  <a:tcPr anchor="ctr"/>
                </a:tc>
                <a:extLst>
                  <a:ext uri="{0D108BD9-81ED-4DB2-BD59-A6C34878D82A}">
                    <a16:rowId xmlns:a16="http://schemas.microsoft.com/office/drawing/2014/main" val="10002"/>
                  </a:ext>
                </a:extLst>
              </a:tr>
              <a:tr h="460861">
                <a:tc>
                  <a:txBody>
                    <a:bodyPr/>
                    <a:lstStyle/>
                    <a:p>
                      <a:r>
                        <a:rPr lang="tr-TR" dirty="0" smtClean="0"/>
                        <a:t>Aydın</a:t>
                      </a:r>
                      <a:endParaRPr lang="tr-TR" dirty="0"/>
                    </a:p>
                  </a:txBody>
                  <a:tcPr anchor="ctr"/>
                </a:tc>
                <a:tc>
                  <a:txBody>
                    <a:bodyPr/>
                    <a:lstStyle/>
                    <a:p>
                      <a:r>
                        <a:rPr lang="tr-TR" dirty="0" smtClean="0"/>
                        <a:t>Buharkent İlçe Milli Eğitim Müdürlüğü</a:t>
                      </a:r>
                      <a:endParaRPr lang="tr-TR" dirty="0"/>
                    </a:p>
                  </a:txBody>
                  <a:tcPr anchor="ctr"/>
                </a:tc>
                <a:tc>
                  <a:txBody>
                    <a:bodyPr/>
                    <a:lstStyle/>
                    <a:p>
                      <a:r>
                        <a:rPr lang="tr-TR" dirty="0" smtClean="0"/>
                        <a:t>İş’te Ben de</a:t>
                      </a:r>
                      <a:r>
                        <a:rPr lang="tr-TR" baseline="0" dirty="0" smtClean="0"/>
                        <a:t> Varım! Benim Geleceğim Benim Atölyem</a:t>
                      </a:r>
                      <a:endParaRPr lang="tr-TR" dirty="0"/>
                    </a:p>
                  </a:txBody>
                  <a:tcPr anchor="ctr"/>
                </a:tc>
                <a:tc>
                  <a:txBody>
                    <a:bodyPr/>
                    <a:lstStyle/>
                    <a:p>
                      <a:r>
                        <a:rPr lang="tr-TR" dirty="0" smtClean="0"/>
                        <a:t>1.775.598 TL</a:t>
                      </a:r>
                      <a:endParaRPr lang="tr-TR" dirty="0"/>
                    </a:p>
                  </a:txBody>
                  <a:tcPr anchor="ctr"/>
                </a:tc>
                <a:extLst>
                  <a:ext uri="{0D108BD9-81ED-4DB2-BD59-A6C34878D82A}">
                    <a16:rowId xmlns:a16="http://schemas.microsoft.com/office/drawing/2014/main" val="10003"/>
                  </a:ext>
                </a:extLst>
              </a:tr>
            </a:tbl>
          </a:graphicData>
        </a:graphic>
      </p:graphicFrame>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20680806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4081211155"/>
              </p:ext>
            </p:extLst>
          </p:nvPr>
        </p:nvGraphicFramePr>
        <p:xfrm>
          <a:off x="3318886" y="5628930"/>
          <a:ext cx="5754370" cy="630936"/>
        </p:xfrm>
        <a:graphic>
          <a:graphicData uri="http://schemas.openxmlformats.org/drawingml/2006/table">
            <a:tbl>
              <a:tblPr firstRow="1" firstCol="1" bandRow="1">
                <a:tableStyleId>{C083E6E3-FA7D-4D7B-A595-EF9225AFEA82}</a:tableStyleId>
              </a:tblPr>
              <a:tblGrid>
                <a:gridCol w="1617345">
                  <a:extLst>
                    <a:ext uri="{9D8B030D-6E8A-4147-A177-3AD203B41FA5}">
                      <a16:colId xmlns:a16="http://schemas.microsoft.com/office/drawing/2014/main" val="3938690093"/>
                    </a:ext>
                  </a:extLst>
                </a:gridCol>
                <a:gridCol w="4137025">
                  <a:extLst>
                    <a:ext uri="{9D8B030D-6E8A-4147-A177-3AD203B41FA5}">
                      <a16:colId xmlns:a16="http://schemas.microsoft.com/office/drawing/2014/main" val="515000027"/>
                    </a:ext>
                  </a:extLst>
                </a:gridCol>
              </a:tblGrid>
              <a:tr h="166954">
                <a:tc>
                  <a:txBody>
                    <a:bodyPr/>
                    <a:lstStyle/>
                    <a:p>
                      <a:pPr algn="ctr">
                        <a:lnSpc>
                          <a:spcPct val="115000"/>
                        </a:lnSpc>
                        <a:spcAft>
                          <a:spcPts val="0"/>
                        </a:spcAft>
                      </a:pPr>
                      <a:r>
                        <a:rPr lang="tr-TR" sz="1800" dirty="0">
                          <a:effectLst/>
                        </a:rPr>
                        <a:t>Proje Bütçesi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1.985.094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4196671"/>
                  </a:ext>
                </a:extLst>
              </a:tr>
              <a:tr h="0">
                <a:tc>
                  <a:txBody>
                    <a:bodyPr/>
                    <a:lstStyle/>
                    <a:p>
                      <a:pPr algn="ctr">
                        <a:lnSpc>
                          <a:spcPct val="115000"/>
                        </a:lnSpc>
                        <a:spcAft>
                          <a:spcPts val="0"/>
                        </a:spcAft>
                      </a:pPr>
                      <a:r>
                        <a:rPr lang="tr-TR" sz="1800">
                          <a:effectLst/>
                        </a:rPr>
                        <a:t>Destek Tutarı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1.786.584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6946938"/>
                  </a:ext>
                </a:extLst>
              </a:tr>
            </a:tbl>
          </a:graphicData>
        </a:graphic>
      </p:graphicFrame>
      <p:cxnSp>
        <p:nvCxnSpPr>
          <p:cNvPr id="5" name="Düz Bağlayıcı 4"/>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9" name="Rectangle 1"/>
          <p:cNvSpPr>
            <a:spLocks noChangeArrowheads="1"/>
          </p:cNvSpPr>
          <p:nvPr/>
        </p:nvSpPr>
        <p:spPr bwMode="auto">
          <a:xfrm>
            <a:off x="1015711" y="1991896"/>
            <a:ext cx="9938616"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Proje ile belediyeye ait atıl binada kestane unu ve şekerinin üretim ve paketlemesinin yapılacağı 2 ton/gün kapasiteli kestane işleme tesisi (2697 m²) kurulacaktır. Proje kapsamında sosyal yardım hizmetlerinden faydalanan, alt gelir grubunda olan 18-35 yaş arası gençlerden 10 birey ve dezavantajlı grupta yer alan 2 kadın birey başta olmak üzere toplamda 12 bireyin istihdam edilmesi amaçlanmaktadır. Projede bölge için katma değeri ve rekoltesi yüksek ve stratejik bir ürün olan kestanenin özellikle </a:t>
            </a:r>
            <a:r>
              <a:rPr kumimoji="0" lang="tr-TR" altLang="tr-TR"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gluten</a:t>
            </a:r>
            <a:r>
              <a:rPr kumimoji="0" lang="tr-TR" altLang="tr-TR"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duyarlılığı, buğday alerjisi ve </a:t>
            </a:r>
            <a:r>
              <a:rPr kumimoji="0" lang="tr-TR" altLang="tr-TR"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çölyak</a:t>
            </a:r>
            <a:r>
              <a:rPr kumimoji="0" lang="tr-TR" altLang="tr-TR"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hastalığı olanlar için de oldukça uygun ve her alanda tüketilebilir bir besine dönüştürülmesi hedeflenmiştir. Proje kapsamında kurulacak ve belediyenin iktisadi işletmesi tarafından işletilecek olan tesiste kestane ve türevlerinin dışında, atıl kalmadan 12 ay boyunca çalışmasına yönelik ilçede öne çıkan çilek, narenciye ve domates gibi tarımsal ürünlerin işlenmesi ve paketlenmesi de mümkün olacaktır. </a:t>
            </a:r>
            <a:endParaRPr kumimoji="0" lang="tr-TR" altLang="tr-TR" sz="2000" b="0" i="0" u="none" strike="noStrike" cap="none" normalizeH="0" baseline="0" dirty="0" smtClean="0">
              <a:ln>
                <a:noFill/>
              </a:ln>
              <a:solidFill>
                <a:schemeClr val="tx1"/>
              </a:solidFill>
              <a:effectLst/>
            </a:endParaRPr>
          </a:p>
        </p:txBody>
      </p:sp>
      <p:sp>
        <p:nvSpPr>
          <p:cNvPr id="10" name="Dikdörtgen 9"/>
          <p:cNvSpPr/>
          <p:nvPr/>
        </p:nvSpPr>
        <p:spPr>
          <a:xfrm>
            <a:off x="886690" y="1011731"/>
            <a:ext cx="9725891" cy="923330"/>
          </a:xfrm>
          <a:prstGeom prst="rect">
            <a:avLst/>
          </a:prstGeom>
        </p:spPr>
        <p:txBody>
          <a:bodyPr wrap="square">
            <a:spAutoFit/>
          </a:bodyPr>
          <a:lstStyle/>
          <a:p>
            <a:pPr lvl="0" algn="ctr" eaLnBrk="0" fontAlgn="base" hangingPunct="0">
              <a:spcBef>
                <a:spcPct val="0"/>
              </a:spcBef>
              <a:spcAft>
                <a:spcPct val="0"/>
              </a:spcAft>
            </a:pPr>
            <a:r>
              <a:rPr lang="tr-TR" altLang="tr-TR" b="1" dirty="0" smtClean="0">
                <a:latin typeface="Times New Roman" panose="02020603050405020304" pitchFamily="18" charset="0"/>
                <a:ea typeface="Calibri" panose="020F0502020204030204" pitchFamily="34" charset="0"/>
                <a:cs typeface="Times New Roman" panose="02020603050405020304" pitchFamily="18" charset="0"/>
              </a:rPr>
              <a:t>Kazanan Bazı Projelerin Özet İçerikleri:</a:t>
            </a:r>
          </a:p>
          <a:p>
            <a:pPr lvl="0" algn="ctr" eaLnBrk="0" fontAlgn="base" hangingPunct="0">
              <a:spcBef>
                <a:spcPct val="0"/>
              </a:spcBef>
              <a:spcAft>
                <a:spcPct val="0"/>
              </a:spcAft>
            </a:pPr>
            <a:endParaRPr lang="tr-TR" alt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fontAlgn="base" hangingPunct="0">
              <a:spcBef>
                <a:spcPct val="0"/>
              </a:spcBef>
              <a:spcAft>
                <a:spcPct val="0"/>
              </a:spcAft>
            </a:pPr>
            <a:r>
              <a:rPr lang="tr-TR" altLang="tr-TR" b="1" dirty="0" smtClean="0">
                <a:latin typeface="Times New Roman" panose="02020603050405020304" pitchFamily="18" charset="0"/>
                <a:ea typeface="Calibri" panose="020F0502020204030204" pitchFamily="34" charset="0"/>
                <a:cs typeface="Times New Roman" panose="02020603050405020304" pitchFamily="18" charset="0"/>
              </a:rPr>
              <a:t>2022 </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yılı SOGEP Programı: K</a:t>
            </a:r>
            <a:r>
              <a:rPr lang="tr-TR" altLang="tr-TR" b="1" dirty="0">
                <a:latin typeface="Calibri" panose="020F0502020204030204" pitchFamily="34" charset="0"/>
                <a:ea typeface="Calibri" panose="020F0502020204030204" pitchFamily="34" charset="0"/>
                <a:cs typeface="Times New Roman" panose="02020603050405020304" pitchFamily="18" charset="0"/>
              </a:rPr>
              <a:t>ö</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şk Belediyesi </a:t>
            </a:r>
            <a:r>
              <a:rPr lang="tr-TR" altLang="tr-TR" b="1" dirty="0">
                <a:latin typeface="Calibri" panose="020F0502020204030204" pitchFamily="34" charset="0"/>
                <a:ea typeface="Calibri" panose="020F0502020204030204" pitchFamily="34" charset="0"/>
                <a:cs typeface="Times New Roman" panose="02020603050405020304" pitchFamily="18" charset="0"/>
              </a:rPr>
              <a:t>–</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 </a:t>
            </a:r>
            <a:r>
              <a:rPr lang="tr-TR" altLang="tr-TR" b="1" dirty="0">
                <a:latin typeface="Calibri" panose="020F0502020204030204" pitchFamily="34" charset="0"/>
                <a:ea typeface="Calibri" panose="020F0502020204030204" pitchFamily="34" charset="0"/>
                <a:cs typeface="Times New Roman" panose="02020603050405020304" pitchFamily="18" charset="0"/>
              </a:rPr>
              <a:t>“</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K</a:t>
            </a:r>
            <a:r>
              <a:rPr lang="tr-TR" altLang="tr-TR" b="1" dirty="0">
                <a:latin typeface="Calibri" panose="020F0502020204030204" pitchFamily="34" charset="0"/>
                <a:ea typeface="Calibri" panose="020F0502020204030204" pitchFamily="34" charset="0"/>
                <a:cs typeface="Times New Roman" panose="02020603050405020304" pitchFamily="18" charset="0"/>
              </a:rPr>
              <a:t>ö</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şk Kestane İle G</a:t>
            </a:r>
            <a:r>
              <a:rPr lang="tr-TR" altLang="tr-TR" b="1" dirty="0">
                <a:latin typeface="Calibri" panose="020F0502020204030204" pitchFamily="34" charset="0"/>
                <a:ea typeface="Calibri" panose="020F0502020204030204" pitchFamily="34" charset="0"/>
                <a:cs typeface="Times New Roman" panose="02020603050405020304" pitchFamily="18" charset="0"/>
              </a:rPr>
              <a:t>üç</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leniyor</a:t>
            </a:r>
            <a:r>
              <a:rPr lang="tr-TR" altLang="tr-TR" b="1"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Resim 11"/>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2752668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397722420"/>
              </p:ext>
            </p:extLst>
          </p:nvPr>
        </p:nvGraphicFramePr>
        <p:xfrm>
          <a:off x="3198813" y="5321214"/>
          <a:ext cx="5754370" cy="630936"/>
        </p:xfrm>
        <a:graphic>
          <a:graphicData uri="http://schemas.openxmlformats.org/drawingml/2006/table">
            <a:tbl>
              <a:tblPr firstRow="1" firstCol="1" bandRow="1">
                <a:tableStyleId>{C083E6E3-FA7D-4D7B-A595-EF9225AFEA82}</a:tableStyleId>
              </a:tblPr>
              <a:tblGrid>
                <a:gridCol w="1617345">
                  <a:extLst>
                    <a:ext uri="{9D8B030D-6E8A-4147-A177-3AD203B41FA5}">
                      <a16:colId xmlns:a16="http://schemas.microsoft.com/office/drawing/2014/main" val="1911633264"/>
                    </a:ext>
                  </a:extLst>
                </a:gridCol>
                <a:gridCol w="4137025">
                  <a:extLst>
                    <a:ext uri="{9D8B030D-6E8A-4147-A177-3AD203B41FA5}">
                      <a16:colId xmlns:a16="http://schemas.microsoft.com/office/drawing/2014/main" val="637446748"/>
                    </a:ext>
                  </a:extLst>
                </a:gridCol>
              </a:tblGrid>
              <a:tr h="0">
                <a:tc>
                  <a:txBody>
                    <a:bodyPr/>
                    <a:lstStyle/>
                    <a:p>
                      <a:pPr algn="just">
                        <a:lnSpc>
                          <a:spcPct val="115000"/>
                        </a:lnSpc>
                        <a:spcAft>
                          <a:spcPts val="0"/>
                        </a:spcAft>
                      </a:pPr>
                      <a:r>
                        <a:rPr lang="tr-TR" sz="1800">
                          <a:effectLst/>
                        </a:rPr>
                        <a:t>Proje Bütçesi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800" dirty="0">
                          <a:effectLst/>
                        </a:rPr>
                        <a:t>: 1.357.887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194012"/>
                  </a:ext>
                </a:extLst>
              </a:tr>
              <a:tr h="0">
                <a:tc>
                  <a:txBody>
                    <a:bodyPr/>
                    <a:lstStyle/>
                    <a:p>
                      <a:pPr algn="just">
                        <a:lnSpc>
                          <a:spcPct val="115000"/>
                        </a:lnSpc>
                        <a:spcAft>
                          <a:spcPts val="0"/>
                        </a:spcAft>
                      </a:pPr>
                      <a:r>
                        <a:rPr lang="tr-TR" sz="1800">
                          <a:effectLst/>
                        </a:rPr>
                        <a:t>Destek Tutarı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800" dirty="0">
                          <a:effectLst/>
                        </a:rPr>
                        <a:t>: 1.135.193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7459361"/>
                  </a:ext>
                </a:extLst>
              </a:tr>
            </a:tbl>
          </a:graphicData>
        </a:graphic>
      </p:graphicFrame>
      <p:sp>
        <p:nvSpPr>
          <p:cNvPr id="6" name="Rectangle 1"/>
          <p:cNvSpPr>
            <a:spLocks noChangeArrowheads="1"/>
          </p:cNvSpPr>
          <p:nvPr/>
        </p:nvSpPr>
        <p:spPr bwMode="auto">
          <a:xfrm>
            <a:off x="1182255" y="2224912"/>
            <a:ext cx="9984509"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Proje ile Orhan Abalıoğlu </a:t>
            </a:r>
            <a:r>
              <a:rPr kumimoji="0" lang="tr-TR" altLang="tr-TR"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MTAL’ne</a:t>
            </a:r>
            <a:r>
              <a:rPr kumimoji="0" lang="tr-TR" altLang="tr-TR"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Otomotiv Gövde ve Boya Atölyesi kurularak mesleki eğitim altyapısının gelişmesine katkı sağlanması ve sektörün bu alanda nitelikli iş gücü ihtiyacının karşılanması hedeflenmektedir. Proje; 18-29 yaş arası genç işsizler (24 kişi) ile örgün eğitime devam eden, okulun toplam 224 Otomotiv Teknoloji Alanı öğrencisini hedef almaktadır. Projede konu ile alakalı 9 iştirakçi firma hem projenin nakdi katkısını üstlenmekte hem de proje kapsamında yeterlilikleri artacak gençleri istihdam etme taahhüdü vermektedir. Proje ile kurulacak atölye, lisenin kurumsal ve idari çatısı altında yönetilecek olup bünyesinde bulunan döner sermaye işletmesi tarafından işletilecektir.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sz="1100" b="0" i="0" u="none" strike="noStrike" cap="none" normalizeH="0" baseline="0" dirty="0" smtClean="0">
              <a:ln>
                <a:noFill/>
              </a:ln>
              <a:solidFill>
                <a:schemeClr val="tx1"/>
              </a:solidFill>
              <a:effectLst/>
            </a:endParaRPr>
          </a:p>
        </p:txBody>
      </p:sp>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9" name="Resim 8"/>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10" name="Dikdörtgen 9"/>
          <p:cNvSpPr/>
          <p:nvPr/>
        </p:nvSpPr>
        <p:spPr>
          <a:xfrm>
            <a:off x="544946" y="929103"/>
            <a:ext cx="10200850" cy="923330"/>
          </a:xfrm>
          <a:prstGeom prst="rect">
            <a:avLst/>
          </a:prstGeom>
        </p:spPr>
        <p:txBody>
          <a:bodyPr wrap="square">
            <a:spAutoFit/>
          </a:bodyPr>
          <a:lstStyle/>
          <a:p>
            <a:pPr algn="ctr" eaLnBrk="0" fontAlgn="base" hangingPunct="0">
              <a:spcBef>
                <a:spcPct val="0"/>
              </a:spcBef>
              <a:spcAft>
                <a:spcPct val="0"/>
              </a:spcAft>
            </a:pPr>
            <a:r>
              <a:rPr lang="tr-TR" altLang="tr-TR" b="1" dirty="0">
                <a:latin typeface="Times New Roman" panose="02020603050405020304" pitchFamily="18" charset="0"/>
                <a:ea typeface="Calibri" panose="020F0502020204030204" pitchFamily="34" charset="0"/>
                <a:cs typeface="Times New Roman" panose="02020603050405020304" pitchFamily="18" charset="0"/>
              </a:rPr>
              <a:t>Kazanan Bazı Projelerin Özet İçerikleri:</a:t>
            </a:r>
          </a:p>
          <a:p>
            <a:pPr lvl="0" algn="ctr" eaLnBrk="0" fontAlgn="base" hangingPunct="0">
              <a:spcBef>
                <a:spcPct val="0"/>
              </a:spcBef>
              <a:spcAft>
                <a:spcPct val="0"/>
              </a:spcAft>
            </a:pPr>
            <a:endParaRPr lang="tr-TR" alt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eaLnBrk="0" fontAlgn="base" hangingPunct="0">
              <a:spcBef>
                <a:spcPct val="0"/>
              </a:spcBef>
              <a:spcAft>
                <a:spcPct val="0"/>
              </a:spcAft>
            </a:pPr>
            <a:r>
              <a:rPr lang="tr-TR" altLang="tr-TR" b="1" dirty="0" smtClean="0">
                <a:latin typeface="Times New Roman" panose="02020603050405020304" pitchFamily="18" charset="0"/>
                <a:ea typeface="Calibri" panose="020F0502020204030204" pitchFamily="34" charset="0"/>
                <a:cs typeface="Times New Roman" panose="02020603050405020304" pitchFamily="18" charset="0"/>
              </a:rPr>
              <a:t>2022 </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yılı SOGEP Programı: Denizli İl Milli Eğitim M</a:t>
            </a:r>
            <a:r>
              <a:rPr lang="tr-TR" altLang="tr-TR" b="1" dirty="0">
                <a:latin typeface="Calibri" panose="020F0502020204030204" pitchFamily="34" charset="0"/>
                <a:ea typeface="Calibri" panose="020F0502020204030204" pitchFamily="34" charset="0"/>
                <a:cs typeface="Times New Roman" panose="02020603050405020304" pitchFamily="18" charset="0"/>
              </a:rPr>
              <a:t>ü</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d</a:t>
            </a:r>
            <a:r>
              <a:rPr lang="tr-TR" altLang="tr-TR" b="1" dirty="0">
                <a:latin typeface="Calibri" panose="020F0502020204030204" pitchFamily="34" charset="0"/>
                <a:ea typeface="Calibri" panose="020F0502020204030204" pitchFamily="34" charset="0"/>
                <a:cs typeface="Times New Roman" panose="02020603050405020304" pitchFamily="18" charset="0"/>
              </a:rPr>
              <a:t>ü</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rl</a:t>
            </a:r>
            <a:r>
              <a:rPr lang="tr-TR" altLang="tr-TR" b="1" dirty="0">
                <a:latin typeface="Calibri" panose="020F0502020204030204" pitchFamily="34" charset="0"/>
                <a:ea typeface="Calibri" panose="020F0502020204030204" pitchFamily="34" charset="0"/>
                <a:cs typeface="Times New Roman" panose="02020603050405020304" pitchFamily="18" charset="0"/>
              </a:rPr>
              <a:t>ü</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ğ</a:t>
            </a:r>
            <a:r>
              <a:rPr lang="tr-TR" altLang="tr-TR" b="1" dirty="0">
                <a:latin typeface="Calibri" panose="020F0502020204030204" pitchFamily="34" charset="0"/>
                <a:ea typeface="Calibri" panose="020F0502020204030204" pitchFamily="34" charset="0"/>
                <a:cs typeface="Times New Roman" panose="02020603050405020304" pitchFamily="18" charset="0"/>
              </a:rPr>
              <a:t>ü</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 - </a:t>
            </a:r>
            <a:r>
              <a:rPr lang="tr-TR" altLang="tr-TR" b="1" dirty="0">
                <a:latin typeface="Calibri" panose="020F0502020204030204" pitchFamily="34" charset="0"/>
                <a:ea typeface="Calibri" panose="020F0502020204030204" pitchFamily="34" charset="0"/>
                <a:cs typeface="Times New Roman" panose="02020603050405020304" pitchFamily="18" charset="0"/>
              </a:rPr>
              <a:t>“</a:t>
            </a:r>
            <a:r>
              <a:rPr lang="tr-TR" altLang="tr-TR" b="1" dirty="0">
                <a:latin typeface="Times New Roman" panose="02020603050405020304" pitchFamily="18" charset="0"/>
                <a:ea typeface="Calibri" panose="020F0502020204030204" pitchFamily="34" charset="0"/>
                <a:cs typeface="Times New Roman" panose="02020603050405020304" pitchFamily="18" charset="0"/>
              </a:rPr>
              <a:t>Umudunu Mesleğinle Yaşat</a:t>
            </a:r>
            <a:r>
              <a:rPr lang="tr-TR" altLang="tr-TR" b="1" dirty="0">
                <a:latin typeface="Calibri" panose="020F0502020204030204" pitchFamily="34" charset="0"/>
                <a:ea typeface="Calibri" panose="020F0502020204030204" pitchFamily="34" charset="0"/>
                <a:cs typeface="Times New Roman" panose="02020603050405020304" pitchFamily="18" charset="0"/>
              </a:rPr>
              <a:t>”</a:t>
            </a:r>
            <a:endParaRPr lang="tr-TR" altLang="tr-TR" sz="1050" dirty="0"/>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Resim 11"/>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42454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11" name="Resim 10"/>
          <p:cNvPicPr>
            <a:picLocks noChangeAspect="1"/>
          </p:cNvPicPr>
          <p:nvPr/>
        </p:nvPicPr>
        <p:blipFill>
          <a:blip r:embed="rId3"/>
          <a:stretch>
            <a:fillRect/>
          </a:stretch>
        </p:blipFill>
        <p:spPr>
          <a:xfrm>
            <a:off x="124546" y="50465"/>
            <a:ext cx="2034268" cy="720000"/>
          </a:xfrm>
          <a:prstGeom prst="rect">
            <a:avLst/>
          </a:prstGeom>
        </p:spPr>
      </p:pic>
      <p:sp>
        <p:nvSpPr>
          <p:cNvPr id="13" name="Alt Başlık 2"/>
          <p:cNvSpPr txBox="1">
            <a:spLocks/>
          </p:cNvSpPr>
          <p:nvPr/>
        </p:nvSpPr>
        <p:spPr>
          <a:xfrm>
            <a:off x="808034" y="1318082"/>
            <a:ext cx="10258095" cy="377641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tr-TR" sz="2400" b="1" dirty="0" smtClean="0"/>
              <a:t>SOGEP NEDİR?</a:t>
            </a:r>
          </a:p>
          <a:p>
            <a:pPr marL="0" indent="0" algn="ctr">
              <a:buNone/>
            </a:pPr>
            <a:endParaRPr lang="tr-TR" sz="2400" b="1" dirty="0" smtClean="0"/>
          </a:p>
          <a:p>
            <a:pPr marL="0" lvl="1" indent="0" algn="just">
              <a:lnSpc>
                <a:spcPct val="150000"/>
              </a:lnSpc>
              <a:buNone/>
            </a:pPr>
            <a:r>
              <a:rPr lang="tr-TR" sz="2400" dirty="0" smtClean="0"/>
              <a:t>Sosyal </a:t>
            </a:r>
            <a:r>
              <a:rPr lang="tr-TR" sz="2400" dirty="0"/>
              <a:t>Gelişmeyi Destekleme Programı (SOGEP), </a:t>
            </a:r>
            <a:r>
              <a:rPr lang="tr-TR" sz="2400" dirty="0" smtClean="0"/>
              <a:t>Sanayi </a:t>
            </a:r>
            <a:r>
              <a:rPr lang="tr-TR" sz="2400" dirty="0"/>
              <a:t>ve Teknoloji Bakanlığı'nın 2024 Yılı Merkezi </a:t>
            </a:r>
            <a:r>
              <a:rPr lang="tr-TR" sz="2400" dirty="0" smtClean="0"/>
              <a:t>Yönetim Bütçe Kanunu çerçevesinde hayata geçireceği destek programıdır</a:t>
            </a:r>
            <a:r>
              <a:rPr lang="tr-TR" sz="2400" dirty="0"/>
              <a:t>. </a:t>
            </a:r>
            <a:endParaRPr lang="tr-TR" sz="2400" dirty="0" smtClean="0"/>
          </a:p>
          <a:p>
            <a:pPr marL="0" lvl="1" indent="0" algn="just">
              <a:lnSpc>
                <a:spcPct val="150000"/>
              </a:lnSpc>
              <a:buNone/>
            </a:pPr>
            <a:r>
              <a:rPr lang="tr-TR" sz="2400" dirty="0" smtClean="0"/>
              <a:t>Aydın, Denizli ve Muğla illerinde </a:t>
            </a:r>
            <a:r>
              <a:rPr lang="tr-TR" sz="2400" dirty="0"/>
              <a:t>konu ile ilgili </a:t>
            </a:r>
            <a:r>
              <a:rPr lang="tr-TR" sz="2400" dirty="0" smtClean="0"/>
              <a:t>proje geliştirme </a:t>
            </a:r>
            <a:r>
              <a:rPr lang="tr-TR" sz="2400" dirty="0"/>
              <a:t>süreci </a:t>
            </a:r>
            <a:r>
              <a:rPr lang="tr-TR" sz="2400" dirty="0" smtClean="0"/>
              <a:t>Güney Ege Kalkınma Ajansı koordinasyonunda </a:t>
            </a:r>
            <a:r>
              <a:rPr lang="tr-TR" sz="2400" dirty="0"/>
              <a:t>yürütülecektir.</a:t>
            </a:r>
            <a:endParaRPr lang="tr-TR" sz="2400" dirty="0" smtClean="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19660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10" name="Dikdörtgen 9"/>
          <p:cNvSpPr/>
          <p:nvPr/>
        </p:nvSpPr>
        <p:spPr>
          <a:xfrm>
            <a:off x="803564" y="1072944"/>
            <a:ext cx="9919854" cy="1186607"/>
          </a:xfrm>
          <a:prstGeom prst="rect">
            <a:avLst/>
          </a:prstGeom>
        </p:spPr>
        <p:txBody>
          <a:bodyPr wrap="square">
            <a:spAutoFit/>
          </a:bodyPr>
          <a:lstStyle/>
          <a:p>
            <a:pPr lvl="0" algn="ctr">
              <a:lnSpc>
                <a:spcPct val="107000"/>
              </a:lnSpc>
              <a:spcAft>
                <a:spcPts val="800"/>
              </a:spcAft>
            </a:pPr>
            <a:r>
              <a:rPr lang="tr-TR" altLang="tr-TR" b="1" dirty="0">
                <a:latin typeface="Times New Roman" panose="02020603050405020304" pitchFamily="18" charset="0"/>
                <a:ea typeface="Calibri" panose="020F0502020204030204" pitchFamily="34" charset="0"/>
                <a:cs typeface="Times New Roman" panose="02020603050405020304" pitchFamily="18" charset="0"/>
              </a:rPr>
              <a:t>Kazanan Bazı Projelerin Özet İçerikleri:</a:t>
            </a:r>
          </a:p>
          <a:p>
            <a:pPr algn="ctr">
              <a:lnSpc>
                <a:spcPct val="107000"/>
              </a:lnSpc>
              <a:spcAft>
                <a:spcPts val="800"/>
              </a:spcAft>
            </a:pP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2022 </a:t>
            </a:r>
            <a:r>
              <a:rPr lang="tr-TR" b="1" dirty="0">
                <a:latin typeface="Times New Roman" panose="02020603050405020304" pitchFamily="18" charset="0"/>
                <a:ea typeface="Calibri" panose="020F0502020204030204" pitchFamily="34" charset="0"/>
                <a:cs typeface="Times New Roman" panose="02020603050405020304" pitchFamily="18" charset="0"/>
              </a:rPr>
              <a:t>yılı SOGEP Programı: Denizli Büyükşehir Belediyesi - “Nitelikli Genç, Güçlü Denizli”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Tablo 10"/>
          <p:cNvGraphicFramePr>
            <a:graphicFrameLocks noGrp="1"/>
          </p:cNvGraphicFramePr>
          <p:nvPr>
            <p:extLst>
              <p:ext uri="{D42A27DB-BD31-4B8C-83A1-F6EECF244321}">
                <p14:modId xmlns:p14="http://schemas.microsoft.com/office/powerpoint/2010/main" val="1592282441"/>
              </p:ext>
            </p:extLst>
          </p:nvPr>
        </p:nvGraphicFramePr>
        <p:xfrm>
          <a:off x="3204182" y="5643339"/>
          <a:ext cx="5743632" cy="560832"/>
        </p:xfrm>
        <a:graphic>
          <a:graphicData uri="http://schemas.openxmlformats.org/drawingml/2006/table">
            <a:tbl>
              <a:tblPr firstRow="1" firstCol="1" bandRow="1">
                <a:tableStyleId>{C083E6E3-FA7D-4D7B-A595-EF9225AFEA82}</a:tableStyleId>
              </a:tblPr>
              <a:tblGrid>
                <a:gridCol w="1795012">
                  <a:extLst>
                    <a:ext uri="{9D8B030D-6E8A-4147-A177-3AD203B41FA5}">
                      <a16:colId xmlns:a16="http://schemas.microsoft.com/office/drawing/2014/main" val="3843623119"/>
                    </a:ext>
                  </a:extLst>
                </a:gridCol>
                <a:gridCol w="3948620">
                  <a:extLst>
                    <a:ext uri="{9D8B030D-6E8A-4147-A177-3AD203B41FA5}">
                      <a16:colId xmlns:a16="http://schemas.microsoft.com/office/drawing/2014/main" val="518585633"/>
                    </a:ext>
                  </a:extLst>
                </a:gridCol>
              </a:tblGrid>
              <a:tr h="0">
                <a:tc>
                  <a:txBody>
                    <a:bodyPr/>
                    <a:lstStyle/>
                    <a:p>
                      <a:pPr algn="just">
                        <a:lnSpc>
                          <a:spcPct val="115000"/>
                        </a:lnSpc>
                        <a:spcAft>
                          <a:spcPts val="0"/>
                        </a:spcAft>
                      </a:pPr>
                      <a:r>
                        <a:rPr lang="tr-TR" sz="1600">
                          <a:effectLst/>
                        </a:rPr>
                        <a:t>Proje Bütçesi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600" dirty="0">
                          <a:effectLst/>
                        </a:rPr>
                        <a:t>: 1.460.227 TL</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4123363"/>
                  </a:ext>
                </a:extLst>
              </a:tr>
              <a:tr h="0">
                <a:tc>
                  <a:txBody>
                    <a:bodyPr/>
                    <a:lstStyle/>
                    <a:p>
                      <a:pPr algn="just">
                        <a:lnSpc>
                          <a:spcPct val="115000"/>
                        </a:lnSpc>
                        <a:spcAft>
                          <a:spcPts val="0"/>
                        </a:spcAft>
                      </a:pPr>
                      <a:r>
                        <a:rPr lang="tr-TR" sz="1600">
                          <a:effectLst/>
                        </a:rPr>
                        <a:t>Destek Tutarı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600" dirty="0">
                          <a:effectLst/>
                        </a:rPr>
                        <a:t>: 1.000.000 TL</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5632010"/>
                  </a:ext>
                </a:extLst>
              </a:tr>
            </a:tbl>
          </a:graphicData>
        </a:graphic>
      </p:graphicFrame>
      <p:sp>
        <p:nvSpPr>
          <p:cNvPr id="12" name="Dikdörtgen 11"/>
          <p:cNvSpPr/>
          <p:nvPr/>
        </p:nvSpPr>
        <p:spPr>
          <a:xfrm>
            <a:off x="855301" y="2259551"/>
            <a:ext cx="10703560" cy="3370923"/>
          </a:xfrm>
          <a:prstGeom prst="rect">
            <a:avLst/>
          </a:prstGeom>
        </p:spPr>
        <p:txBody>
          <a:bodyPr wrap="square">
            <a:spAutoFit/>
          </a:bodyPr>
          <a:lstStyle/>
          <a:p>
            <a:pPr algn="just">
              <a:lnSpc>
                <a:spcPct val="107000"/>
              </a:lnSpc>
              <a:spcAft>
                <a:spcPts val="800"/>
              </a:spcAft>
            </a:pPr>
            <a:r>
              <a:rPr lang="tr-TR" sz="2000" dirty="0">
                <a:latin typeface="Calibri" panose="020F0502020204030204" pitchFamily="34" charset="0"/>
                <a:ea typeface="Calibri" panose="020F0502020204030204" pitchFamily="34" charset="0"/>
                <a:cs typeface="Calibri" panose="020F0502020204030204" pitchFamily="34" charset="0"/>
              </a:rPr>
              <a:t>Proje ile genç işsizliğin azaltılması ve gençlerin mesleki yeterliliklerinin artırılması hususunda, Denizli ilinde yaşayan 18-35 yaş aralığındaki imkânı kısıtlı genç işsizler için Denizli merkezinde ve Acıpayam ilçesinde olmak üzere 2 bilişim/eğitim merkezi kurulacaktır. Hedef gruba yönelik olarak; Denizli merkezinde yazılım eğitimi ve </a:t>
            </a:r>
            <a:r>
              <a:rPr lang="tr-TR" sz="2000" dirty="0" err="1">
                <a:latin typeface="Calibri" panose="020F0502020204030204" pitchFamily="34" charset="0"/>
                <a:ea typeface="Calibri" panose="020F0502020204030204" pitchFamily="34" charset="0"/>
                <a:cs typeface="Calibri" panose="020F0502020204030204" pitchFamily="34" charset="0"/>
              </a:rPr>
              <a:t>mekatronik</a:t>
            </a:r>
            <a:r>
              <a:rPr lang="tr-TR" sz="2000" dirty="0">
                <a:latin typeface="Calibri" panose="020F0502020204030204" pitchFamily="34" charset="0"/>
                <a:ea typeface="Calibri" panose="020F0502020204030204" pitchFamily="34" charset="0"/>
                <a:cs typeface="Calibri" panose="020F0502020204030204" pitchFamily="34" charset="0"/>
              </a:rPr>
              <a:t> atölyesi kurulması, Acıpayam ilçesinde ise dijital pazarlama (e- ticaret, e-ihracat), ön muhasebe, sosyal medya eğitimi alanlarında bilgisayar temelli eğitimler verilmesi; geliştirilecek ortaklıklar ile staj ve istihdam imkânı sağlanması amaçlanmaktadır. Bu doğrultuda proje sonucunda; 18-35 yaş aralığındaki, imkânı kısıtlı 122 gencin meslek edinme hususunda yetkinliklerini geliştirmeleri, %20’sinin Pamukkale </a:t>
            </a:r>
            <a:r>
              <a:rPr lang="tr-TR" sz="2000" dirty="0" err="1">
                <a:latin typeface="Calibri" panose="020F0502020204030204" pitchFamily="34" charset="0"/>
                <a:ea typeface="Calibri" panose="020F0502020204030204" pitchFamily="34" charset="0"/>
                <a:cs typeface="Calibri" panose="020F0502020204030204" pitchFamily="34" charset="0"/>
              </a:rPr>
              <a:t>Teknokent</a:t>
            </a:r>
            <a:r>
              <a:rPr lang="tr-TR" sz="2000" dirty="0">
                <a:latin typeface="Calibri" panose="020F0502020204030204" pitchFamily="34" charset="0"/>
                <a:ea typeface="Calibri" panose="020F0502020204030204" pitchFamily="34" charset="0"/>
                <a:cs typeface="Calibri" panose="020F0502020204030204" pitchFamily="34" charset="0"/>
              </a:rPr>
              <a:t> ve PAÜSEM ile gerçekleştirilen protokoller ile bilişim alanında çalışan firmaların da istihdam garantisi vermesiyle staj ve istihdam imkânının sağlanması hedeflenmektedir</a:t>
            </a:r>
            <a:r>
              <a:rPr lang="tr-TR" sz="2000" dirty="0" smtClean="0">
                <a:latin typeface="Calibri" panose="020F0502020204030204" pitchFamily="34" charset="0"/>
                <a:ea typeface="Calibri" panose="020F0502020204030204" pitchFamily="34" charset="0"/>
                <a:cs typeface="Calibri" panose="020F0502020204030204" pitchFamily="34" charset="0"/>
              </a:rPr>
              <a:t>.</a:t>
            </a:r>
            <a:endParaRPr lang="tr-TR" sz="2000" dirty="0">
              <a:latin typeface="Calibri" panose="020F0502020204030204" pitchFamily="34" charset="0"/>
              <a:ea typeface="Calibri" panose="020F0502020204030204" pitchFamily="34" charset="0"/>
              <a:cs typeface="Calibri" panose="020F0502020204030204" pitchFamily="34" charset="0"/>
            </a:endParaRP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4115187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32583" y="1093523"/>
            <a:ext cx="10474326" cy="1482970"/>
          </a:xfrm>
          <a:prstGeom prst="rect">
            <a:avLst/>
          </a:prstGeom>
        </p:spPr>
        <p:txBody>
          <a:bodyPr wrap="square">
            <a:spAutoFit/>
          </a:bodyPr>
          <a:lstStyle/>
          <a:p>
            <a:pPr lvl="0" algn="ctr">
              <a:lnSpc>
                <a:spcPct val="107000"/>
              </a:lnSpc>
              <a:spcAft>
                <a:spcPts val="800"/>
              </a:spcAft>
            </a:pPr>
            <a:r>
              <a:rPr lang="tr-TR" altLang="tr-TR" b="1" dirty="0">
                <a:latin typeface="Times New Roman" panose="02020603050405020304" pitchFamily="18" charset="0"/>
                <a:ea typeface="Calibri" panose="020F0502020204030204" pitchFamily="34" charset="0"/>
                <a:cs typeface="Times New Roman" panose="02020603050405020304" pitchFamily="18" charset="0"/>
              </a:rPr>
              <a:t>Kazanan Bazı Projelerin Özet İçerikleri:</a:t>
            </a:r>
          </a:p>
          <a:p>
            <a:pPr algn="ctr">
              <a:lnSpc>
                <a:spcPct val="107000"/>
              </a:lnSpc>
              <a:spcAft>
                <a:spcPts val="800"/>
              </a:spcAft>
            </a:pP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2022 </a:t>
            </a:r>
            <a:r>
              <a:rPr lang="tr-TR" b="1" dirty="0">
                <a:latin typeface="Times New Roman" panose="02020603050405020304" pitchFamily="18" charset="0"/>
                <a:ea typeface="Calibri" panose="020F0502020204030204" pitchFamily="34" charset="0"/>
                <a:cs typeface="Times New Roman" panose="02020603050405020304" pitchFamily="18" charset="0"/>
              </a:rPr>
              <a:t>yılı SOGEP Programı: Bozdoğan Kaymakamlığı – “Çam Fıstığı Üretimi İstihdamı Destekliyor, Ekonomiyi Büyütüyor”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Düz Bağlayıcı 4"/>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graphicFrame>
        <p:nvGraphicFramePr>
          <p:cNvPr id="8" name="Tablo 7"/>
          <p:cNvGraphicFramePr>
            <a:graphicFrameLocks noGrp="1"/>
          </p:cNvGraphicFramePr>
          <p:nvPr>
            <p:extLst>
              <p:ext uri="{D42A27DB-BD31-4B8C-83A1-F6EECF244321}">
                <p14:modId xmlns:p14="http://schemas.microsoft.com/office/powerpoint/2010/main" val="2548127518"/>
              </p:ext>
            </p:extLst>
          </p:nvPr>
        </p:nvGraphicFramePr>
        <p:xfrm>
          <a:off x="3198813" y="5572655"/>
          <a:ext cx="5754370" cy="630936"/>
        </p:xfrm>
        <a:graphic>
          <a:graphicData uri="http://schemas.openxmlformats.org/drawingml/2006/table">
            <a:tbl>
              <a:tblPr firstRow="1" firstCol="1" bandRow="1">
                <a:tableStyleId>{C083E6E3-FA7D-4D7B-A595-EF9225AFEA82}</a:tableStyleId>
              </a:tblPr>
              <a:tblGrid>
                <a:gridCol w="1617345">
                  <a:extLst>
                    <a:ext uri="{9D8B030D-6E8A-4147-A177-3AD203B41FA5}">
                      <a16:colId xmlns:a16="http://schemas.microsoft.com/office/drawing/2014/main" val="4213244335"/>
                    </a:ext>
                  </a:extLst>
                </a:gridCol>
                <a:gridCol w="4137025">
                  <a:extLst>
                    <a:ext uri="{9D8B030D-6E8A-4147-A177-3AD203B41FA5}">
                      <a16:colId xmlns:a16="http://schemas.microsoft.com/office/drawing/2014/main" val="1358580141"/>
                    </a:ext>
                  </a:extLst>
                </a:gridCol>
              </a:tblGrid>
              <a:tr h="0">
                <a:tc>
                  <a:txBody>
                    <a:bodyPr/>
                    <a:lstStyle/>
                    <a:p>
                      <a:pPr algn="ctr">
                        <a:lnSpc>
                          <a:spcPct val="115000"/>
                        </a:lnSpc>
                        <a:spcAft>
                          <a:spcPts val="0"/>
                        </a:spcAft>
                      </a:pPr>
                      <a:r>
                        <a:rPr lang="tr-TR" sz="1800">
                          <a:effectLst/>
                        </a:rPr>
                        <a:t>Proje Bütçesi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2.434.313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3123334"/>
                  </a:ext>
                </a:extLst>
              </a:tr>
              <a:tr h="0">
                <a:tc>
                  <a:txBody>
                    <a:bodyPr/>
                    <a:lstStyle/>
                    <a:p>
                      <a:pPr algn="ctr">
                        <a:lnSpc>
                          <a:spcPct val="115000"/>
                        </a:lnSpc>
                        <a:spcAft>
                          <a:spcPts val="0"/>
                        </a:spcAft>
                      </a:pPr>
                      <a:r>
                        <a:rPr lang="tr-TR" sz="1800" dirty="0">
                          <a:effectLst/>
                        </a:rPr>
                        <a:t>Destek Tutarı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2.190.881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5200011"/>
                  </a:ext>
                </a:extLst>
              </a:tr>
            </a:tbl>
          </a:graphicData>
        </a:graphic>
      </p:graphicFrame>
      <p:sp>
        <p:nvSpPr>
          <p:cNvPr id="9" name="Dikdörtgen 8"/>
          <p:cNvSpPr/>
          <p:nvPr/>
        </p:nvSpPr>
        <p:spPr>
          <a:xfrm>
            <a:off x="831272" y="2952221"/>
            <a:ext cx="10658764" cy="2382960"/>
          </a:xfrm>
          <a:prstGeom prst="rect">
            <a:avLst/>
          </a:prstGeom>
        </p:spPr>
        <p:txBody>
          <a:bodyPr wrap="square">
            <a:spAutoFit/>
          </a:bodyPr>
          <a:lstStyle/>
          <a:p>
            <a:pPr algn="just">
              <a:lnSpc>
                <a:spcPct val="107000"/>
              </a:lnSpc>
              <a:spcAft>
                <a:spcPts val="800"/>
              </a:spcAft>
            </a:pPr>
            <a:r>
              <a:rPr lang="tr-TR" sz="2000" dirty="0">
                <a:ea typeface="Calibri" panose="020F0502020204030204" pitchFamily="34" charset="0"/>
                <a:cs typeface="Times New Roman" panose="02020603050405020304" pitchFamily="18" charset="0"/>
              </a:rPr>
              <a:t>Proje kapsamında; Bozdoğan’da öncelikli olarak sosyal yardım alan kadınlar ve ne istihdamda ne de eğitimde olan ev gençleri olmak üzere 20 kişinin istihdam edileceği çam fıstığı işleme tesisinde ilçe için stratejik bir ürün olan çamfıstığının işlenerek katma değeri yüksek bir ürüne dönüştürülmesi amaçlanmaktadır. Tesisin kuruluş aşaması işlemleri Bozdoğan Kaymakamlığı bünyesinde yürütülecek olup 18 aylık proje uygulaması sonrası Bozdoğan Sosyal Yardımlaşma ve Dayanışma Vakfı Başkanlığı’na devredilecektir. İlerleyen dönemlerde ise faaliyetler, hâlihazırda kuruluş işlemleri için hazırlık yapılan Tarımsal Kalkınma Kooperatifince devam ettirilerek projenin sürdürülebilirliği sağlanacaktır</a:t>
            </a:r>
            <a:r>
              <a:rPr lang="tr-TR" sz="2000" dirty="0" smtClean="0">
                <a:ea typeface="Calibri" panose="020F0502020204030204" pitchFamily="34" charset="0"/>
                <a:cs typeface="Times New Roman" panose="02020603050405020304" pitchFamily="18" charset="0"/>
              </a:rPr>
              <a:t>.</a:t>
            </a:r>
            <a:endParaRPr lang="tr-TR" sz="2000" dirty="0">
              <a:ea typeface="Calibri" panose="020F0502020204030204" pitchFamily="34" charset="0"/>
              <a:cs typeface="Times New Roman" panose="02020603050405020304" pitchFamily="18" charset="0"/>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Resim 10"/>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1295285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xfrm>
            <a:off x="2063552" y="980729"/>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anose="05000000000000000000" pitchFamily="2" charset="2"/>
              <a:buChar char="Ø"/>
            </a:pPr>
            <a:endParaRPr lang="tr-TR" sz="3200" dirty="0">
              <a:solidFill>
                <a:srgbClr val="C00000"/>
              </a:solidFill>
              <a:latin typeface="Candara" panose="020E0502030303020204" pitchFamily="34" charset="0"/>
            </a:endParaRPr>
          </a:p>
          <a:p>
            <a:pPr algn="l"/>
            <a:endParaRPr lang="tr-TR" sz="3200" dirty="0">
              <a:latin typeface="Candara" panose="020E0502030303020204" pitchFamily="34" charset="0"/>
            </a:endParaRPr>
          </a:p>
        </p:txBody>
      </p:sp>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2" name="Resim 11"/>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val="3086316713"/>
              </p:ext>
            </p:extLst>
          </p:nvPr>
        </p:nvGraphicFramePr>
        <p:xfrm>
          <a:off x="635780" y="1612872"/>
          <a:ext cx="10880436" cy="4053840"/>
        </p:xfrm>
        <a:graphic>
          <a:graphicData uri="http://schemas.openxmlformats.org/drawingml/2006/table">
            <a:tbl>
              <a:tblPr>
                <a:tableStyleId>{5C22544A-7EE6-4342-B048-85BDC9FD1C3A}</a:tableStyleId>
              </a:tblPr>
              <a:tblGrid>
                <a:gridCol w="2568992">
                  <a:extLst>
                    <a:ext uri="{9D8B030D-6E8A-4147-A177-3AD203B41FA5}">
                      <a16:colId xmlns:a16="http://schemas.microsoft.com/office/drawing/2014/main" val="274231056"/>
                    </a:ext>
                  </a:extLst>
                </a:gridCol>
                <a:gridCol w="1531955">
                  <a:extLst>
                    <a:ext uri="{9D8B030D-6E8A-4147-A177-3AD203B41FA5}">
                      <a16:colId xmlns:a16="http://schemas.microsoft.com/office/drawing/2014/main" val="585469591"/>
                    </a:ext>
                  </a:extLst>
                </a:gridCol>
                <a:gridCol w="6779489">
                  <a:extLst>
                    <a:ext uri="{9D8B030D-6E8A-4147-A177-3AD203B41FA5}">
                      <a16:colId xmlns:a16="http://schemas.microsoft.com/office/drawing/2014/main" val="3420618248"/>
                    </a:ext>
                  </a:extLst>
                </a:gridCol>
              </a:tblGrid>
              <a:tr h="182880">
                <a:tc>
                  <a:txBody>
                    <a:bodyPr/>
                    <a:lstStyle/>
                    <a:p>
                      <a:pPr algn="ctr" fontAlgn="b"/>
                      <a:r>
                        <a:rPr lang="tr-TR" sz="1800" b="1" u="none" strike="noStrike">
                          <a:effectLst/>
                        </a:rPr>
                        <a:t>SÜREÇ</a:t>
                      </a:r>
                      <a:endParaRPr lang="tr-TR" sz="18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tr-TR" sz="1800" b="1" u="none" strike="noStrike" dirty="0" smtClean="0">
                          <a:effectLst/>
                        </a:rPr>
                        <a:t>TAKVİM</a:t>
                      </a:r>
                      <a:endParaRPr lang="tr-TR" sz="18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tr-TR" sz="1800" b="1" u="none" strike="noStrike" dirty="0">
                          <a:effectLst/>
                        </a:rPr>
                        <a:t>AÇIKLAMA</a:t>
                      </a:r>
                      <a:endParaRPr lang="tr-TR" sz="18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81651192"/>
                  </a:ext>
                </a:extLst>
              </a:tr>
              <a:tr h="388620">
                <a:tc>
                  <a:txBody>
                    <a:bodyPr/>
                    <a:lstStyle/>
                    <a:p>
                      <a:pPr algn="l" fontAlgn="ctr"/>
                      <a:r>
                        <a:rPr lang="tr-TR" sz="1800" u="none" strike="noStrike">
                          <a:effectLst/>
                        </a:rPr>
                        <a:t>Ön Başvuru</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dirty="0" smtClean="0">
                          <a:effectLst/>
                        </a:rPr>
                        <a:t>18 Ocak – </a:t>
                      </a:r>
                    </a:p>
                    <a:p>
                      <a:pPr algn="ctr" fontAlgn="ctr"/>
                      <a:r>
                        <a:rPr lang="tr-TR" sz="1800" u="none" strike="noStrike" dirty="0" smtClean="0">
                          <a:effectLst/>
                        </a:rPr>
                        <a:t>16 Şubat</a:t>
                      </a:r>
                      <a:endParaRPr lang="tr-TR" sz="18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dirty="0">
                          <a:effectLst/>
                        </a:rPr>
                        <a:t>Proje Öneri Formunun doldurularak ajans web sitesinde </a:t>
                      </a:r>
                      <a:r>
                        <a:rPr lang="tr-TR" sz="1800" u="none" strike="noStrike" dirty="0" smtClean="0">
                          <a:effectLst/>
                        </a:rPr>
                        <a:t>Proje Havuzu veya Güncel Destekler bölümünün</a:t>
                      </a:r>
                      <a:r>
                        <a:rPr lang="tr-TR" sz="1800" u="none" strike="noStrike" baseline="0" dirty="0" smtClean="0">
                          <a:effectLst/>
                        </a:rPr>
                        <a:t> </a:t>
                      </a:r>
                      <a:r>
                        <a:rPr lang="tr-TR" sz="1800" u="none" strike="noStrike" dirty="0" smtClean="0">
                          <a:effectLst/>
                        </a:rPr>
                        <a:t>SOGEP sayfasına yüklenmesi </a:t>
                      </a:r>
                      <a:r>
                        <a:rPr lang="tr-TR" sz="1050" u="sng" strike="noStrike" dirty="0" smtClean="0">
                          <a:solidFill>
                            <a:schemeClr val="tx2">
                              <a:lumMod val="60000"/>
                              <a:lumOff val="40000"/>
                            </a:schemeClr>
                          </a:solidFill>
                          <a:effectLst/>
                        </a:rPr>
                        <a:t>https://geka.gov.tr/tr/sayfa/sosyal-gelismeyi-destekleme-programi-sogep</a:t>
                      </a:r>
                      <a:endParaRPr lang="tr-TR" sz="1050" b="0" i="0" u="sng" strike="noStrike" dirty="0">
                        <a:solidFill>
                          <a:schemeClr val="tx2">
                            <a:lumMod val="60000"/>
                            <a:lumOff val="40000"/>
                          </a:schemeClr>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804427708"/>
                  </a:ext>
                </a:extLst>
              </a:tr>
              <a:tr h="388620">
                <a:tc>
                  <a:txBody>
                    <a:bodyPr/>
                    <a:lstStyle/>
                    <a:p>
                      <a:pPr algn="l" fontAlgn="ctr"/>
                      <a:r>
                        <a:rPr lang="tr-TR" sz="1800" u="none" strike="noStrike">
                          <a:effectLst/>
                        </a:rPr>
                        <a:t>Ajans Ön Değerlendirmesi</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a:effectLst/>
                        </a:rPr>
                        <a:t>Şubat-Mart</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a:effectLst/>
                        </a:rPr>
                        <a:t>Başvuruların Ajans Değerlendirme Komisyonu tarafından  değerlendirilmesi ve projelerin seçilmesi</a:t>
                      </a:r>
                      <a:endParaRPr lang="tr-TR" sz="18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547834986"/>
                  </a:ext>
                </a:extLst>
              </a:tr>
              <a:tr h="388620">
                <a:tc>
                  <a:txBody>
                    <a:bodyPr/>
                    <a:lstStyle/>
                    <a:p>
                      <a:pPr algn="l" fontAlgn="ctr"/>
                      <a:r>
                        <a:rPr lang="tr-TR" sz="1800" u="none" strike="noStrike">
                          <a:effectLst/>
                        </a:rPr>
                        <a:t>Proje Geliştirme</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a:effectLst/>
                        </a:rPr>
                        <a:t>Mart</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dirty="0">
                          <a:effectLst/>
                        </a:rPr>
                        <a:t>Seçilen projelerin geliştirilerek nihai haline getirilmesi (Proje Bilgi Formu, Bütçe, İş Planı ve Diğer Destekleyici Belgelerin Ajansa sunulması)</a:t>
                      </a:r>
                      <a:endParaRPr lang="tr-TR"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824079174"/>
                  </a:ext>
                </a:extLst>
              </a:tr>
              <a:tr h="388620">
                <a:tc>
                  <a:txBody>
                    <a:bodyPr/>
                    <a:lstStyle/>
                    <a:p>
                      <a:pPr algn="l" fontAlgn="ctr"/>
                      <a:r>
                        <a:rPr lang="tr-TR" sz="1800" u="none" strike="noStrike">
                          <a:effectLst/>
                        </a:rPr>
                        <a:t>Bakanlık Değerlendirmesi için Projelerin Seçimi</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a:effectLst/>
                        </a:rPr>
                        <a:t>Mart-Nisan</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dirty="0">
                          <a:effectLst/>
                        </a:rPr>
                        <a:t>Bakanlık değerlendirmesi için projelerin seçilmesi ve Genel Sekreter tarafından </a:t>
                      </a:r>
                      <a:r>
                        <a:rPr lang="tr-TR" sz="1800" u="none" strike="noStrike" dirty="0" smtClean="0">
                          <a:effectLst/>
                        </a:rPr>
                        <a:t>Bakanlığa </a:t>
                      </a:r>
                      <a:r>
                        <a:rPr lang="tr-TR" sz="1800" u="none" strike="noStrike" dirty="0">
                          <a:effectLst/>
                        </a:rPr>
                        <a:t>iletilmesi</a:t>
                      </a:r>
                      <a:endParaRPr lang="tr-TR"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997043141"/>
                  </a:ext>
                </a:extLst>
              </a:tr>
              <a:tr h="388620">
                <a:tc>
                  <a:txBody>
                    <a:bodyPr/>
                    <a:lstStyle/>
                    <a:p>
                      <a:pPr algn="l" fontAlgn="ctr"/>
                      <a:r>
                        <a:rPr lang="tr-TR" sz="1800" u="none" strike="noStrike">
                          <a:effectLst/>
                        </a:rPr>
                        <a:t>Bakanlık Onayı ve Revizyonlar</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a:effectLst/>
                        </a:rPr>
                        <a:t>Nisan-Mayıs</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dirty="0">
                          <a:effectLst/>
                        </a:rPr>
                        <a:t>Desteklenmeye hak kazanan projelerin Bakanlık tarafından tespiti, gerekli ise projeler için revizyon talep edilmesi  </a:t>
                      </a:r>
                      <a:endParaRPr lang="tr-TR"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646003965"/>
                  </a:ext>
                </a:extLst>
              </a:tr>
              <a:tr h="388620">
                <a:tc>
                  <a:txBody>
                    <a:bodyPr/>
                    <a:lstStyle/>
                    <a:p>
                      <a:pPr algn="l" fontAlgn="ctr"/>
                      <a:r>
                        <a:rPr lang="tr-TR" sz="1800" u="none" strike="noStrike">
                          <a:effectLst/>
                        </a:rPr>
                        <a:t>Sözleşme İmzalanması</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tr-TR" sz="1800" u="none" strike="noStrike">
                          <a:effectLst/>
                        </a:rPr>
                        <a:t>Nisan-Mayıs</a:t>
                      </a:r>
                      <a:endParaRPr lang="tr-TR" sz="18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tr-TR" sz="1800" u="none" strike="noStrike" dirty="0">
                          <a:effectLst/>
                        </a:rPr>
                        <a:t>Bakanlık tarafından talep edilen revizyonlar gerçekleştirildikten sonra başvuru sahiplerinin bilgilendirilmesi ve Ajans ile başvuru sahipleri arasında sözleşmenin imzalanması </a:t>
                      </a:r>
                      <a:endParaRPr lang="tr-TR"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241390814"/>
                  </a:ext>
                </a:extLst>
              </a:tr>
            </a:tbl>
          </a:graphicData>
        </a:graphic>
      </p:graphicFrame>
      <p:sp>
        <p:nvSpPr>
          <p:cNvPr id="5" name="Metin kutusu 4"/>
          <p:cNvSpPr txBox="1"/>
          <p:nvPr/>
        </p:nvSpPr>
        <p:spPr>
          <a:xfrm>
            <a:off x="3925153" y="980729"/>
            <a:ext cx="4301690" cy="400110"/>
          </a:xfrm>
          <a:prstGeom prst="rect">
            <a:avLst/>
          </a:prstGeom>
          <a:noFill/>
        </p:spPr>
        <p:txBody>
          <a:bodyPr wrap="none" rtlCol="0">
            <a:spAutoFit/>
          </a:bodyPr>
          <a:lstStyle/>
          <a:p>
            <a:r>
              <a:rPr lang="tr-TR" sz="2000" b="1" dirty="0" smtClean="0"/>
              <a:t>BAŞVURU SÜRECİ VE TAHMİNİ TAKVİM</a:t>
            </a:r>
            <a:endParaRPr lang="tr-TR" sz="2000" b="1"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15524188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Başlık 1"/>
          <p:cNvSpPr txBox="1">
            <a:spLocks/>
          </p:cNvSpPr>
          <p:nvPr/>
        </p:nvSpPr>
        <p:spPr>
          <a:xfrm>
            <a:off x="2209800" y="1552538"/>
            <a:ext cx="7772400" cy="5845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2000" dirty="0">
              <a:latin typeface="Candara" panose="020E0502030303020204" pitchFamily="34" charset="0"/>
            </a:endParaRPr>
          </a:p>
        </p:txBody>
      </p:sp>
      <p:sp>
        <p:nvSpPr>
          <p:cNvPr id="18" name="Başlık 1"/>
          <p:cNvSpPr txBox="1">
            <a:spLocks/>
          </p:cNvSpPr>
          <p:nvPr/>
        </p:nvSpPr>
        <p:spPr>
          <a:xfrm>
            <a:off x="2351584" y="3793166"/>
            <a:ext cx="7772400" cy="10023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3200" b="1" dirty="0">
              <a:latin typeface="Candara" panose="020E0502030303020204" pitchFamily="34" charset="0"/>
            </a:endParaRPr>
          </a:p>
        </p:txBody>
      </p:sp>
      <p:sp>
        <p:nvSpPr>
          <p:cNvPr id="13" name="Başlık 1"/>
          <p:cNvSpPr txBox="1">
            <a:spLocks/>
          </p:cNvSpPr>
          <p:nvPr/>
        </p:nvSpPr>
        <p:spPr>
          <a:xfrm>
            <a:off x="2351584" y="2862060"/>
            <a:ext cx="7772400" cy="101721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4000" b="1" dirty="0">
              <a:latin typeface="Candara" panose="020E0502030303020204" pitchFamily="34" charset="0"/>
            </a:endParaRPr>
          </a:p>
        </p:txBody>
      </p:sp>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4" name="Resim 13"/>
          <p:cNvPicPr>
            <a:picLocks noChangeAspect="1"/>
          </p:cNvPicPr>
          <p:nvPr/>
        </p:nvPicPr>
        <p:blipFill rotWithShape="1">
          <a:blip r:embed="rId3"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15" name="Başlık 1"/>
          <p:cNvSpPr txBox="1">
            <a:spLocks/>
          </p:cNvSpPr>
          <p:nvPr/>
        </p:nvSpPr>
        <p:spPr>
          <a:xfrm>
            <a:off x="1606826" y="1735713"/>
            <a:ext cx="8712968" cy="125400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2800" b="1" dirty="0">
              <a:latin typeface="+mn-lt"/>
            </a:endParaRPr>
          </a:p>
          <a:p>
            <a:r>
              <a:rPr lang="tr-TR" sz="2800" b="1" dirty="0" smtClean="0">
                <a:latin typeface="+mn-lt"/>
              </a:rPr>
              <a:t>İLETİŞİM:</a:t>
            </a:r>
          </a:p>
          <a:p>
            <a:endParaRPr lang="tr-TR" sz="2800" b="1" dirty="0" smtClean="0">
              <a:latin typeface="+mn-lt"/>
            </a:endParaRPr>
          </a:p>
          <a:p>
            <a:r>
              <a:rPr lang="tr-TR" sz="2800" dirty="0" smtClean="0">
                <a:latin typeface="+mn-lt"/>
              </a:rPr>
              <a:t>Başvuru </a:t>
            </a:r>
            <a:r>
              <a:rPr lang="tr-TR" sz="2800" dirty="0">
                <a:latin typeface="+mn-lt"/>
              </a:rPr>
              <a:t>sahipleri, SOGEP ile ilgili daha detaylı bilgi edinmek </a:t>
            </a:r>
            <a:r>
              <a:rPr lang="tr-TR" sz="2800" dirty="0" smtClean="0">
                <a:latin typeface="+mn-lt"/>
              </a:rPr>
              <a:t>için 0258 371 88 44 telefon numarasından veya </a:t>
            </a:r>
            <a:r>
              <a:rPr lang="tr-TR" sz="2800" dirty="0" smtClean="0">
                <a:solidFill>
                  <a:schemeClr val="tx2">
                    <a:lumMod val="60000"/>
                    <a:lumOff val="40000"/>
                  </a:schemeClr>
                </a:solidFill>
                <a:latin typeface="+mn-lt"/>
              </a:rPr>
              <a:t>pyb@geka.gov.tr </a:t>
            </a:r>
            <a:r>
              <a:rPr lang="tr-TR" sz="2800" dirty="0" smtClean="0">
                <a:latin typeface="+mn-lt"/>
              </a:rPr>
              <a:t>  e-posta adresinden irtibata </a:t>
            </a:r>
            <a:r>
              <a:rPr lang="tr-TR" sz="2800" dirty="0">
                <a:latin typeface="+mn-lt"/>
              </a:rPr>
              <a:t>geçebilir. </a:t>
            </a:r>
            <a:r>
              <a:rPr lang="tr-TR" sz="2800" dirty="0" smtClean="0">
                <a:latin typeface="+mn-lt"/>
              </a:rPr>
              <a:t> </a:t>
            </a:r>
            <a:endParaRPr lang="tr-TR" sz="2800" dirty="0">
              <a:latin typeface="+mn-lt"/>
            </a:endParaRPr>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Resim 15"/>
          <p:cNvPicPr>
            <a:picLocks noChangeAspect="1"/>
          </p:cNvPicPr>
          <p:nvPr/>
        </p:nvPicPr>
        <p:blipFill>
          <a:blip r:embed="rId5"/>
          <a:stretch>
            <a:fillRect/>
          </a:stretch>
        </p:blipFill>
        <p:spPr>
          <a:xfrm>
            <a:off x="124546" y="50465"/>
            <a:ext cx="2034268" cy="720000"/>
          </a:xfrm>
          <a:prstGeom prst="rect">
            <a:avLst/>
          </a:prstGeom>
        </p:spPr>
      </p:pic>
    </p:spTree>
    <p:extLst>
      <p:ext uri="{BB962C8B-B14F-4D97-AF65-F5344CB8AC3E}">
        <p14:creationId xmlns:p14="http://schemas.microsoft.com/office/powerpoint/2010/main" val="213547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nodePh="1">
                                  <p:stCondLst>
                                    <p:cond delay="2000"/>
                                  </p:stCondLst>
                                  <p:endCondLst>
                                    <p:cond evt="begin" delay="0">
                                      <p:tn val="5"/>
                                    </p:cond>
                                  </p:endCondLst>
                                  <p:childTnLst>
                                    <p:animScale>
                                      <p:cBhvr>
                                        <p:cTn id="6" dur="2000" fill="hold"/>
                                        <p:tgtEl>
                                          <p:spTgt spid="1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Başlık 1"/>
          <p:cNvSpPr txBox="1">
            <a:spLocks/>
          </p:cNvSpPr>
          <p:nvPr/>
        </p:nvSpPr>
        <p:spPr>
          <a:xfrm>
            <a:off x="1516314" y="2212219"/>
            <a:ext cx="8712968" cy="125400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4000" dirty="0" smtClean="0">
                <a:latin typeface="Candara" panose="020E0502030303020204" pitchFamily="34" charset="0"/>
              </a:rPr>
              <a:t>Teşekkürler.</a:t>
            </a:r>
            <a:endParaRPr lang="tr-TR" sz="4000" b="1" dirty="0">
              <a:latin typeface="Candara" panose="020E0502030303020204" pitchFamily="34" charset="0"/>
            </a:endParaRPr>
          </a:p>
        </p:txBody>
      </p:sp>
      <p:cxnSp>
        <p:nvCxnSpPr>
          <p:cNvPr id="5" name="Düz Bağlayıcı 4"/>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9" name="Resim 8"/>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Resim 6"/>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461004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Düz Bağlayıcı 7"/>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pic>
        <p:nvPicPr>
          <p:cNvPr id="11" name="Resim 10"/>
          <p:cNvPicPr>
            <a:picLocks noChangeAspect="1"/>
          </p:cNvPicPr>
          <p:nvPr/>
        </p:nvPicPr>
        <p:blipFill>
          <a:blip r:embed="rId3"/>
          <a:stretch>
            <a:fillRect/>
          </a:stretch>
        </p:blipFill>
        <p:spPr>
          <a:xfrm>
            <a:off x="124546" y="50465"/>
            <a:ext cx="2034268" cy="720000"/>
          </a:xfrm>
          <a:prstGeom prst="rect">
            <a:avLst/>
          </a:prstGeom>
        </p:spPr>
      </p:pic>
      <p:sp>
        <p:nvSpPr>
          <p:cNvPr id="13" name="Alt Başlık 2"/>
          <p:cNvSpPr txBox="1">
            <a:spLocks/>
          </p:cNvSpPr>
          <p:nvPr/>
        </p:nvSpPr>
        <p:spPr>
          <a:xfrm>
            <a:off x="808034" y="1318082"/>
            <a:ext cx="10258095" cy="377641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tr-TR" sz="2400" b="1" dirty="0" smtClean="0"/>
              <a:t>PROGRAMIN AMACI</a:t>
            </a:r>
          </a:p>
          <a:p>
            <a:pPr marL="0" lvl="1" indent="0" algn="just">
              <a:lnSpc>
                <a:spcPct val="150000"/>
              </a:lnSpc>
              <a:buNone/>
            </a:pPr>
            <a:r>
              <a:rPr lang="tr-TR" sz="2400" dirty="0" smtClean="0"/>
              <a:t>Yerel dinamikleri harekete geçirerek yoksulluk, göç ve kentleşmeden kaynaklanan sosyal sorunları gidermek, değişen sosyal yapının ortaya çıkardığı ihtiyaçlara karşılık vermek, toplumun dezavantajlı kesimlerinin ekonomik ve sosyal hayata daha aktif katılmalarını sağlamak, istihdam edilebilirliği artırmak, sosyal içermeyi, sosyal girişimciliği ve yenilikçiliği desteklemek ve sosyal sorumluluk uygulamalarını yaygınlaştırmaktır. </a:t>
            </a: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005067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3200" dirty="0">
              <a:latin typeface="Candara" panose="020E0502030303020204" pitchFamily="34" charset="0"/>
            </a:endParaRPr>
          </a:p>
          <a:p>
            <a:endParaRPr lang="tr-TR" sz="3200" dirty="0">
              <a:latin typeface="Candara" panose="020E0502030303020204" pitchFamily="34" charset="0"/>
            </a:endParaRPr>
          </a:p>
          <a:p>
            <a:endParaRPr lang="tr-TR" sz="3200" dirty="0">
              <a:latin typeface="Candara" panose="020E0502030303020204" pitchFamily="34" charset="0"/>
            </a:endParaRPr>
          </a:p>
          <a:p>
            <a:endParaRPr lang="tr-TR" sz="3200" dirty="0">
              <a:latin typeface="Candara" panose="020E0502030303020204" pitchFamily="34" charset="0"/>
            </a:endParaRPr>
          </a:p>
          <a:p>
            <a:endParaRPr lang="tr-TR" sz="3200" dirty="0">
              <a:latin typeface="Candara" panose="020E0502030303020204" pitchFamily="34" charset="0"/>
            </a:endParaRPr>
          </a:p>
          <a:p>
            <a:endParaRPr lang="tr-TR" sz="3200" dirty="0">
              <a:latin typeface="Candara" panose="020E0502030303020204" pitchFamily="34" charset="0"/>
            </a:endParaRPr>
          </a:p>
        </p:txBody>
      </p:sp>
      <p:graphicFrame>
        <p:nvGraphicFramePr>
          <p:cNvPr id="8" name="Diyagram 7"/>
          <p:cNvGraphicFramePr/>
          <p:nvPr>
            <p:extLst>
              <p:ext uri="{D42A27DB-BD31-4B8C-83A1-F6EECF244321}">
                <p14:modId xmlns:p14="http://schemas.microsoft.com/office/powerpoint/2010/main" val="3347502940"/>
              </p:ext>
            </p:extLst>
          </p:nvPr>
        </p:nvGraphicFramePr>
        <p:xfrm>
          <a:off x="3048000" y="1397000"/>
          <a:ext cx="6720408"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2" name="Resim 11"/>
          <p:cNvPicPr>
            <a:picLocks noChangeAspect="1"/>
          </p:cNvPicPr>
          <p:nvPr/>
        </p:nvPicPr>
        <p:blipFill rotWithShape="1">
          <a:blip r:embed="rId7"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2" name="Dikdörtgen 1"/>
          <p:cNvSpPr/>
          <p:nvPr/>
        </p:nvSpPr>
        <p:spPr>
          <a:xfrm>
            <a:off x="4936464" y="954619"/>
            <a:ext cx="2703945" cy="369332"/>
          </a:xfrm>
          <a:prstGeom prst="rect">
            <a:avLst/>
          </a:prstGeom>
        </p:spPr>
        <p:txBody>
          <a:bodyPr wrap="none">
            <a:spAutoFit/>
          </a:bodyPr>
          <a:lstStyle/>
          <a:p>
            <a:pPr algn="ctr"/>
            <a:r>
              <a:rPr lang="tr-TR" b="1" dirty="0"/>
              <a:t>PROGRAMIN </a:t>
            </a:r>
            <a:r>
              <a:rPr lang="tr-TR" b="1" dirty="0" smtClean="0"/>
              <a:t>ÖNCELİKLERİ</a:t>
            </a:r>
            <a:endParaRPr lang="tr-TR" b="1" dirty="0"/>
          </a:p>
        </p:txBody>
      </p:sp>
      <p:pic>
        <p:nvPicPr>
          <p:cNvPr id="9"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Resim 9"/>
          <p:cNvPicPr>
            <a:picLocks noChangeAspect="1"/>
          </p:cNvPicPr>
          <p:nvPr/>
        </p:nvPicPr>
        <p:blipFill>
          <a:blip r:embed="rId9"/>
          <a:stretch>
            <a:fillRect/>
          </a:stretch>
        </p:blipFill>
        <p:spPr>
          <a:xfrm>
            <a:off x="124546" y="50465"/>
            <a:ext cx="2034268" cy="720000"/>
          </a:xfrm>
          <a:prstGeom prst="rect">
            <a:avLst/>
          </a:prstGeom>
        </p:spPr>
      </p:pic>
    </p:spTree>
    <p:extLst>
      <p:ext uri="{BB962C8B-B14F-4D97-AF65-F5344CB8AC3E}">
        <p14:creationId xmlns:p14="http://schemas.microsoft.com/office/powerpoint/2010/main" val="27482417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5" name="Dikdörtgen 4"/>
          <p:cNvSpPr/>
          <p:nvPr/>
        </p:nvSpPr>
        <p:spPr>
          <a:xfrm>
            <a:off x="1422398" y="2154673"/>
            <a:ext cx="9054789" cy="3046988"/>
          </a:xfrm>
          <a:prstGeom prst="rect">
            <a:avLst/>
          </a:prstGeom>
        </p:spPr>
        <p:txBody>
          <a:bodyPr wrap="square">
            <a:spAutoFit/>
          </a:bodyPr>
          <a:lstStyle/>
          <a:p>
            <a:pPr marL="742950" lvl="1" indent="-285750" algn="just">
              <a:buFont typeface="Arial" panose="020B0604020202020204" pitchFamily="34" charset="0"/>
              <a:buChar char="•"/>
            </a:pPr>
            <a:r>
              <a:rPr lang="tr-TR" sz="2400" dirty="0"/>
              <a:t>Toplumun dezavantajlı kesimlerinin istihdama katılımının kolaylaştırılmasına ve mesleki bilgi ve becerilerinin geliştirilmesine yönelik projeler</a:t>
            </a:r>
            <a:r>
              <a:rPr lang="tr-TR" sz="2400" dirty="0" smtClean="0"/>
              <a:t>,</a:t>
            </a:r>
          </a:p>
          <a:p>
            <a:pPr lvl="1" algn="just"/>
            <a:endParaRPr lang="tr-TR" sz="2400" dirty="0"/>
          </a:p>
          <a:p>
            <a:pPr marL="742950" lvl="1" indent="-285750" algn="just">
              <a:buFont typeface="Arial" panose="020B0604020202020204" pitchFamily="34" charset="0"/>
              <a:buChar char="•"/>
            </a:pPr>
            <a:r>
              <a:rPr lang="tr-TR" sz="2400" dirty="0"/>
              <a:t>Genç istihdamının artırılmasına yönelik projeler</a:t>
            </a:r>
            <a:r>
              <a:rPr lang="tr-TR" sz="2400" dirty="0" smtClean="0"/>
              <a:t>,</a:t>
            </a:r>
          </a:p>
          <a:p>
            <a:pPr lvl="1" algn="just"/>
            <a:endParaRPr lang="tr-TR" sz="2400" dirty="0"/>
          </a:p>
          <a:p>
            <a:pPr marL="742950" lvl="1" indent="-285750" algn="just">
              <a:buFont typeface="Arial" panose="020B0604020202020204" pitchFamily="34" charset="0"/>
              <a:buChar char="•"/>
            </a:pPr>
            <a:r>
              <a:rPr lang="tr-TR" sz="2400" dirty="0"/>
              <a:t>İldeki ve bölgedeki ihtiyaçlara uygun alanlarda nitelikli ve üretken beşerî sermayenin geliştirilmesine yönelik projeler.</a:t>
            </a:r>
          </a:p>
        </p:txBody>
      </p:sp>
      <p:sp>
        <p:nvSpPr>
          <p:cNvPr id="12" name="Dikdörtgen 11"/>
          <p:cNvSpPr/>
          <p:nvPr/>
        </p:nvSpPr>
        <p:spPr>
          <a:xfrm>
            <a:off x="1117599" y="1295993"/>
            <a:ext cx="10030691" cy="363557"/>
          </a:xfrm>
          <a:prstGeom prst="rect">
            <a:avLst/>
          </a:prstGeom>
          <a:solidFill>
            <a:schemeClr val="tx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tr-TR" sz="2400" b="1" dirty="0"/>
              <a:t>İstihdam Edilebilirliği Artırmak Önceliği Kapsamında Desteklenecek Projeler:</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42904397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9" name="İçerik Yer Tutucusu 2"/>
          <p:cNvSpPr>
            <a:spLocks noGrp="1"/>
          </p:cNvSpPr>
          <p:nvPr>
            <p:ph idx="1"/>
          </p:nvPr>
        </p:nvSpPr>
        <p:spPr>
          <a:xfrm>
            <a:off x="332509" y="1439652"/>
            <a:ext cx="11018982" cy="4023360"/>
          </a:xfrm>
        </p:spPr>
        <p:txBody>
          <a:bodyPr>
            <a:noAutofit/>
          </a:bodyPr>
          <a:lstStyle/>
          <a:p>
            <a:pPr marL="201168" lvl="1" indent="0" algn="just">
              <a:buNone/>
            </a:pPr>
            <a:endParaRPr lang="tr-TR" sz="2400" b="1" dirty="0" smtClean="0">
              <a:latin typeface="+mj-lt"/>
            </a:endParaRPr>
          </a:p>
          <a:p>
            <a:pPr lvl="1" algn="just">
              <a:buFont typeface="Arial" panose="020B0604020202020204" pitchFamily="34" charset="0"/>
              <a:buChar char="•"/>
            </a:pPr>
            <a:r>
              <a:rPr lang="tr-TR" sz="2400" dirty="0" smtClean="0">
                <a:latin typeface="+mj-lt"/>
              </a:rPr>
              <a:t>Sosyal </a:t>
            </a:r>
            <a:r>
              <a:rPr lang="tr-TR" sz="2400" dirty="0">
                <a:latin typeface="+mj-lt"/>
              </a:rPr>
              <a:t>girişimlerin kurulmasına ve kapasitelerinin artırılmasına yönelik </a:t>
            </a:r>
            <a:r>
              <a:rPr lang="tr-TR" sz="2400" dirty="0" smtClean="0">
                <a:latin typeface="+mj-lt"/>
              </a:rPr>
              <a:t>projeler</a:t>
            </a:r>
          </a:p>
          <a:p>
            <a:pPr lvl="1" algn="just">
              <a:buFont typeface="Arial" panose="020B0604020202020204" pitchFamily="34" charset="0"/>
              <a:buChar char="•"/>
            </a:pPr>
            <a:endParaRPr lang="tr-TR" sz="2400" dirty="0">
              <a:latin typeface="+mj-lt"/>
            </a:endParaRPr>
          </a:p>
          <a:p>
            <a:pPr lvl="1" algn="just">
              <a:buFont typeface="Arial" panose="020B0604020202020204" pitchFamily="34" charset="0"/>
              <a:buChar char="•"/>
            </a:pPr>
            <a:r>
              <a:rPr lang="tr-TR" sz="2400" dirty="0">
                <a:latin typeface="+mj-lt"/>
              </a:rPr>
              <a:t>İstihdam edilebilirliğe ve sosyal içermeye ilişkin yenilikçi modeller geliştirilmesine yönelik </a:t>
            </a:r>
            <a:r>
              <a:rPr lang="tr-TR" sz="2400" dirty="0" smtClean="0">
                <a:latin typeface="+mj-lt"/>
              </a:rPr>
              <a:t>projeler</a:t>
            </a:r>
          </a:p>
          <a:p>
            <a:pPr lvl="1" algn="just">
              <a:buFont typeface="Arial" panose="020B0604020202020204" pitchFamily="34" charset="0"/>
              <a:buChar char="•"/>
            </a:pPr>
            <a:endParaRPr lang="tr-TR" sz="2400" dirty="0">
              <a:latin typeface="+mj-lt"/>
            </a:endParaRPr>
          </a:p>
          <a:p>
            <a:pPr lvl="1" algn="just">
              <a:buFont typeface="Arial" panose="020B0604020202020204" pitchFamily="34" charset="0"/>
              <a:buChar char="•"/>
            </a:pPr>
            <a:r>
              <a:rPr lang="tr-TR" sz="2400" dirty="0">
                <a:latin typeface="+mj-lt"/>
              </a:rPr>
              <a:t>Sosyal girişimcilik ve sosyal yenilikçilik alanlarında hizmet veren/verecek olan aracı kurumların işleteceği, ekosistem güçlendirmeye yönelik merkezler, sosyal laboratuvarlar ile kuluçka ve hızlandırıcı programların uygulanmasına yönelik projeler.</a:t>
            </a:r>
          </a:p>
          <a:p>
            <a:pPr marL="201168" lvl="1" indent="0" algn="just">
              <a:buNone/>
            </a:pPr>
            <a:endParaRPr lang="tr-TR" sz="2400" b="1" dirty="0" smtClean="0">
              <a:latin typeface="+mj-lt"/>
            </a:endParaRPr>
          </a:p>
          <a:p>
            <a:pPr marL="658368" lvl="1" indent="-457200" algn="just">
              <a:buAutoNum type="arabicPeriod"/>
            </a:pPr>
            <a:endParaRPr lang="tr-TR" sz="2400" dirty="0">
              <a:latin typeface="+mj-lt"/>
            </a:endParaRPr>
          </a:p>
          <a:p>
            <a:pPr marL="201168" lvl="1" indent="0" algn="just">
              <a:buNone/>
            </a:pPr>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3" algn="just"/>
            <a:endParaRPr lang="tr-TR" sz="2400" dirty="0" smtClean="0">
              <a:latin typeface="+mj-lt"/>
            </a:endParaRPr>
          </a:p>
          <a:p>
            <a:pPr lvl="2" algn="just"/>
            <a:endParaRPr lang="tr-TR"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lvl="2" algn="just"/>
            <a:endParaRPr lang="tr-TR" dirty="0" smtClean="0">
              <a:latin typeface="+mj-lt"/>
            </a:endParaRPr>
          </a:p>
          <a:p>
            <a:pPr lvl="1" algn="just"/>
            <a:endParaRPr lang="tr-TR" sz="2400" dirty="0" smtClean="0">
              <a:latin typeface="+mj-lt"/>
            </a:endParaRPr>
          </a:p>
          <a:p>
            <a:pPr lvl="1" algn="just"/>
            <a:endParaRPr lang="tr-TR" sz="2400" dirty="0" smtClean="0">
              <a:latin typeface="+mj-lt"/>
            </a:endParaRPr>
          </a:p>
          <a:p>
            <a:pPr lvl="1" algn="just"/>
            <a:endParaRPr lang="tr-TR" sz="2400" dirty="0" smtClean="0">
              <a:latin typeface="+mj-lt"/>
            </a:endParaRPr>
          </a:p>
          <a:p>
            <a:pPr algn="just"/>
            <a:endParaRPr lang="tr-TR" sz="2400" dirty="0">
              <a:latin typeface="+mj-lt"/>
            </a:endParaRPr>
          </a:p>
        </p:txBody>
      </p:sp>
      <p:sp>
        <p:nvSpPr>
          <p:cNvPr id="12" name="Dikdörtgen 11"/>
          <p:cNvSpPr/>
          <p:nvPr/>
        </p:nvSpPr>
        <p:spPr>
          <a:xfrm>
            <a:off x="895926" y="1342675"/>
            <a:ext cx="10335491" cy="363557"/>
          </a:xfrm>
          <a:prstGeom prst="rect">
            <a:avLst/>
          </a:prstGeom>
          <a:solidFill>
            <a:schemeClr val="tx2">
              <a:lumMod val="60000"/>
              <a:lumOff val="40000"/>
            </a:schemeClr>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tr-TR" sz="2400" b="1" dirty="0"/>
              <a:t>Sosyal Girişimcilik ve Yenilikçilik Önceliği Kapsamında Desteklenecek Projeler:</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Resim 12"/>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378520408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8" name="İçerik Yer Tutucusu 2"/>
          <p:cNvSpPr>
            <a:spLocks noGrp="1"/>
          </p:cNvSpPr>
          <p:nvPr>
            <p:ph idx="1"/>
          </p:nvPr>
        </p:nvSpPr>
        <p:spPr>
          <a:xfrm>
            <a:off x="637309" y="1634976"/>
            <a:ext cx="10133216" cy="4023360"/>
          </a:xfrm>
        </p:spPr>
        <p:txBody>
          <a:bodyPr>
            <a:normAutofit/>
          </a:bodyPr>
          <a:lstStyle/>
          <a:p>
            <a:pPr marL="201168" lvl="1" indent="0" algn="just">
              <a:buNone/>
            </a:pPr>
            <a:endParaRPr lang="tr-TR" sz="1800" b="1" dirty="0"/>
          </a:p>
          <a:p>
            <a:pPr lvl="1" algn="just">
              <a:buFont typeface="Arial" panose="020B0604020202020204" pitchFamily="34" charset="0"/>
              <a:buChar char="•"/>
            </a:pPr>
            <a:r>
              <a:rPr lang="tr-TR" sz="2400" dirty="0"/>
              <a:t>Sosyal yardım alan kesimin gelir düzeyinin artırılmasına yönelik yenilikçi ve model nitelikli </a:t>
            </a:r>
            <a:r>
              <a:rPr lang="tr-TR" sz="2400" dirty="0" smtClean="0"/>
              <a:t>projeler</a:t>
            </a:r>
          </a:p>
          <a:p>
            <a:pPr lvl="1" algn="just">
              <a:buFont typeface="Arial" panose="020B0604020202020204" pitchFamily="34" charset="0"/>
              <a:buChar char="•"/>
            </a:pPr>
            <a:endParaRPr lang="tr-TR" sz="2400" dirty="0"/>
          </a:p>
          <a:p>
            <a:pPr lvl="1" algn="just">
              <a:buFont typeface="Arial" panose="020B0604020202020204" pitchFamily="34" charset="0"/>
              <a:buChar char="•"/>
            </a:pPr>
            <a:r>
              <a:rPr lang="tr-TR" sz="2400" dirty="0"/>
              <a:t>Toplumun dezavantajlı kesimlerinin yaşam kalitelerinin yükseltilmesine yönelik yenilikçi ve model nitelikli </a:t>
            </a:r>
            <a:r>
              <a:rPr lang="tr-TR" sz="2400" dirty="0" smtClean="0"/>
              <a:t>projeler</a:t>
            </a:r>
          </a:p>
          <a:p>
            <a:pPr lvl="1" algn="just">
              <a:buFont typeface="Arial" panose="020B0604020202020204" pitchFamily="34" charset="0"/>
              <a:buChar char="•"/>
            </a:pPr>
            <a:endParaRPr lang="tr-TR" sz="2400" dirty="0"/>
          </a:p>
          <a:p>
            <a:pPr lvl="1" algn="just">
              <a:buFont typeface="Arial" panose="020B0604020202020204" pitchFamily="34" charset="0"/>
              <a:buChar char="•"/>
            </a:pPr>
            <a:r>
              <a:rPr lang="tr-TR" sz="2400" dirty="0"/>
              <a:t>Dezavantajlı kesimlere sunulan hizmetlerin kalitesinin artırılmasına yönelik yenilikçi ve model nitelikli projeler</a:t>
            </a:r>
          </a:p>
          <a:p>
            <a:pPr marL="201168" lvl="1" indent="0" algn="just">
              <a:buNone/>
            </a:pPr>
            <a:endParaRPr lang="tr-TR" sz="2000" b="1" dirty="0" smtClean="0"/>
          </a:p>
          <a:p>
            <a:pPr marL="658368" lvl="1" indent="-457200" algn="just">
              <a:buAutoNum type="arabicPeriod"/>
            </a:pPr>
            <a:endParaRPr lang="tr-TR" sz="2000" dirty="0"/>
          </a:p>
          <a:p>
            <a:pPr marL="201168" lvl="1" indent="0">
              <a:buNone/>
            </a:pPr>
            <a:endParaRPr lang="tr-TR" sz="2400" dirty="0" smtClean="0"/>
          </a:p>
          <a:p>
            <a:pPr lvl="1"/>
            <a:endParaRPr lang="tr-TR" sz="2800" dirty="0" smtClean="0"/>
          </a:p>
          <a:p>
            <a:pPr lvl="1"/>
            <a:endParaRPr lang="tr-TR" sz="2800" dirty="0" smtClean="0"/>
          </a:p>
          <a:p>
            <a:pPr lvl="1"/>
            <a:endParaRPr lang="tr-TR" sz="2800" dirty="0" smtClean="0"/>
          </a:p>
          <a:p>
            <a:pPr lvl="1"/>
            <a:endParaRPr lang="tr-TR" sz="2800" dirty="0" smtClean="0"/>
          </a:p>
          <a:p>
            <a:pPr lvl="1"/>
            <a:endParaRPr lang="tr-TR" sz="2800" dirty="0" smtClean="0"/>
          </a:p>
          <a:p>
            <a:pPr lvl="1"/>
            <a:endParaRPr lang="tr-TR" sz="2800" dirty="0" smtClean="0"/>
          </a:p>
          <a:p>
            <a:pPr lvl="3"/>
            <a:endParaRPr lang="tr-TR" sz="2800" dirty="0" smtClean="0"/>
          </a:p>
          <a:p>
            <a:pPr lvl="2"/>
            <a:endParaRPr lang="tr-TR" sz="2800" dirty="0" smtClean="0"/>
          </a:p>
          <a:p>
            <a:pPr lvl="1"/>
            <a:endParaRPr lang="tr-TR" dirty="0" smtClean="0"/>
          </a:p>
          <a:p>
            <a:pPr lvl="1"/>
            <a:endParaRPr lang="tr-TR" dirty="0" smtClean="0"/>
          </a:p>
          <a:p>
            <a:pPr lvl="1"/>
            <a:endParaRPr lang="tr-TR" dirty="0" smtClean="0"/>
          </a:p>
          <a:p>
            <a:pPr lvl="1"/>
            <a:endParaRPr lang="tr-TR" dirty="0" smtClean="0"/>
          </a:p>
          <a:p>
            <a:pPr lvl="1"/>
            <a:endParaRPr lang="tr-TR" dirty="0" smtClean="0"/>
          </a:p>
          <a:p>
            <a:pPr lvl="2"/>
            <a:endParaRPr lang="tr-TR" dirty="0" smtClean="0"/>
          </a:p>
          <a:p>
            <a:pPr lvl="1"/>
            <a:endParaRPr lang="tr-TR" dirty="0" smtClean="0"/>
          </a:p>
          <a:p>
            <a:pPr lvl="1"/>
            <a:endParaRPr lang="tr-TR" dirty="0" smtClean="0"/>
          </a:p>
          <a:p>
            <a:pPr lvl="1"/>
            <a:endParaRPr lang="tr-TR" dirty="0" smtClean="0"/>
          </a:p>
          <a:p>
            <a:endParaRPr lang="tr-TR" dirty="0"/>
          </a:p>
        </p:txBody>
      </p:sp>
      <p:sp>
        <p:nvSpPr>
          <p:cNvPr id="9" name="Dikdörtgen 8"/>
          <p:cNvSpPr/>
          <p:nvPr/>
        </p:nvSpPr>
        <p:spPr>
          <a:xfrm>
            <a:off x="1108364" y="1179100"/>
            <a:ext cx="9282916" cy="363557"/>
          </a:xfrm>
          <a:prstGeom prst="rect">
            <a:avLst/>
          </a:prstGeom>
          <a:solidFill>
            <a:schemeClr val="tx2">
              <a:lumMod val="60000"/>
              <a:lumOff val="40000"/>
            </a:schemeClr>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tr-TR" sz="2400" b="1" dirty="0"/>
              <a:t>Sosyal İçerme Önceliği </a:t>
            </a:r>
            <a:r>
              <a:rPr lang="tr-TR" sz="2400" b="1" dirty="0" smtClean="0"/>
              <a:t>Kapsamında </a:t>
            </a:r>
            <a:r>
              <a:rPr lang="tr-TR" sz="2400" b="1" dirty="0"/>
              <a:t>Desteklenecek Projeler:</a:t>
            </a:r>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Resim 12"/>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122061811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5" name="İçerik Yer Tutucusu 2"/>
          <p:cNvSpPr>
            <a:spLocks noGrp="1"/>
          </p:cNvSpPr>
          <p:nvPr>
            <p:ph idx="1"/>
          </p:nvPr>
        </p:nvSpPr>
        <p:spPr>
          <a:xfrm>
            <a:off x="508000" y="1796686"/>
            <a:ext cx="10834255" cy="4023360"/>
          </a:xfrm>
        </p:spPr>
        <p:txBody>
          <a:bodyPr>
            <a:normAutofit/>
          </a:bodyPr>
          <a:lstStyle/>
          <a:p>
            <a:pPr marL="201168" lvl="1" indent="0" algn="just">
              <a:buNone/>
            </a:pPr>
            <a:endParaRPr lang="tr-TR" sz="1800" b="1" dirty="0"/>
          </a:p>
          <a:p>
            <a:pPr lvl="1" algn="just">
              <a:buFont typeface="Arial" panose="020B0604020202020204" pitchFamily="34" charset="0"/>
              <a:buChar char="•"/>
            </a:pPr>
            <a:r>
              <a:rPr lang="tr-TR" sz="2000" dirty="0"/>
              <a:t>Bölge öncelikleriyle kâr amacı güden kesimin sosyal sorumluluk faaliyetlerini uyumlaştırmaya yönelik yenilikçi ve model nitelikli projeler</a:t>
            </a:r>
            <a:r>
              <a:rPr lang="tr-TR" sz="2000" dirty="0" smtClean="0"/>
              <a:t>,</a:t>
            </a:r>
          </a:p>
          <a:p>
            <a:pPr lvl="1" algn="just">
              <a:buFont typeface="Arial" panose="020B0604020202020204" pitchFamily="34" charset="0"/>
              <a:buChar char="•"/>
            </a:pPr>
            <a:endParaRPr lang="tr-TR" sz="2000" dirty="0"/>
          </a:p>
          <a:p>
            <a:pPr lvl="1" algn="just">
              <a:buFont typeface="Arial" panose="020B0604020202020204" pitchFamily="34" charset="0"/>
              <a:buChar char="•"/>
            </a:pPr>
            <a:r>
              <a:rPr lang="tr-TR" sz="2000" dirty="0"/>
              <a:t>Program öncelik alanlarına ve/veya tespit edilen farklı sosyal bir sorunun çözümüne yönelik yenilikçi ve model nitelikli projeler.</a:t>
            </a:r>
          </a:p>
          <a:p>
            <a:pPr marL="201168" lvl="1" indent="0" algn="just">
              <a:buNone/>
            </a:pPr>
            <a:endParaRPr lang="tr-TR" sz="2000" b="1" dirty="0" smtClean="0"/>
          </a:p>
          <a:p>
            <a:pPr marL="658368" lvl="1" indent="-457200" algn="just">
              <a:buAutoNum type="arabicPeriod"/>
            </a:pPr>
            <a:endParaRPr lang="tr-TR" sz="2000" dirty="0"/>
          </a:p>
          <a:p>
            <a:pPr marL="201168" lvl="1" indent="0">
              <a:buNone/>
            </a:pPr>
            <a:endParaRPr lang="tr-TR" sz="2400" dirty="0" smtClean="0"/>
          </a:p>
          <a:p>
            <a:pPr lvl="1"/>
            <a:endParaRPr lang="tr-TR" sz="2800" dirty="0" smtClean="0"/>
          </a:p>
          <a:p>
            <a:pPr lvl="1"/>
            <a:endParaRPr lang="tr-TR" sz="2800" dirty="0" smtClean="0"/>
          </a:p>
          <a:p>
            <a:pPr lvl="1"/>
            <a:endParaRPr lang="tr-TR" sz="2800" dirty="0" smtClean="0"/>
          </a:p>
          <a:p>
            <a:pPr lvl="1"/>
            <a:endParaRPr lang="tr-TR" sz="2800" dirty="0" smtClean="0"/>
          </a:p>
          <a:p>
            <a:pPr lvl="1"/>
            <a:endParaRPr lang="tr-TR" sz="2800" dirty="0" smtClean="0"/>
          </a:p>
          <a:p>
            <a:pPr lvl="1"/>
            <a:endParaRPr lang="tr-TR" sz="2800" dirty="0" smtClean="0"/>
          </a:p>
          <a:p>
            <a:pPr lvl="3"/>
            <a:endParaRPr lang="tr-TR" sz="2800" dirty="0" smtClean="0"/>
          </a:p>
          <a:p>
            <a:pPr lvl="2"/>
            <a:endParaRPr lang="tr-TR" sz="2800" dirty="0" smtClean="0"/>
          </a:p>
          <a:p>
            <a:pPr lvl="1"/>
            <a:endParaRPr lang="tr-TR" dirty="0" smtClean="0"/>
          </a:p>
          <a:p>
            <a:pPr lvl="1"/>
            <a:endParaRPr lang="tr-TR" dirty="0" smtClean="0"/>
          </a:p>
          <a:p>
            <a:pPr lvl="1"/>
            <a:endParaRPr lang="tr-TR" dirty="0" smtClean="0"/>
          </a:p>
          <a:p>
            <a:pPr lvl="1"/>
            <a:endParaRPr lang="tr-TR" dirty="0" smtClean="0"/>
          </a:p>
          <a:p>
            <a:pPr lvl="1"/>
            <a:endParaRPr lang="tr-TR" dirty="0" smtClean="0"/>
          </a:p>
          <a:p>
            <a:pPr lvl="2"/>
            <a:endParaRPr lang="tr-TR" dirty="0" smtClean="0"/>
          </a:p>
          <a:p>
            <a:pPr lvl="1"/>
            <a:endParaRPr lang="tr-TR" dirty="0" smtClean="0"/>
          </a:p>
          <a:p>
            <a:pPr lvl="1"/>
            <a:endParaRPr lang="tr-TR" dirty="0" smtClean="0"/>
          </a:p>
          <a:p>
            <a:pPr lvl="1"/>
            <a:endParaRPr lang="tr-TR" dirty="0" smtClean="0"/>
          </a:p>
          <a:p>
            <a:endParaRPr lang="tr-TR" dirty="0"/>
          </a:p>
        </p:txBody>
      </p:sp>
      <p:sp>
        <p:nvSpPr>
          <p:cNvPr id="6" name="Dikdörtgen 5"/>
          <p:cNvSpPr/>
          <p:nvPr/>
        </p:nvSpPr>
        <p:spPr>
          <a:xfrm>
            <a:off x="1422400" y="1072129"/>
            <a:ext cx="8950176" cy="363557"/>
          </a:xfrm>
          <a:prstGeom prst="rect">
            <a:avLst/>
          </a:prstGeom>
          <a:solidFill>
            <a:schemeClr val="tx2">
              <a:lumMod val="60000"/>
              <a:lumOff val="40000"/>
            </a:schemeClr>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tr-TR" sz="2400" b="1" dirty="0"/>
              <a:t>Sosyal Sorumluluk Önceliği Kapsamında Desteklenecek Projeler:</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Resim 8"/>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294714804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1606826" y="800869"/>
            <a:ext cx="8938345" cy="0"/>
          </a:xfrm>
          <a:prstGeom prst="line">
            <a:avLst/>
          </a:prstGeom>
        </p:spPr>
        <p:style>
          <a:lnRef idx="2">
            <a:schemeClr val="dk1"/>
          </a:lnRef>
          <a:fillRef idx="0">
            <a:schemeClr val="dk1"/>
          </a:fillRef>
          <a:effectRef idx="1">
            <a:schemeClr val="dk1"/>
          </a:effectRef>
          <a:fontRef idx="minor">
            <a:schemeClr val="tx1"/>
          </a:fontRef>
        </p:style>
      </p:cxnSp>
      <p:pic>
        <p:nvPicPr>
          <p:cNvPr id="11" name="Resim 10"/>
          <p:cNvPicPr>
            <a:picLocks noChangeAspect="1"/>
          </p:cNvPicPr>
          <p:nvPr/>
        </p:nvPicPr>
        <p:blipFill rotWithShape="1">
          <a:blip r:embed="rId2" cstate="print">
            <a:extLst>
              <a:ext uri="{28A0092B-C50C-407E-A947-70E740481C1C}">
                <a14:useLocalDpi xmlns:a14="http://schemas.microsoft.com/office/drawing/2010/main" val="0"/>
              </a:ext>
            </a:extLst>
          </a:blip>
          <a:srcRect t="13738" b="20682"/>
          <a:stretch/>
        </p:blipFill>
        <p:spPr>
          <a:xfrm>
            <a:off x="10130260" y="107120"/>
            <a:ext cx="1871738" cy="540000"/>
          </a:xfrm>
          <a:prstGeom prst="rect">
            <a:avLst/>
          </a:prstGeom>
        </p:spPr>
      </p:pic>
      <p:sp>
        <p:nvSpPr>
          <p:cNvPr id="5" name="Dikdörtgen 4"/>
          <p:cNvSpPr/>
          <p:nvPr/>
        </p:nvSpPr>
        <p:spPr>
          <a:xfrm>
            <a:off x="1284518" y="1406620"/>
            <a:ext cx="9781611" cy="3939540"/>
          </a:xfrm>
          <a:prstGeom prst="rect">
            <a:avLst/>
          </a:prstGeom>
        </p:spPr>
        <p:txBody>
          <a:bodyPr wrap="square">
            <a:spAutoFit/>
          </a:bodyPr>
          <a:lstStyle/>
          <a:p>
            <a:pPr lvl="0" algn="ctr">
              <a:spcBef>
                <a:spcPts val="600"/>
              </a:spcBef>
              <a:spcAft>
                <a:spcPts val="600"/>
              </a:spcAft>
              <a:tabLst>
                <a:tab pos="226695" algn="l"/>
              </a:tabLst>
            </a:pPr>
            <a:r>
              <a:rPr lang="tr-TR" sz="2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KİMLER PROJE SUNABİLİR?</a:t>
            </a:r>
          </a:p>
          <a:p>
            <a:pPr lvl="0">
              <a:lnSpc>
                <a:spcPct val="150000"/>
              </a:lnSpc>
              <a:spcBef>
                <a:spcPts val="600"/>
              </a:spcBef>
              <a:spcAft>
                <a:spcPts val="600"/>
              </a:spcAft>
              <a:tabLst>
                <a:tab pos="226695" algn="l"/>
              </a:tabLst>
            </a:pPr>
            <a:r>
              <a:rPr lang="tr-TR"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Kamu </a:t>
            </a:r>
            <a:r>
              <a:rPr lang="tr-TR"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kurum ve kuruluşları, kamu kurumu niteliğindeki meslek kuruluşları, birlikler, kooperatifler, sivil toplum kuruluşları, organize sanayi bölgeleri, sanayi siteleri, serbest bölge işleticileri, teknoloji transfer ofisi şirketleri ile teknoloji geliştirme bölgesi, endüstri bölgesi ve iş geliştirme merkezi gibi kuruluşların yönetici şirketleri ile yalnızca sosyal sorumluluk projeleri için kâr amacı güden tüzel </a:t>
            </a:r>
            <a:r>
              <a:rPr lang="tr-TR"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kişiler</a:t>
            </a:r>
            <a:endParaRPr lang="tr-TR" sz="2400" dirty="0">
              <a:latin typeface="Calibri" panose="020F0502020204030204" pitchFamily="34" charset="0"/>
              <a:ea typeface="Times New Roman" panose="02020603050405020304" pitchFamily="18" charset="0"/>
              <a:cs typeface="Calibri" panose="020F0502020204030204" pitchFamily="34" charset="0"/>
            </a:endParaRP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1081" y="0"/>
            <a:ext cx="756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Resim 7"/>
          <p:cNvPicPr>
            <a:picLocks noChangeAspect="1"/>
          </p:cNvPicPr>
          <p:nvPr/>
        </p:nvPicPr>
        <p:blipFill>
          <a:blip r:embed="rId4"/>
          <a:stretch>
            <a:fillRect/>
          </a:stretch>
        </p:blipFill>
        <p:spPr>
          <a:xfrm>
            <a:off x="124546" y="50465"/>
            <a:ext cx="2034268" cy="720000"/>
          </a:xfrm>
          <a:prstGeom prst="rect">
            <a:avLst/>
          </a:prstGeom>
        </p:spPr>
      </p:pic>
    </p:spTree>
    <p:extLst>
      <p:ext uri="{BB962C8B-B14F-4D97-AF65-F5344CB8AC3E}">
        <p14:creationId xmlns:p14="http://schemas.microsoft.com/office/powerpoint/2010/main" val="77465937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33640</TotalTime>
  <Words>1667</Words>
  <Application>Microsoft Office PowerPoint</Application>
  <PresentationFormat>Geniş ekran</PresentationFormat>
  <Paragraphs>312</Paragraphs>
  <Slides>24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Candara</vt:lpstr>
      <vt:lpstr>Times New Roman</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xxxx sunumu</dc:title>
  <dc:creator>Kurumsal Hizmetler Birimi</dc:creator>
  <cp:lastModifiedBy>BARIŞ KIYAK</cp:lastModifiedBy>
  <cp:revision>2446</cp:revision>
  <cp:lastPrinted>2016-08-23T05:46:25Z</cp:lastPrinted>
  <dcterms:created xsi:type="dcterms:W3CDTF">2014-11-25T10:30:47Z</dcterms:created>
  <dcterms:modified xsi:type="dcterms:W3CDTF">2024-01-24T06:03:10Z</dcterms:modified>
</cp:coreProperties>
</file>