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 /><Relationship Id="rId2" Type="http://schemas.openxmlformats.org/package/2006/relationships/metadata/core-properties" Target="docProps/core.xml" /><Relationship Id="rId1"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23"/>
  </p:notesMasterIdLst>
  <p:sldIdLst>
    <p:sldId id="256" r:id="rId2"/>
    <p:sldId id="257" r:id="rId3"/>
    <p:sldId id="297" r:id="rId4"/>
    <p:sldId id="300" r:id="rId5"/>
    <p:sldId id="301" r:id="rId6"/>
    <p:sldId id="302" r:id="rId7"/>
    <p:sldId id="303" r:id="rId8"/>
    <p:sldId id="298" r:id="rId9"/>
    <p:sldId id="262" r:id="rId10"/>
    <p:sldId id="259" r:id="rId11"/>
    <p:sldId id="263" r:id="rId12"/>
    <p:sldId id="284" r:id="rId13"/>
    <p:sldId id="260" r:id="rId14"/>
    <p:sldId id="264" r:id="rId15"/>
    <p:sldId id="282" r:id="rId16"/>
    <p:sldId id="285" r:id="rId17"/>
    <p:sldId id="266" r:id="rId18"/>
    <p:sldId id="265" r:id="rId19"/>
    <p:sldId id="261" r:id="rId20"/>
    <p:sldId id="299" r:id="rId21"/>
    <p:sldId id="291" r:id="rId22"/>
  </p:sldIdLst>
  <p:sldSz cx="9144000" cy="5143500" type="screen16x9"/>
  <p:notesSz cx="6858000" cy="9144000"/>
  <p:embeddedFontLst>
    <p:embeddedFont>
      <p:font typeface="Alfa Slab One" pitchFamily="2" charset="-94"/>
      <p:regular r:id="rId24"/>
    </p:embeddedFont>
    <p:embeddedFont>
      <p:font typeface="Algerian" pitchFamily="82" charset="0"/>
      <p:regular r:id="rId25"/>
    </p:embeddedFont>
    <p:embeddedFont>
      <p:font typeface="Calibri" panose="020F0502020204030204" pitchFamily="34" charset="0"/>
      <p:regular r:id="rId26"/>
      <p:bold r:id="rId27"/>
      <p:italic r:id="rId28"/>
      <p:boldItalic r:id="rId29"/>
    </p:embeddedFont>
    <p:embeddedFont>
      <p:font typeface="Constantia" panose="02030602050306030303" pitchFamily="18" charset="0"/>
      <p:regular r:id="rId30"/>
      <p:bold r:id="rId31"/>
      <p:italic r:id="rId32"/>
      <p:boldItalic r:id="rId33"/>
    </p:embeddedFont>
    <p:embeddedFont>
      <p:font typeface="Imprint MT Shadow" pitchFamily="82" charset="0"/>
      <p:regular r:id="rId34"/>
    </p:embeddedFont>
    <p:embeddedFont>
      <p:font typeface="Wingdings 2" pitchFamily="2" charset="2"/>
      <p:regular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E9E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3" d="100"/>
          <a:sy n="143" d="100"/>
        </p:scale>
        <p:origin x="684" y="126"/>
      </p:cViewPr>
      <p:guideLst>
        <p:guide orient="horz" pos="162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font" Target="fonts/font3.fntdata" /><Relationship Id="rId39" Type="http://schemas.openxmlformats.org/officeDocument/2006/relationships/tableStyles" Target="tableStyles.xml" /><Relationship Id="rId3" Type="http://schemas.openxmlformats.org/officeDocument/2006/relationships/slide" Target="slides/slide2.xml" /><Relationship Id="rId21" Type="http://schemas.openxmlformats.org/officeDocument/2006/relationships/slide" Target="slides/slide20.xml" /><Relationship Id="rId34" Type="http://schemas.openxmlformats.org/officeDocument/2006/relationships/font" Target="fonts/font11.fntdata"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font" Target="fonts/font2.fntdata" /><Relationship Id="rId33" Type="http://schemas.openxmlformats.org/officeDocument/2006/relationships/font" Target="fonts/font10.fntdata" /><Relationship Id="rId38" Type="http://schemas.openxmlformats.org/officeDocument/2006/relationships/theme" Target="theme/theme1.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29" Type="http://schemas.openxmlformats.org/officeDocument/2006/relationships/font" Target="fonts/font6.fntdata"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font" Target="fonts/font1.fntdata" /><Relationship Id="rId32" Type="http://schemas.openxmlformats.org/officeDocument/2006/relationships/font" Target="fonts/font9.fntdata" /><Relationship Id="rId37" Type="http://schemas.openxmlformats.org/officeDocument/2006/relationships/viewProps" Target="viewProps.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notesMaster" Target="notesMasters/notesMaster1.xml" /><Relationship Id="rId28" Type="http://schemas.openxmlformats.org/officeDocument/2006/relationships/font" Target="fonts/font5.fntdata" /><Relationship Id="rId36" Type="http://schemas.openxmlformats.org/officeDocument/2006/relationships/presProps" Target="presProps.xml" /><Relationship Id="rId10" Type="http://schemas.openxmlformats.org/officeDocument/2006/relationships/slide" Target="slides/slide9.xml" /><Relationship Id="rId19" Type="http://schemas.openxmlformats.org/officeDocument/2006/relationships/slide" Target="slides/slide18.xml" /><Relationship Id="rId31" Type="http://schemas.openxmlformats.org/officeDocument/2006/relationships/font" Target="fonts/font8.fntdata"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font" Target="fonts/font4.fntdata" /><Relationship Id="rId30" Type="http://schemas.openxmlformats.org/officeDocument/2006/relationships/font" Target="fonts/font7.fntdata" /><Relationship Id="rId35" Type="http://schemas.openxmlformats.org/officeDocument/2006/relationships/font" Target="fonts/font12.fntdata"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59814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 /><Relationship Id="rId1" Type="http://schemas.openxmlformats.org/officeDocument/2006/relationships/notesMaster" Target="../notesMasters/notesMaster1.xml" /></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 /><Relationship Id="rId1" Type="http://schemas.openxmlformats.org/officeDocument/2006/relationships/notesMaster" Target="../notesMasters/notesMaster1.xml" /></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6b29fdc86e_0_2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6b29fdc86e_0_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6b29fdc86e_0_2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6b29fdc86e_0_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6b29fdc86e_0_2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6b29fdc86e_0_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6b29fdc86e_0_2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6b29fdc86e_0_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6b29fdc86e_0_2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6b29fdc86e_0_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6b29fdc86e_0_2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6b29fdc86e_0_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6b29fdc86e_0_2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6b29fdc86e_0_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3780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6b29fdc86e_0_2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6b29fdc86e_0_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169871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6b29fdc86e_0_2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6b29fdc86e_0_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6879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6b29fdc86e_0_2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6b29fdc86e_0_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6b29fdc86e_0_2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6b29fdc86e_0_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028700"/>
            <a:ext cx="7851648" cy="13716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tr-TR"/>
              <a:t>Asıl başlık stili için tıklatın</a:t>
            </a:r>
            <a:endParaRPr kumimoji="0" lang="en-US"/>
          </a:p>
        </p:txBody>
      </p:sp>
      <p:sp>
        <p:nvSpPr>
          <p:cNvPr id="17" name="Subtitle 16"/>
          <p:cNvSpPr>
            <a:spLocks noGrp="1"/>
          </p:cNvSpPr>
          <p:nvPr>
            <p:ph type="subTitle" idx="1"/>
          </p:nvPr>
        </p:nvSpPr>
        <p:spPr>
          <a:xfrm>
            <a:off x="533400" y="2421402"/>
            <a:ext cx="7854696" cy="131445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r-TR"/>
              <a:t>Asıl alt başlık stilini düzenlemek için tıklatın</a:t>
            </a:r>
            <a:endParaRPr kumimoji="0" lang="en-US"/>
          </a:p>
        </p:txBody>
      </p:sp>
      <p:sp>
        <p:nvSpPr>
          <p:cNvPr id="30" name="Date Placeholder 29"/>
          <p:cNvSpPr>
            <a:spLocks noGrp="1"/>
          </p:cNvSpPr>
          <p:nvPr>
            <p:ph type="dt" sz="half" idx="10"/>
          </p:nvPr>
        </p:nvSpPr>
        <p:spPr/>
        <p:txBody>
          <a:bodyPr/>
          <a:lstStyle/>
          <a:p>
            <a:fld id="{0EAB0777-4C60-462E-A92C-CDAFD498799C}" type="datetimeFigureOut">
              <a:rPr lang="en-US" smtClean="0"/>
              <a:t>1/9/2024</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tr" smtClean="0"/>
              <a:pPr marL="0" lvl="0" indent="0" algn="r" rtl="0">
                <a:spcBef>
                  <a:spcPts val="0"/>
                </a:spcBef>
                <a:spcAft>
                  <a:spcPts val="0"/>
                </a:spcAft>
                <a:buNone/>
              </a:pPr>
              <a:t>‹#›</a:t>
            </a:fld>
            <a:endParaRPr lang="tr"/>
          </a:p>
        </p:txBody>
      </p:sp>
    </p:spTree>
  </p:cSld>
  <p:clrMapOvr>
    <a:overrideClrMapping bg1="dk1" tx1="lt1" bg2="dk2" tx2="lt2" accent1="accent1" accent2="accent2" accent3="accent3" accent4="accent4" accent5="accent5" accent6="accent6" hlink="hlink" folHlink="folHlink"/>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tr-TR"/>
              <a:t>Asıl başlık stili için tıklatın</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4" name="Date Placeholder 3"/>
          <p:cNvSpPr>
            <a:spLocks noGrp="1"/>
          </p:cNvSpPr>
          <p:nvPr>
            <p:ph type="dt" sz="half" idx="10"/>
          </p:nvPr>
        </p:nvSpPr>
        <p:spPr/>
        <p:txBody>
          <a:bodyPr/>
          <a:lstStyle/>
          <a:p>
            <a:fld id="{0EAB0777-4C60-462E-A92C-CDAFD498799C}" type="datetimeFigureOut">
              <a:rPr lang="en-US" smtClean="0"/>
              <a:t>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tr" smtClean="0"/>
              <a:pPr marL="0" lvl="0" indent="0" algn="r" rtl="0">
                <a:spcBef>
                  <a:spcPts val="0"/>
                </a:spcBef>
                <a:spcAft>
                  <a:spcPts val="0"/>
                </a:spcAft>
                <a:buNone/>
              </a:pPr>
              <a:t>‹#›</a:t>
            </a:fld>
            <a:endParaRPr lang="tr"/>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85801"/>
            <a:ext cx="2057400" cy="3908822"/>
          </a:xfrm>
        </p:spPr>
        <p:txBody>
          <a:bodyPr vert="eaVert"/>
          <a:lstStyle/>
          <a:p>
            <a:r>
              <a:rPr kumimoji="0" lang="tr-TR"/>
              <a:t>Asıl başlık stili için tıklatın</a:t>
            </a:r>
            <a:endParaRPr kumimoji="0" lang="en-US"/>
          </a:p>
        </p:txBody>
      </p:sp>
      <p:sp>
        <p:nvSpPr>
          <p:cNvPr id="3" name="Vertical Text Placeholder 2"/>
          <p:cNvSpPr>
            <a:spLocks noGrp="1"/>
          </p:cNvSpPr>
          <p:nvPr>
            <p:ph type="body" orient="vert" idx="1"/>
          </p:nvPr>
        </p:nvSpPr>
        <p:spPr>
          <a:xfrm>
            <a:off x="457200" y="685801"/>
            <a:ext cx="6019800" cy="3908822"/>
          </a:xfrm>
        </p:spPr>
        <p:txBody>
          <a:bodyPr vert="eaVert"/>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4" name="Date Placeholder 3"/>
          <p:cNvSpPr>
            <a:spLocks noGrp="1"/>
          </p:cNvSpPr>
          <p:nvPr>
            <p:ph type="dt" sz="half" idx="10"/>
          </p:nvPr>
        </p:nvSpPr>
        <p:spPr/>
        <p:txBody>
          <a:bodyPr/>
          <a:lstStyle/>
          <a:p>
            <a:fld id="{0EAB0777-4C60-462E-A92C-CDAFD498799C}" type="datetimeFigureOut">
              <a:rPr lang="en-US" smtClean="0"/>
              <a:t>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tr" smtClean="0"/>
              <a:pPr marL="0" lvl="0" indent="0" algn="r" rtl="0">
                <a:spcBef>
                  <a:spcPts val="0"/>
                </a:spcBef>
                <a:spcAft>
                  <a:spcPts val="0"/>
                </a:spcAft>
                <a:buNone/>
              </a:pPr>
              <a:t>‹#›</a:t>
            </a:fld>
            <a:endParaRPr lang="tr"/>
          </a:p>
        </p:txBody>
      </p:sp>
    </p:spTree>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9" name="Google Shape;19;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0" name="Google Shape;2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tr"/>
              <a:pPr marL="0" lvl="0" indent="0" algn="r" rtl="0">
                <a:spcBef>
                  <a:spcPts val="0"/>
                </a:spcBef>
                <a:spcAft>
                  <a:spcPts val="0"/>
                </a:spcAft>
                <a:buNone/>
              </a:pP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490250" y="526350"/>
            <a:ext cx="5683800" cy="4090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35" name="Google Shape;35;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tr"/>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tr-TR"/>
              <a:t>Asıl başlık stili için tıklatın</a:t>
            </a:r>
            <a:endParaRPr kumimoji="0" lang="en-US"/>
          </a:p>
        </p:txBody>
      </p:sp>
      <p:sp>
        <p:nvSpPr>
          <p:cNvPr id="3" name="Content Placeholder 2"/>
          <p:cNvSpPr>
            <a:spLocks noGrp="1"/>
          </p:cNvSpPr>
          <p:nvPr>
            <p:ph idx="1"/>
          </p:nvPr>
        </p:nvSpPr>
        <p:spPr/>
        <p:txBody>
          <a:body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4" name="Date Placeholder 3"/>
          <p:cNvSpPr>
            <a:spLocks noGrp="1"/>
          </p:cNvSpPr>
          <p:nvPr>
            <p:ph type="dt" sz="half" idx="10"/>
          </p:nvPr>
        </p:nvSpPr>
        <p:spPr/>
        <p:txBody>
          <a:bodyPr/>
          <a:lstStyle/>
          <a:p>
            <a:fld id="{0EAB0777-4C60-462E-A92C-CDAFD498799C}" type="datetimeFigureOut">
              <a:rPr lang="en-US" smtClean="0"/>
              <a:t>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tr" smtClean="0"/>
              <a:pPr marL="0" lvl="0" indent="0" algn="r" rtl="0">
                <a:spcBef>
                  <a:spcPts val="0"/>
                </a:spcBef>
                <a:spcAft>
                  <a:spcPts val="0"/>
                </a:spcAft>
                <a:buNone/>
              </a:pPr>
              <a:t>‹#›</a:t>
            </a:fld>
            <a:endParaRPr lang="tr"/>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530352" y="987552"/>
            <a:ext cx="7772400" cy="1021842"/>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tr-TR"/>
              <a:t>Asıl başlık stili için tıklatın</a:t>
            </a:r>
            <a:endParaRPr kumimoji="0" lang="en-US"/>
          </a:p>
        </p:txBody>
      </p:sp>
      <p:sp>
        <p:nvSpPr>
          <p:cNvPr id="3" name="Text Placeholder 2"/>
          <p:cNvSpPr>
            <a:spLocks noGrp="1"/>
          </p:cNvSpPr>
          <p:nvPr>
            <p:ph type="body" idx="1"/>
          </p:nvPr>
        </p:nvSpPr>
        <p:spPr>
          <a:xfrm>
            <a:off x="530352" y="2028498"/>
            <a:ext cx="7772400" cy="1132284"/>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r-TR"/>
              <a:t>Asıl metin stillerini düzenlemek için tıklatın</a:t>
            </a:r>
          </a:p>
        </p:txBody>
      </p:sp>
      <p:sp>
        <p:nvSpPr>
          <p:cNvPr id="4" name="Date Placeholder 3"/>
          <p:cNvSpPr>
            <a:spLocks noGrp="1"/>
          </p:cNvSpPr>
          <p:nvPr>
            <p:ph type="dt" sz="half" idx="10"/>
          </p:nvPr>
        </p:nvSpPr>
        <p:spPr/>
        <p:txBody>
          <a:bodyPr/>
          <a:lstStyle/>
          <a:p>
            <a:fld id="{0EAB0777-4C60-462E-A92C-CDAFD498799C}" type="datetimeFigureOut">
              <a:rPr lang="en-US" smtClean="0"/>
              <a:t>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tr" smtClean="0"/>
              <a:pPr marL="0" lvl="0" indent="0" algn="r" rtl="0">
                <a:spcBef>
                  <a:spcPts val="0"/>
                </a:spcBef>
                <a:spcAft>
                  <a:spcPts val="0"/>
                </a:spcAft>
                <a:buNone/>
              </a:pPr>
              <a:t>‹#›</a:t>
            </a:fld>
            <a:endParaRPr lang="tr"/>
          </a:p>
        </p:txBody>
      </p:sp>
    </p:spTree>
  </p:cSld>
  <p:clrMapOvr>
    <a:overrideClrMapping bg1="dk1" tx1="lt1" bg2="dk2" tx2="lt2" accent1="accent1" accent2="accent2" accent3="accent3" accent4="accent4" accent5="accent5" accent6="accent6" hlink="hlink" folHlink="folHlink"/>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229600" cy="857250"/>
          </a:xfrm>
        </p:spPr>
        <p:txBody>
          <a:bodyPr/>
          <a:lstStyle/>
          <a:p>
            <a:r>
              <a:rPr kumimoji="0" lang="tr-TR"/>
              <a:t>Asıl başlık stili için tıklatın</a:t>
            </a:r>
            <a:endParaRPr kumimoji="0" lang="en-US"/>
          </a:p>
        </p:txBody>
      </p:sp>
      <p:sp>
        <p:nvSpPr>
          <p:cNvPr id="3" name="Content Placeholder 2"/>
          <p:cNvSpPr>
            <a:spLocks noGrp="1"/>
          </p:cNvSpPr>
          <p:nvPr>
            <p:ph sz="half" idx="1"/>
          </p:nvPr>
        </p:nvSpPr>
        <p:spPr>
          <a:xfrm>
            <a:off x="457200" y="1440064"/>
            <a:ext cx="4038600" cy="3326130"/>
          </a:xfrm>
        </p:spPr>
        <p:txBody>
          <a:bodyPr/>
          <a:lstStyle>
            <a:lvl1pPr>
              <a:defRPr sz="2600"/>
            </a:lvl1pPr>
            <a:lvl2pPr>
              <a:defRPr sz="2400"/>
            </a:lvl2pPr>
            <a:lvl3pPr>
              <a:defRPr sz="2000"/>
            </a:lvl3pPr>
            <a:lvl4pPr>
              <a:defRPr sz="1800"/>
            </a:lvl4pPr>
            <a:lvl5pPr>
              <a:defRPr sz="1800"/>
            </a:lvl5p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4" name="Content Placeholder 3"/>
          <p:cNvSpPr>
            <a:spLocks noGrp="1"/>
          </p:cNvSpPr>
          <p:nvPr>
            <p:ph sz="half" idx="2"/>
          </p:nvPr>
        </p:nvSpPr>
        <p:spPr>
          <a:xfrm>
            <a:off x="4648200" y="1440064"/>
            <a:ext cx="4038600" cy="3326130"/>
          </a:xfrm>
        </p:spPr>
        <p:txBody>
          <a:bodyPr/>
          <a:lstStyle>
            <a:lvl1pPr>
              <a:defRPr sz="2600"/>
            </a:lvl1pPr>
            <a:lvl2pPr>
              <a:defRPr sz="2400"/>
            </a:lvl2pPr>
            <a:lvl3pPr>
              <a:defRPr sz="2000"/>
            </a:lvl3pPr>
            <a:lvl4pPr>
              <a:defRPr sz="1800"/>
            </a:lvl4pPr>
            <a:lvl5pPr>
              <a:defRPr sz="1800"/>
            </a:lvl5p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5" name="Date Placeholder 4"/>
          <p:cNvSpPr>
            <a:spLocks noGrp="1"/>
          </p:cNvSpPr>
          <p:nvPr>
            <p:ph type="dt" sz="half" idx="10"/>
          </p:nvPr>
        </p:nvSpPr>
        <p:spPr/>
        <p:txBody>
          <a:bodyPr/>
          <a:lstStyle/>
          <a:p>
            <a:fld id="{0EAB0777-4C60-462E-A92C-CDAFD498799C}" type="datetimeFigureOut">
              <a:rPr lang="en-US" smtClean="0"/>
              <a:t>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tr" smtClean="0"/>
              <a:pPr marL="0" lvl="0" indent="0" algn="r" rtl="0">
                <a:spcBef>
                  <a:spcPts val="0"/>
                </a:spcBef>
                <a:spcAft>
                  <a:spcPts val="0"/>
                </a:spcAft>
                <a:buNone/>
              </a:pPr>
              <a:t>‹#›</a:t>
            </a:fld>
            <a:endParaRPr lang="tr"/>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229600" cy="857250"/>
          </a:xfrm>
        </p:spPr>
        <p:txBody>
          <a:bodyPr tIns="45720" anchor="b"/>
          <a:lstStyle>
            <a:lvl1pPr>
              <a:defRPr/>
            </a:lvl1pPr>
          </a:lstStyle>
          <a:p>
            <a:r>
              <a:rPr kumimoji="0" lang="tr-TR"/>
              <a:t>Asıl başlık stili için tıklatın</a:t>
            </a:r>
            <a:endParaRPr kumimoji="0" lang="en-US"/>
          </a:p>
        </p:txBody>
      </p:sp>
      <p:sp>
        <p:nvSpPr>
          <p:cNvPr id="3" name="Text Placeholder 2"/>
          <p:cNvSpPr>
            <a:spLocks noGrp="1"/>
          </p:cNvSpPr>
          <p:nvPr>
            <p:ph type="body" idx="1"/>
          </p:nvPr>
        </p:nvSpPr>
        <p:spPr>
          <a:xfrm>
            <a:off x="457200" y="1391436"/>
            <a:ext cx="4040188" cy="494514"/>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tr-TR"/>
              <a:t>Asıl metin stillerini düzenlemek için tıklatın</a:t>
            </a:r>
          </a:p>
        </p:txBody>
      </p:sp>
      <p:sp>
        <p:nvSpPr>
          <p:cNvPr id="4" name="Text Placeholder 3"/>
          <p:cNvSpPr>
            <a:spLocks noGrp="1"/>
          </p:cNvSpPr>
          <p:nvPr>
            <p:ph type="body" sz="half" idx="3"/>
          </p:nvPr>
        </p:nvSpPr>
        <p:spPr>
          <a:xfrm>
            <a:off x="4645026" y="1394818"/>
            <a:ext cx="4041775" cy="491132"/>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tr-TR"/>
              <a:t>Asıl metin stillerini düzenlemek için tıklatın</a:t>
            </a:r>
          </a:p>
        </p:txBody>
      </p:sp>
      <p:sp>
        <p:nvSpPr>
          <p:cNvPr id="5" name="Content Placeholder 4"/>
          <p:cNvSpPr>
            <a:spLocks noGrp="1"/>
          </p:cNvSpPr>
          <p:nvPr>
            <p:ph sz="quarter" idx="2"/>
          </p:nvPr>
        </p:nvSpPr>
        <p:spPr>
          <a:xfrm>
            <a:off x="457200" y="1885950"/>
            <a:ext cx="4040188" cy="288429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6" name="Content Placeholder 5"/>
          <p:cNvSpPr>
            <a:spLocks noGrp="1"/>
          </p:cNvSpPr>
          <p:nvPr>
            <p:ph sz="quarter" idx="4"/>
          </p:nvPr>
        </p:nvSpPr>
        <p:spPr>
          <a:xfrm>
            <a:off x="4645026" y="1885950"/>
            <a:ext cx="4041775" cy="288429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7" name="Date Placeholder 6"/>
          <p:cNvSpPr>
            <a:spLocks noGrp="1"/>
          </p:cNvSpPr>
          <p:nvPr>
            <p:ph type="dt" sz="half" idx="10"/>
          </p:nvPr>
        </p:nvSpPr>
        <p:spPr/>
        <p:txBody>
          <a:bodyPr/>
          <a:lstStyle/>
          <a:p>
            <a:fld id="{0EAB0777-4C60-462E-A92C-CDAFD498799C}" type="datetimeFigureOut">
              <a:rPr lang="en-US" smtClean="0"/>
              <a:t>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tr" smtClean="0"/>
              <a:pPr marL="0" lvl="0" indent="0" algn="r" rtl="0">
                <a:spcBef>
                  <a:spcPts val="0"/>
                </a:spcBef>
                <a:spcAft>
                  <a:spcPts val="0"/>
                </a:spcAft>
                <a:buNone/>
              </a:pPr>
              <a:t>‹#›</a:t>
            </a:fld>
            <a:endParaRPr lang="tr"/>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305800" cy="85725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tr-TR"/>
              <a:t>Asıl başlık stili için tıklatın</a:t>
            </a:r>
            <a:endParaRPr kumimoji="0" lang="en-US"/>
          </a:p>
        </p:txBody>
      </p:sp>
      <p:sp>
        <p:nvSpPr>
          <p:cNvPr id="3" name="Date Placeholder 2"/>
          <p:cNvSpPr>
            <a:spLocks noGrp="1"/>
          </p:cNvSpPr>
          <p:nvPr>
            <p:ph type="dt" sz="half" idx="10"/>
          </p:nvPr>
        </p:nvSpPr>
        <p:spPr/>
        <p:txBody>
          <a:bodyPr/>
          <a:lstStyle/>
          <a:p>
            <a:fld id="{0EAB0777-4C60-462E-A92C-CDAFD498799C}" type="datetimeFigureOut">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tr" smtClean="0"/>
              <a:pPr marL="0" lvl="0" indent="0" algn="r" rtl="0">
                <a:spcBef>
                  <a:spcPts val="0"/>
                </a:spcBef>
                <a:spcAft>
                  <a:spcPts val="0"/>
                </a:spcAft>
                <a:buNone/>
              </a:pPr>
              <a:t>‹#›</a:t>
            </a:fld>
            <a:endParaRPr lang="tr"/>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AB0777-4C60-462E-A92C-CDAFD498799C}" type="datetimeFigureOut">
              <a:rPr lang="en-US" smtClean="0"/>
              <a:t>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tr" smtClean="0"/>
              <a:pPr marL="0" lvl="0" indent="0" algn="r" rtl="0">
                <a:spcBef>
                  <a:spcPts val="0"/>
                </a:spcBef>
                <a:spcAft>
                  <a:spcPts val="0"/>
                </a:spcAft>
                <a:buNone/>
              </a:pPr>
              <a:t>‹#›</a:t>
            </a:fld>
            <a:endParaRPr lang="tr"/>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85800" y="385764"/>
            <a:ext cx="2743200" cy="871538"/>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tr-TR"/>
              <a:t>Asıl başlık stili için tıklatın</a:t>
            </a:r>
            <a:endParaRPr kumimoji="0" lang="en-US"/>
          </a:p>
        </p:txBody>
      </p:sp>
      <p:sp>
        <p:nvSpPr>
          <p:cNvPr id="3" name="Text Placeholder 2"/>
          <p:cNvSpPr>
            <a:spLocks noGrp="1"/>
          </p:cNvSpPr>
          <p:nvPr>
            <p:ph type="body" idx="2"/>
          </p:nvPr>
        </p:nvSpPr>
        <p:spPr>
          <a:xfrm>
            <a:off x="685800" y="1257300"/>
            <a:ext cx="2743200" cy="3429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tr-TR"/>
              <a:t>Asıl metin stillerini düzenlemek için tıklatın</a:t>
            </a:r>
          </a:p>
        </p:txBody>
      </p:sp>
      <p:sp>
        <p:nvSpPr>
          <p:cNvPr id="4" name="Content Placeholder 3"/>
          <p:cNvSpPr>
            <a:spLocks noGrp="1"/>
          </p:cNvSpPr>
          <p:nvPr>
            <p:ph sz="half" idx="1"/>
          </p:nvPr>
        </p:nvSpPr>
        <p:spPr>
          <a:xfrm>
            <a:off x="3575050" y="1257300"/>
            <a:ext cx="5111750" cy="3429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5" name="Date Placeholder 4"/>
          <p:cNvSpPr>
            <a:spLocks noGrp="1"/>
          </p:cNvSpPr>
          <p:nvPr>
            <p:ph type="dt" sz="half" idx="10"/>
          </p:nvPr>
        </p:nvSpPr>
        <p:spPr/>
        <p:txBody>
          <a:bodyPr/>
          <a:lstStyle/>
          <a:p>
            <a:fld id="{0EAB0777-4C60-462E-A92C-CDAFD498799C}" type="datetimeFigureOut">
              <a:rPr lang="en-US" smtClean="0"/>
              <a:t>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tr" smtClean="0"/>
              <a:pPr marL="0" lvl="0" indent="0" algn="r" rtl="0">
                <a:spcBef>
                  <a:spcPts val="0"/>
                </a:spcBef>
                <a:spcAft>
                  <a:spcPts val="0"/>
                </a:spcAft>
                <a:buNone/>
              </a:pPr>
              <a:t>‹#›</a:t>
            </a:fld>
            <a:endParaRPr lang="tr"/>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831058"/>
            <a:ext cx="5257800" cy="30861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4019827"/>
            <a:ext cx="155448" cy="116586"/>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882747"/>
            <a:ext cx="2212848" cy="1186966"/>
          </a:xfrm>
        </p:spPr>
        <p:txBody>
          <a:bodyPr vert="horz" lIns="45720" tIns="45720" rIns="45720" bIns="45720" anchor="b"/>
          <a:lstStyle>
            <a:lvl1pPr algn="l">
              <a:buNone/>
              <a:defRPr sz="2000" b="1">
                <a:solidFill>
                  <a:schemeClr val="tx2"/>
                </a:solidFill>
              </a:defRPr>
            </a:lvl1pPr>
          </a:lstStyle>
          <a:p>
            <a:r>
              <a:rPr kumimoji="0" lang="tr-TR"/>
              <a:t>Asıl başlık stili için tıklatın</a:t>
            </a:r>
            <a:endParaRPr kumimoji="0" lang="en-US"/>
          </a:p>
        </p:txBody>
      </p:sp>
      <p:sp>
        <p:nvSpPr>
          <p:cNvPr id="4" name="Text Placeholder 3"/>
          <p:cNvSpPr>
            <a:spLocks noGrp="1"/>
          </p:cNvSpPr>
          <p:nvPr>
            <p:ph type="body" sz="half" idx="2"/>
          </p:nvPr>
        </p:nvSpPr>
        <p:spPr>
          <a:xfrm>
            <a:off x="609600" y="2121589"/>
            <a:ext cx="2209800" cy="163449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tr-TR"/>
              <a:t>Asıl metin stillerini düzenlemek için tıklatın</a:t>
            </a:r>
          </a:p>
        </p:txBody>
      </p:sp>
      <p:sp>
        <p:nvSpPr>
          <p:cNvPr id="5" name="Date Placeholder 4"/>
          <p:cNvSpPr>
            <a:spLocks noGrp="1"/>
          </p:cNvSpPr>
          <p:nvPr>
            <p:ph type="dt" sz="half" idx="10"/>
          </p:nvPr>
        </p:nvSpPr>
        <p:spPr/>
        <p:txBody>
          <a:bodyPr/>
          <a:lstStyle/>
          <a:p>
            <a:fld id="{0EAB0777-4C60-462E-A92C-CDAFD498799C}" type="datetimeFigureOut">
              <a:rPr lang="en-US" smtClean="0"/>
              <a:t>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4767263"/>
            <a:ext cx="609600" cy="273844"/>
          </a:xfrm>
        </p:spPr>
        <p:txBody>
          <a:bodyPr/>
          <a:lstStyle/>
          <a:p>
            <a:pPr marL="0" lvl="0" indent="0" algn="r" rtl="0">
              <a:spcBef>
                <a:spcPts val="0"/>
              </a:spcBef>
              <a:spcAft>
                <a:spcPts val="0"/>
              </a:spcAft>
              <a:buNone/>
            </a:pPr>
            <a:fld id="{00000000-1234-1234-1234-123412341234}" type="slidenum">
              <a:rPr lang="tr" smtClean="0"/>
              <a:pPr marL="0" lvl="0" indent="0" algn="r" rtl="0">
                <a:spcBef>
                  <a:spcPts val="0"/>
                </a:spcBef>
                <a:spcAft>
                  <a:spcPts val="0"/>
                </a:spcAft>
                <a:buNone/>
              </a:pPr>
              <a:t>‹#›</a:t>
            </a:fld>
            <a:endParaRPr lang="tr"/>
          </a:p>
        </p:txBody>
      </p:sp>
      <p:sp>
        <p:nvSpPr>
          <p:cNvPr id="3" name="Picture Placeholder 2"/>
          <p:cNvSpPr>
            <a:spLocks noGrp="1"/>
          </p:cNvSpPr>
          <p:nvPr>
            <p:ph type="pic" idx="1"/>
          </p:nvPr>
        </p:nvSpPr>
        <p:spPr>
          <a:xfrm rot="420000">
            <a:off x="3485793" y="899638"/>
            <a:ext cx="4617720" cy="294894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tr-TR"/>
              <a:t>Resim eklemek için simgeyi tıklatın</a:t>
            </a:r>
            <a:endParaRPr kumimoji="0" lang="en-US" dirty="0"/>
          </a:p>
        </p:txBody>
      </p:sp>
      <p:sp>
        <p:nvSpPr>
          <p:cNvPr id="10" name="Freeform 9"/>
          <p:cNvSpPr>
            <a:spLocks/>
          </p:cNvSpPr>
          <p:nvPr/>
        </p:nvSpPr>
        <p:spPr bwMode="auto">
          <a:xfrm flipV="1">
            <a:off x="-9525" y="4362450"/>
            <a:ext cx="9163050" cy="78105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4664869"/>
            <a:ext cx="4762500" cy="478631"/>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5" Type="http://schemas.openxmlformats.org/officeDocument/2006/relationships/image" Target="../media/image2.jpeg"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srcRect/>
          <a:tile tx="0" ty="0" sx="100000" sy="100000" flip="none" algn="tl"/>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5358"/>
            <a:ext cx="9163050" cy="78105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5358"/>
            <a:ext cx="4762500" cy="478631"/>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528066"/>
            <a:ext cx="8229600" cy="857250"/>
          </a:xfrm>
          <a:prstGeom prst="rect">
            <a:avLst/>
          </a:prstGeom>
        </p:spPr>
        <p:txBody>
          <a:bodyPr vert="horz" lIns="0" rIns="0" bIns="0" anchor="b">
            <a:normAutofit/>
          </a:bodyPr>
          <a:lstStyle/>
          <a:p>
            <a:r>
              <a:rPr kumimoji="0" lang="tr-TR"/>
              <a:t>Asıl başlık stili için tıklatın</a:t>
            </a:r>
            <a:endParaRPr kumimoji="0" lang="en-US"/>
          </a:p>
        </p:txBody>
      </p:sp>
      <p:sp>
        <p:nvSpPr>
          <p:cNvPr id="30" name="Text Placeholder 29"/>
          <p:cNvSpPr>
            <a:spLocks noGrp="1"/>
          </p:cNvSpPr>
          <p:nvPr>
            <p:ph type="body" idx="1"/>
          </p:nvPr>
        </p:nvSpPr>
        <p:spPr>
          <a:xfrm>
            <a:off x="457200" y="1451610"/>
            <a:ext cx="8229600" cy="3291840"/>
          </a:xfrm>
          <a:prstGeom prst="rect">
            <a:avLst/>
          </a:prstGeom>
        </p:spPr>
        <p:txBody>
          <a:bodyPr vert="horz">
            <a:normAutofit/>
          </a:bodyPr>
          <a:lstStyle/>
          <a:p>
            <a:pPr lvl="0" eaLnBrk="1" latinLnBrk="0" hangingPunct="1"/>
            <a:r>
              <a:rPr kumimoji="0" lang="tr-TR"/>
              <a:t>Asıl metin stillerini düzenlemek için tıklatın</a:t>
            </a:r>
          </a:p>
          <a:p>
            <a:pPr lvl="1" eaLnBrk="1" latinLnBrk="0" hangingPunct="1"/>
            <a:r>
              <a:rPr kumimoji="0" lang="tr-TR"/>
              <a:t>İkinci düzey</a:t>
            </a:r>
          </a:p>
          <a:p>
            <a:pPr lvl="2" eaLnBrk="1" latinLnBrk="0" hangingPunct="1"/>
            <a:r>
              <a:rPr kumimoji="0" lang="tr-TR"/>
              <a:t>Üçüncü düzey</a:t>
            </a:r>
          </a:p>
          <a:p>
            <a:pPr lvl="3" eaLnBrk="1" latinLnBrk="0" hangingPunct="1"/>
            <a:r>
              <a:rPr kumimoji="0" lang="tr-TR"/>
              <a:t>Dördüncü düzey</a:t>
            </a:r>
          </a:p>
          <a:p>
            <a:pPr lvl="4" eaLnBrk="1" latinLnBrk="0" hangingPunct="1"/>
            <a:r>
              <a:rPr kumimoji="0" lang="tr-TR"/>
              <a:t>Beşinci düzey</a:t>
            </a:r>
            <a:endParaRPr kumimoji="0" lang="en-US"/>
          </a:p>
        </p:txBody>
      </p:sp>
      <p:sp>
        <p:nvSpPr>
          <p:cNvPr id="10" name="Date Placeholder 9"/>
          <p:cNvSpPr>
            <a:spLocks noGrp="1"/>
          </p:cNvSpPr>
          <p:nvPr>
            <p:ph type="dt" sz="half" idx="2"/>
          </p:nvPr>
        </p:nvSpPr>
        <p:spPr>
          <a:xfrm>
            <a:off x="457200" y="4767263"/>
            <a:ext cx="2133600" cy="273844"/>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0EAB0777-4C60-462E-A92C-CDAFD498799C}" type="datetimeFigureOut">
              <a:rPr lang="en-US" smtClean="0"/>
              <a:t>1/9/2024</a:t>
            </a:fld>
            <a:endParaRPr lang="en-US"/>
          </a:p>
        </p:txBody>
      </p:sp>
      <p:sp>
        <p:nvSpPr>
          <p:cNvPr id="22" name="Footer Placeholder 21"/>
          <p:cNvSpPr>
            <a:spLocks noGrp="1"/>
          </p:cNvSpPr>
          <p:nvPr>
            <p:ph type="ftr" sz="quarter" idx="3"/>
          </p:nvPr>
        </p:nvSpPr>
        <p:spPr>
          <a:xfrm>
            <a:off x="2667000" y="4767263"/>
            <a:ext cx="3352800" cy="273844"/>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4767263"/>
            <a:ext cx="762000" cy="273844"/>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marL="0" lvl="0" indent="0" algn="r" rtl="0">
              <a:spcBef>
                <a:spcPts val="0"/>
              </a:spcBef>
              <a:spcAft>
                <a:spcPts val="0"/>
              </a:spcAft>
              <a:buNone/>
            </a:pPr>
            <a:fld id="{00000000-1234-1234-1234-123412341234}" type="slidenum">
              <a:rPr lang="tr" smtClean="0"/>
              <a:pPr marL="0" lvl="0" indent="0" algn="r" rtl="0">
                <a:spcBef>
                  <a:spcPts val="0"/>
                </a:spcBef>
                <a:spcAft>
                  <a:spcPts val="0"/>
                </a:spcAft>
                <a:buNone/>
              </a:pPr>
              <a:t>‹#›</a:t>
            </a:fld>
            <a:endParaRPr lang="tr"/>
          </a:p>
        </p:txBody>
      </p:sp>
      <p:grpSp>
        <p:nvGrpSpPr>
          <p:cNvPr id="2" name="Group 1"/>
          <p:cNvGrpSpPr/>
          <p:nvPr/>
        </p:nvGrpSpPr>
        <p:grpSpPr>
          <a:xfrm>
            <a:off x="-19017" y="151806"/>
            <a:ext cx="9180548" cy="486918"/>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 /><Relationship Id="rId2" Type="http://schemas.openxmlformats.org/officeDocument/2006/relationships/notesSlide" Target="../notesSlides/notesSlide1.xml" /><Relationship Id="rId1" Type="http://schemas.openxmlformats.org/officeDocument/2006/relationships/slideLayout" Target="../slideLayouts/slideLayout1.xml" /><Relationship Id="rId6" Type="http://schemas.openxmlformats.org/officeDocument/2006/relationships/image" Target="../media/image5.png" /><Relationship Id="rId5" Type="http://schemas.openxmlformats.org/officeDocument/2006/relationships/image" Target="../media/image4.emf" /><Relationship Id="rId4" Type="http://schemas.openxmlformats.org/officeDocument/2006/relationships/image" Target="../media/image3.png" /></Relationships>
</file>

<file path=ppt/slides/_rels/slide10.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9.xml" /><Relationship Id="rId1" Type="http://schemas.openxmlformats.org/officeDocument/2006/relationships/slideLayout" Target="../slideLayouts/slideLayout12.xml" /><Relationship Id="rId4" Type="http://schemas.openxmlformats.org/officeDocument/2006/relationships/image" Target="../media/image9.png" /></Relationships>
</file>

<file path=ppt/slides/_rels/slide11.xml.rels><?xml version="1.0" encoding="UTF-8" standalone="yes"?>
<Relationships xmlns="http://schemas.openxmlformats.org/package/2006/relationships"><Relationship Id="rId3" Type="http://schemas.openxmlformats.org/officeDocument/2006/relationships/image" Target="../media/image11.png" /><Relationship Id="rId2" Type="http://schemas.openxmlformats.org/officeDocument/2006/relationships/image" Target="../media/image10.png" /><Relationship Id="rId1" Type="http://schemas.openxmlformats.org/officeDocument/2006/relationships/slideLayout" Target="../slideLayouts/slideLayout12.xml" /><Relationship Id="rId4" Type="http://schemas.openxmlformats.org/officeDocument/2006/relationships/image" Target="../media/image12.png" /></Relationships>
</file>

<file path=ppt/slides/_rels/slide12.xml.rels><?xml version="1.0" encoding="UTF-8" standalone="yes"?>
<Relationships xmlns="http://schemas.openxmlformats.org/package/2006/relationships"><Relationship Id="rId3" Type="http://schemas.openxmlformats.org/officeDocument/2006/relationships/image" Target="../media/image13.png" /><Relationship Id="rId2" Type="http://schemas.openxmlformats.org/officeDocument/2006/relationships/image" Target="../media/image10.png" /><Relationship Id="rId1" Type="http://schemas.openxmlformats.org/officeDocument/2006/relationships/slideLayout" Target="../slideLayouts/slideLayout12.xml" /><Relationship Id="rId4" Type="http://schemas.openxmlformats.org/officeDocument/2006/relationships/image" Target="../media/image14.png" /></Relationships>
</file>

<file path=ppt/slides/_rels/slide13.xml.rels><?xml version="1.0" encoding="UTF-8" standalone="yes"?>
<Relationships xmlns="http://schemas.openxmlformats.org/package/2006/relationships"><Relationship Id="rId3" Type="http://schemas.openxmlformats.org/officeDocument/2006/relationships/image" Target="../media/image15.png" /><Relationship Id="rId2" Type="http://schemas.openxmlformats.org/officeDocument/2006/relationships/notesSlide" Target="../notesSlides/notesSlide10.xml" /><Relationship Id="rId1" Type="http://schemas.openxmlformats.org/officeDocument/2006/relationships/slideLayout" Target="../slideLayouts/slideLayout12.xml" /><Relationship Id="rId5" Type="http://schemas.openxmlformats.org/officeDocument/2006/relationships/image" Target="../media/image17.png" /><Relationship Id="rId4" Type="http://schemas.openxmlformats.org/officeDocument/2006/relationships/image" Target="../media/image16.png" /></Relationships>
</file>

<file path=ppt/slides/_rels/slide14.xml.rels><?xml version="1.0" encoding="UTF-8" standalone="yes"?>
<Relationships xmlns="http://schemas.openxmlformats.org/package/2006/relationships"><Relationship Id="rId3" Type="http://schemas.openxmlformats.org/officeDocument/2006/relationships/image" Target="../media/image19.png" /><Relationship Id="rId7" Type="http://schemas.openxmlformats.org/officeDocument/2006/relationships/image" Target="../media/image23.png" /><Relationship Id="rId2" Type="http://schemas.openxmlformats.org/officeDocument/2006/relationships/image" Target="../media/image18.png" /><Relationship Id="rId1" Type="http://schemas.openxmlformats.org/officeDocument/2006/relationships/slideLayout" Target="../slideLayouts/slideLayout12.xml" /><Relationship Id="rId6" Type="http://schemas.openxmlformats.org/officeDocument/2006/relationships/image" Target="../media/image22.png" /><Relationship Id="rId5" Type="http://schemas.openxmlformats.org/officeDocument/2006/relationships/image" Target="../media/image21.png" /><Relationship Id="rId4" Type="http://schemas.openxmlformats.org/officeDocument/2006/relationships/image" Target="../media/image20.png" /></Relationships>
</file>

<file path=ppt/slides/_rels/slide15.xml.rels><?xml version="1.0" encoding="UTF-8" standalone="yes"?>
<Relationships xmlns="http://schemas.openxmlformats.org/package/2006/relationships"><Relationship Id="rId3" Type="http://schemas.openxmlformats.org/officeDocument/2006/relationships/image" Target="../media/image25.png" /><Relationship Id="rId2" Type="http://schemas.openxmlformats.org/officeDocument/2006/relationships/image" Target="../media/image24.png" /><Relationship Id="rId1" Type="http://schemas.openxmlformats.org/officeDocument/2006/relationships/slideLayout" Target="../slideLayouts/slideLayout12.xml" /></Relationships>
</file>

<file path=ppt/slides/_rels/slide16.xml.rels><?xml version="1.0" encoding="UTF-8" standalone="yes"?>
<Relationships xmlns="http://schemas.openxmlformats.org/package/2006/relationships"><Relationship Id="rId3" Type="http://schemas.openxmlformats.org/officeDocument/2006/relationships/image" Target="../media/image26.png" /><Relationship Id="rId2" Type="http://schemas.openxmlformats.org/officeDocument/2006/relationships/image" Target="../media/image24.png" /><Relationship Id="rId1" Type="http://schemas.openxmlformats.org/officeDocument/2006/relationships/slideLayout" Target="../slideLayouts/slideLayout12.xml" /></Relationships>
</file>

<file path=ppt/slides/_rels/slide17.xml.rels><?xml version="1.0" encoding="UTF-8" standalone="yes"?>
<Relationships xmlns="http://schemas.openxmlformats.org/package/2006/relationships"><Relationship Id="rId3" Type="http://schemas.openxmlformats.org/officeDocument/2006/relationships/image" Target="../media/image26.png" /><Relationship Id="rId2" Type="http://schemas.openxmlformats.org/officeDocument/2006/relationships/image" Target="../media/image27.png" /><Relationship Id="rId1" Type="http://schemas.openxmlformats.org/officeDocument/2006/relationships/slideLayout" Target="../slideLayouts/slideLayout12.xml" /></Relationships>
</file>

<file path=ppt/slides/_rels/slide18.xml.rels><?xml version="1.0" encoding="UTF-8" standalone="yes"?>
<Relationships xmlns="http://schemas.openxmlformats.org/package/2006/relationships"><Relationship Id="rId3" Type="http://schemas.openxmlformats.org/officeDocument/2006/relationships/image" Target="../media/image26.png" /><Relationship Id="rId2" Type="http://schemas.openxmlformats.org/officeDocument/2006/relationships/image" Target="../media/image27.png" /><Relationship Id="rId1" Type="http://schemas.openxmlformats.org/officeDocument/2006/relationships/slideLayout" Target="../slideLayouts/slideLayout12.xml" /></Relationships>
</file>

<file path=ppt/slides/_rels/slide19.xml.rels><?xml version="1.0" encoding="UTF-8" standalone="yes"?>
<Relationships xmlns="http://schemas.openxmlformats.org/package/2006/relationships"><Relationship Id="rId8" Type="http://schemas.openxmlformats.org/officeDocument/2006/relationships/image" Target="../media/image33.png" /><Relationship Id="rId3" Type="http://schemas.openxmlformats.org/officeDocument/2006/relationships/image" Target="../media/image28.png" /><Relationship Id="rId7" Type="http://schemas.openxmlformats.org/officeDocument/2006/relationships/image" Target="../media/image32.jpg" /><Relationship Id="rId2" Type="http://schemas.openxmlformats.org/officeDocument/2006/relationships/notesSlide" Target="../notesSlides/notesSlide11.xml" /><Relationship Id="rId1" Type="http://schemas.openxmlformats.org/officeDocument/2006/relationships/slideLayout" Target="../slideLayouts/slideLayout12.xml" /><Relationship Id="rId6" Type="http://schemas.openxmlformats.org/officeDocument/2006/relationships/image" Target="../media/image31.jpg" /><Relationship Id="rId5" Type="http://schemas.openxmlformats.org/officeDocument/2006/relationships/image" Target="../media/image30.png" /><Relationship Id="rId10" Type="http://schemas.openxmlformats.org/officeDocument/2006/relationships/image" Target="../media/image25.png" /><Relationship Id="rId4" Type="http://schemas.openxmlformats.org/officeDocument/2006/relationships/image" Target="../media/image29.png" /><Relationship Id="rId9" Type="http://schemas.openxmlformats.org/officeDocument/2006/relationships/image" Target="../media/image34.png" /></Relationships>
</file>

<file path=ppt/slides/_rels/slide2.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2.xml" /><Relationship Id="rId1" Type="http://schemas.openxmlformats.org/officeDocument/2006/relationships/slideLayout" Target="../slideLayouts/slideLayout12.xml" /><Relationship Id="rId4" Type="http://schemas.openxmlformats.org/officeDocument/2006/relationships/image" Target="../media/image6.png" /></Relationships>
</file>

<file path=ppt/slides/_rels/slide20.xml.rels><?xml version="1.0" encoding="UTF-8" standalone="yes"?>
<Relationships xmlns="http://schemas.openxmlformats.org/package/2006/relationships"><Relationship Id="rId3" Type="http://schemas.openxmlformats.org/officeDocument/2006/relationships/image" Target="../media/image35.png" /><Relationship Id="rId2" Type="http://schemas.openxmlformats.org/officeDocument/2006/relationships/notesSlide" Target="../notesSlides/notesSlide12.xml" /><Relationship Id="rId1" Type="http://schemas.openxmlformats.org/officeDocument/2006/relationships/slideLayout" Target="../slideLayouts/slideLayout12.xml" /><Relationship Id="rId4" Type="http://schemas.openxmlformats.org/officeDocument/2006/relationships/image" Target="../media/image25.png" /></Relationships>
</file>

<file path=ppt/slides/_rels/slide21.xml.rels><?xml version="1.0" encoding="UTF-8" standalone="yes"?>
<Relationships xmlns="http://schemas.openxmlformats.org/package/2006/relationships"><Relationship Id="rId3" Type="http://schemas.openxmlformats.org/officeDocument/2006/relationships/image" Target="../media/image25.png" /><Relationship Id="rId2" Type="http://schemas.openxmlformats.org/officeDocument/2006/relationships/image" Target="../media/image36.png" /><Relationship Id="rId1" Type="http://schemas.openxmlformats.org/officeDocument/2006/relationships/slideLayout" Target="../slideLayouts/slideLayout13.xml" /></Relationships>
</file>

<file path=ppt/slides/_rels/slide3.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3.xml" /><Relationship Id="rId1" Type="http://schemas.openxmlformats.org/officeDocument/2006/relationships/slideLayout" Target="../slideLayouts/slideLayout12.xml" /><Relationship Id="rId4" Type="http://schemas.openxmlformats.org/officeDocument/2006/relationships/image" Target="../media/image5.png" /></Relationships>
</file>

<file path=ppt/slides/_rels/slide4.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4.xml" /><Relationship Id="rId1" Type="http://schemas.openxmlformats.org/officeDocument/2006/relationships/slideLayout" Target="../slideLayouts/slideLayout12.xml" /><Relationship Id="rId4" Type="http://schemas.openxmlformats.org/officeDocument/2006/relationships/image" Target="../media/image5.png" /></Relationships>
</file>

<file path=ppt/slides/_rels/slide5.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5.xml" /><Relationship Id="rId1" Type="http://schemas.openxmlformats.org/officeDocument/2006/relationships/slideLayout" Target="../slideLayouts/slideLayout12.xml" /><Relationship Id="rId4" Type="http://schemas.openxmlformats.org/officeDocument/2006/relationships/image" Target="../media/image5.png" /></Relationships>
</file>

<file path=ppt/slides/_rels/slide6.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6.xml" /><Relationship Id="rId1" Type="http://schemas.openxmlformats.org/officeDocument/2006/relationships/slideLayout" Target="../slideLayouts/slideLayout12.xml" /><Relationship Id="rId4" Type="http://schemas.openxmlformats.org/officeDocument/2006/relationships/image" Target="../media/image5.png" /></Relationships>
</file>

<file path=ppt/slides/_rels/slide7.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7.xml" /><Relationship Id="rId1" Type="http://schemas.openxmlformats.org/officeDocument/2006/relationships/slideLayout" Target="../slideLayouts/slideLayout12.xml" /><Relationship Id="rId4" Type="http://schemas.openxmlformats.org/officeDocument/2006/relationships/image" Target="../media/image5.png" /></Relationships>
</file>

<file path=ppt/slides/_rels/slide8.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8.xml" /><Relationship Id="rId1" Type="http://schemas.openxmlformats.org/officeDocument/2006/relationships/slideLayout" Target="../slideLayouts/slideLayout12.xml" /><Relationship Id="rId5" Type="http://schemas.openxmlformats.org/officeDocument/2006/relationships/image" Target="../media/image7.png" /><Relationship Id="rId4" Type="http://schemas.openxmlformats.org/officeDocument/2006/relationships/image" Target="../media/image6.png" /></Relationships>
</file>

<file path=ppt/slides/_rels/slide9.xml.rels><?xml version="1.0" encoding="UTF-8" standalone="yes"?>
<Relationships xmlns="http://schemas.openxmlformats.org/package/2006/relationships"><Relationship Id="rId3" Type="http://schemas.openxmlformats.org/officeDocument/2006/relationships/image" Target="../media/image9.png" /><Relationship Id="rId2" Type="http://schemas.openxmlformats.org/officeDocument/2006/relationships/image" Target="../media/image8.png" /><Relationship Id="rId1" Type="http://schemas.openxmlformats.org/officeDocument/2006/relationships/slideLayout" Target="../slideLayouts/slideLayout12.xml" /></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Shape 55"/>
        <p:cNvGrpSpPr/>
        <p:nvPr/>
      </p:nvGrpSpPr>
      <p:grpSpPr>
        <a:xfrm>
          <a:off x="0" y="0"/>
          <a:ext cx="0" cy="0"/>
          <a:chOff x="0" y="0"/>
          <a:chExt cx="0" cy="0"/>
        </a:xfrm>
      </p:grpSpPr>
      <p:sp>
        <p:nvSpPr>
          <p:cNvPr id="56" name="Google Shape;56;p13"/>
          <p:cNvSpPr txBox="1">
            <a:spLocks noGrp="1"/>
          </p:cNvSpPr>
          <p:nvPr>
            <p:ph type="ctrTitle"/>
          </p:nvPr>
        </p:nvSpPr>
        <p:spPr>
          <a:xfrm>
            <a:off x="311700" y="334625"/>
            <a:ext cx="8401200" cy="19202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tr" sz="7200" dirty="0">
                <a:solidFill>
                  <a:schemeClr val="accent1"/>
                </a:solidFill>
                <a:latin typeface="Algerian" pitchFamily="82" charset="0"/>
              </a:rPr>
              <a:t> </a:t>
            </a:r>
            <a:endParaRPr sz="7200" dirty="0">
              <a:solidFill>
                <a:schemeClr val="accent1"/>
              </a:solidFill>
              <a:latin typeface="Algerian" pitchFamily="82" charset="0"/>
            </a:endParaRPr>
          </a:p>
        </p:txBody>
      </p:sp>
      <p:sp>
        <p:nvSpPr>
          <p:cNvPr id="57" name="Google Shape;57;p13"/>
          <p:cNvSpPr txBox="1">
            <a:spLocks noGrp="1"/>
          </p:cNvSpPr>
          <p:nvPr>
            <p:ph type="subTitle" idx="1"/>
          </p:nvPr>
        </p:nvSpPr>
        <p:spPr>
          <a:xfrm>
            <a:off x="311700" y="3165825"/>
            <a:ext cx="8314500" cy="1358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lang="tr-TR" dirty="0"/>
          </a:p>
          <a:p>
            <a:pPr marL="0" lvl="0" indent="0" algn="ctr" rtl="0">
              <a:spcBef>
                <a:spcPts val="0"/>
              </a:spcBef>
              <a:spcAft>
                <a:spcPts val="0"/>
              </a:spcAft>
              <a:buNone/>
            </a:pPr>
            <a:endParaRPr sz="4800" b="1" dirty="0">
              <a:solidFill>
                <a:schemeClr val="accent1"/>
              </a:solidFill>
              <a:latin typeface="Algerian" pitchFamily="82" charset="0"/>
            </a:endParaRPr>
          </a:p>
          <a:p>
            <a:pPr marL="0" lvl="0" indent="0" algn="ctr" rtl="0">
              <a:spcBef>
                <a:spcPts val="0"/>
              </a:spcBef>
              <a:spcAft>
                <a:spcPts val="0"/>
              </a:spcAft>
              <a:buNone/>
            </a:pPr>
            <a:endParaRPr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700" y="94906"/>
            <a:ext cx="1079500" cy="1049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Resim 1">
            <a:extLst>
              <a:ext uri="{FF2B5EF4-FFF2-40B4-BE49-F238E27FC236}">
                <a16:creationId xmlns:a16="http://schemas.microsoft.com/office/drawing/2014/main" id="{12F56B5D-CB2D-4C57-8611-24BA31CB8CB0}"/>
              </a:ext>
            </a:extLst>
          </p:cNvPr>
          <p:cNvPicPr>
            <a:picLocks noChangeAspect="1"/>
          </p:cNvPicPr>
          <p:nvPr/>
        </p:nvPicPr>
        <p:blipFill>
          <a:blip r:embed="rId5"/>
          <a:stretch>
            <a:fillRect/>
          </a:stretch>
        </p:blipFill>
        <p:spPr>
          <a:xfrm>
            <a:off x="431101" y="1294726"/>
            <a:ext cx="8112198" cy="810768"/>
          </a:xfrm>
          <a:prstGeom prst="rect">
            <a:avLst/>
          </a:prstGeom>
        </p:spPr>
      </p:pic>
      <p:pic>
        <p:nvPicPr>
          <p:cNvPr id="7" name="Picture 2">
            <a:extLst>
              <a:ext uri="{FF2B5EF4-FFF2-40B4-BE49-F238E27FC236}">
                <a16:creationId xmlns:a16="http://schemas.microsoft.com/office/drawing/2014/main" id="{7A79AA39-58F1-42C1-B507-CB71E1193D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4920" y="208371"/>
            <a:ext cx="1507980" cy="55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ikdörtgen 2">
            <a:extLst>
              <a:ext uri="{FF2B5EF4-FFF2-40B4-BE49-F238E27FC236}">
                <a16:creationId xmlns:a16="http://schemas.microsoft.com/office/drawing/2014/main" id="{717B2E75-DEB4-4F80-B94D-F20740EEE1CA}"/>
              </a:ext>
            </a:extLst>
          </p:cNvPr>
          <p:cNvSpPr/>
          <p:nvPr/>
        </p:nvSpPr>
        <p:spPr>
          <a:xfrm>
            <a:off x="433000" y="2069664"/>
            <a:ext cx="8195100" cy="2739211"/>
          </a:xfrm>
          <a:prstGeom prst="rect">
            <a:avLst/>
          </a:prstGeom>
        </p:spPr>
        <p:txBody>
          <a:bodyPr wrap="square">
            <a:spAutoFit/>
          </a:bodyPr>
          <a:lstStyle/>
          <a:p>
            <a:pPr algn="ctr"/>
            <a:r>
              <a:rPr lang="tr-TR" sz="2400" dirty="0">
                <a:solidFill>
                  <a:srgbClr val="0070C0"/>
                </a:solidFill>
                <a:latin typeface="Imprint MT Shadow" panose="04020605060303030202" pitchFamily="82" charset="0"/>
              </a:rPr>
              <a:t>KONUTLARIN TURİZM AMAÇLI KİRALANMASINA VE BAZI KANUNLARDA</a:t>
            </a:r>
          </a:p>
          <a:p>
            <a:pPr algn="ctr"/>
            <a:r>
              <a:rPr lang="tr-TR" sz="2400" dirty="0">
                <a:solidFill>
                  <a:srgbClr val="0070C0"/>
                </a:solidFill>
                <a:latin typeface="Imprint MT Shadow" panose="04020605060303030202" pitchFamily="82" charset="0"/>
              </a:rPr>
              <a:t>DEĞİŞİKLİK YAPILMASINA DAİR KANUN</a:t>
            </a:r>
          </a:p>
          <a:p>
            <a:pPr algn="ctr"/>
            <a:endParaRPr lang="tr-TR" sz="2400" dirty="0">
              <a:latin typeface="Imprint MT Shadow" panose="04020605060303030202" pitchFamily="82" charset="0"/>
            </a:endParaRPr>
          </a:p>
          <a:p>
            <a:pPr algn="ctr"/>
            <a:endParaRPr lang="tr-TR" sz="2400" dirty="0">
              <a:latin typeface="Imprint MT Shadow" panose="04020605060303030202" pitchFamily="82" charset="0"/>
            </a:endParaRPr>
          </a:p>
          <a:p>
            <a:r>
              <a:rPr lang="tr-TR" dirty="0"/>
              <a:t> </a:t>
            </a:r>
          </a:p>
          <a:p>
            <a:r>
              <a:rPr lang="tr-TR" sz="2400" dirty="0">
                <a:latin typeface="Imprint MT Shadow" panose="04020605060303030202" pitchFamily="82" charset="0"/>
              </a:rPr>
              <a:t>Kanun No. 7464	                        Kabul Tarihi: 25/10/2023</a:t>
            </a:r>
          </a:p>
          <a:p>
            <a:r>
              <a:rPr lang="tr-TR" dirty="0"/>
              <a: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xfrm>
            <a:off x="238963" y="311727"/>
            <a:ext cx="8520600" cy="142136"/>
          </a:xfrm>
          <a:prstGeom prst="rect">
            <a:avLst/>
          </a:prstGeom>
        </p:spPr>
        <p:txBody>
          <a:bodyPr spcFirstLastPara="1" wrap="square" lIns="91425" tIns="91425" rIns="91425" bIns="91425" anchor="t" anchorCtr="0">
            <a:noAutofit/>
          </a:bodyPr>
          <a:lstStyle/>
          <a:p>
            <a:pPr algn="just"/>
            <a:br>
              <a:rPr lang="tr-TR" sz="2000" dirty="0">
                <a:latin typeface="Imprint MT Shadow" panose="04020605060303030202" pitchFamily="82" charset="0"/>
              </a:rPr>
            </a:br>
            <a:r>
              <a:rPr lang="tr-TR" sz="2000" dirty="0">
                <a:latin typeface="Imprint MT Shadow" panose="04020605060303030202" pitchFamily="82" charset="0"/>
              </a:rPr>
              <a:t>	(10) 23/6/1965 tarihli ve 634 sayılı </a:t>
            </a:r>
            <a:r>
              <a:rPr lang="tr-TR" sz="2000" b="1" dirty="0">
                <a:latin typeface="Imprint MT Shadow" panose="04020605060303030202" pitchFamily="82" charset="0"/>
              </a:rPr>
              <a:t>Kat Mülkiyeti Kanununun </a:t>
            </a:r>
            <a:r>
              <a:rPr lang="tr-TR" sz="2000" dirty="0">
                <a:latin typeface="Imprint MT Shadow" panose="04020605060303030202" pitchFamily="82" charset="0"/>
              </a:rPr>
              <a:t>28 inci maddesi uyarınca düzenlenen </a:t>
            </a:r>
            <a:r>
              <a:rPr lang="tr-TR" sz="2400" b="1" dirty="0">
                <a:latin typeface="Imprint MT Shadow" panose="04020605060303030202" pitchFamily="82" charset="0"/>
              </a:rPr>
              <a:t>yönetim planında </a:t>
            </a:r>
            <a:r>
              <a:rPr lang="tr-TR" sz="2000" b="1" dirty="0">
                <a:latin typeface="Imprint MT Shadow" panose="04020605060303030202" pitchFamily="82" charset="0"/>
              </a:rPr>
              <a:t>kısa süreli kiralama faaliyetine izin verildiğine dair hüküm bulunan</a:t>
            </a:r>
            <a:r>
              <a:rPr lang="tr-TR" sz="2000" dirty="0">
                <a:latin typeface="Imprint MT Shadow" panose="04020605060303030202" pitchFamily="82" charset="0"/>
              </a:rPr>
              <a:t>; </a:t>
            </a:r>
            <a:r>
              <a:rPr lang="tr-TR" sz="2400" b="1" dirty="0">
                <a:latin typeface="Imprint MT Shadow" panose="04020605060303030202" pitchFamily="82" charset="0"/>
              </a:rPr>
              <a:t>resepsiyon</a:t>
            </a:r>
            <a:r>
              <a:rPr lang="tr-TR" sz="2000" b="1" dirty="0">
                <a:latin typeface="Imprint MT Shadow" panose="04020605060303030202" pitchFamily="82" charset="0"/>
              </a:rPr>
              <a:t>, </a:t>
            </a:r>
            <a:r>
              <a:rPr lang="tr-TR" sz="2400" b="1" dirty="0">
                <a:latin typeface="Imprint MT Shadow" panose="04020605060303030202" pitchFamily="82" charset="0"/>
              </a:rPr>
              <a:t>güvenlik ve günlük temizlik servisi</a:t>
            </a:r>
            <a:r>
              <a:rPr lang="tr-TR" sz="2000" b="1" dirty="0">
                <a:latin typeface="Imprint MT Shadow" panose="04020605060303030202" pitchFamily="82" charset="0"/>
              </a:rPr>
              <a:t> mekânlarının bulunduğu</a:t>
            </a:r>
            <a:r>
              <a:rPr lang="tr-TR" sz="2000" dirty="0">
                <a:latin typeface="Imprint MT Shadow" panose="04020605060303030202" pitchFamily="82" charset="0"/>
              </a:rPr>
              <a:t>; </a:t>
            </a:r>
            <a:r>
              <a:rPr lang="tr-TR" sz="2400" b="1" dirty="0">
                <a:latin typeface="Imprint MT Shadow" panose="04020605060303030202" pitchFamily="82" charset="0"/>
              </a:rPr>
              <a:t>sağlık hizmetleri, kuru temizleme, çamaşırhane, taşıma, yemek ve alışveriş servisi hizmetleri ile spor salonu ve yüzme havuzu gibi </a:t>
            </a:r>
            <a:r>
              <a:rPr lang="tr-TR" sz="2000" dirty="0">
                <a:latin typeface="Imprint MT Shadow" panose="04020605060303030202" pitchFamily="82" charset="0"/>
              </a:rPr>
              <a:t>hizmetlerin verilebildiği birden fazla bağımsız bölümü ihtiva eden </a:t>
            </a:r>
            <a:r>
              <a:rPr lang="tr-TR" sz="2000" b="1" dirty="0">
                <a:latin typeface="Imprint MT Shadow" panose="04020605060303030202" pitchFamily="82" charset="0"/>
              </a:rPr>
              <a:t>yüksek nitelikli konutlara</a:t>
            </a:r>
            <a:r>
              <a:rPr lang="tr-TR" sz="2000" dirty="0">
                <a:latin typeface="Imprint MT Shadow" panose="04020605060303030202" pitchFamily="82" charset="0"/>
              </a:rPr>
              <a:t>, üçüncü ve dördüncü fıkralardaki şartlar aranmaksızın </a:t>
            </a:r>
            <a:r>
              <a:rPr lang="tr-TR" sz="2000" b="1" dirty="0">
                <a:latin typeface="Imprint MT Shadow" panose="04020605060303030202" pitchFamily="82" charset="0"/>
              </a:rPr>
              <a:t>izin belgesi düzenlenebilir</a:t>
            </a:r>
            <a:r>
              <a:rPr lang="tr-TR" sz="2000" dirty="0">
                <a:latin typeface="Imprint MT Shadow" panose="04020605060303030202" pitchFamily="82" charset="0"/>
              </a:rPr>
              <a:t>. </a:t>
            </a:r>
            <a:br>
              <a:rPr lang="tr-TR" sz="2000" dirty="0">
                <a:latin typeface="Imprint MT Shadow" panose="04020605060303030202" pitchFamily="82" charset="0"/>
              </a:rPr>
            </a:br>
            <a:r>
              <a:rPr lang="tr-TR" sz="2000" dirty="0">
                <a:latin typeface="Imprint MT Shadow" panose="04020605060303030202" pitchFamily="82" charset="0"/>
              </a:rPr>
              <a:t>	</a:t>
            </a:r>
            <a:r>
              <a:rPr lang="tr-TR" sz="2000" b="1" dirty="0">
                <a:latin typeface="Imprint MT Shadow" panose="04020605060303030202" pitchFamily="82" charset="0"/>
              </a:rPr>
              <a:t>Yüksek nitelikli konutların </a:t>
            </a:r>
            <a:r>
              <a:rPr lang="tr-TR" sz="2000" dirty="0">
                <a:latin typeface="Imprint MT Shadow" panose="04020605060303030202" pitchFamily="82" charset="0"/>
              </a:rPr>
              <a:t>kiralama faaliyetleri </a:t>
            </a:r>
            <a:r>
              <a:rPr lang="tr-TR" sz="2000" b="1" dirty="0">
                <a:latin typeface="Imprint MT Shadow" panose="04020605060303030202" pitchFamily="82" charset="0"/>
              </a:rPr>
              <a:t>konut işletmesi eliyle de yapılabilir</a:t>
            </a:r>
            <a:r>
              <a:rPr lang="tr-TR" sz="2000" dirty="0">
                <a:latin typeface="Imprint MT Shadow" panose="04020605060303030202" pitchFamily="82" charset="0"/>
              </a:rPr>
              <a:t>. Bu durumda izin belgesi konut işletmesini yapan şirket adına düzenlenir. Bu şekilde yapılan kiralama faaliyeti, yedinci fıkranın kapsamı dışındadır.</a:t>
            </a:r>
            <a:br>
              <a:rPr lang="tr-TR" sz="2400" dirty="0">
                <a:latin typeface="Imprint MT Shadow" panose="04020605060303030202" pitchFamily="82" charset="0"/>
              </a:rPr>
            </a:br>
            <a:br>
              <a:rPr lang="tr-TR" dirty="0">
                <a:solidFill>
                  <a:schemeClr val="tx1"/>
                </a:solidFill>
              </a:rPr>
            </a:br>
            <a:endParaRPr dirty="0">
              <a:solidFill>
                <a:schemeClr val="tx1"/>
              </a:solidFill>
            </a:endParaRPr>
          </a:p>
        </p:txBody>
      </p:sp>
      <p:pic>
        <p:nvPicPr>
          <p:cNvPr id="13" name="Picture 2">
            <a:extLst>
              <a:ext uri="{FF2B5EF4-FFF2-40B4-BE49-F238E27FC236}">
                <a16:creationId xmlns:a16="http://schemas.microsoft.com/office/drawing/2014/main" id="{B514110C-6176-493D-9688-76C4F3A4D8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068" y="90560"/>
            <a:ext cx="1079500" cy="1049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Resim 7">
            <a:extLst>
              <a:ext uri="{FF2B5EF4-FFF2-40B4-BE49-F238E27FC236}">
                <a16:creationId xmlns:a16="http://schemas.microsoft.com/office/drawing/2014/main" id="{55F11C35-87EB-40F9-8A1B-6C38134A39F7}"/>
              </a:ext>
            </a:extLst>
          </p:cNvPr>
          <p:cNvPicPr>
            <a:picLocks noChangeAspect="1"/>
          </p:cNvPicPr>
          <p:nvPr/>
        </p:nvPicPr>
        <p:blipFill>
          <a:blip r:embed="rId4"/>
          <a:stretch>
            <a:fillRect/>
          </a:stretch>
        </p:blipFill>
        <p:spPr>
          <a:xfrm>
            <a:off x="7280418" y="89228"/>
            <a:ext cx="1505843" cy="554784"/>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4"/>
          <p:cNvSpPr>
            <a:spLocks noGrp="1"/>
          </p:cNvSpPr>
          <p:nvPr>
            <p:ph type="title"/>
          </p:nvPr>
        </p:nvSpPr>
        <p:spPr>
          <a:xfrm>
            <a:off x="308362" y="520884"/>
            <a:ext cx="8520600" cy="406076"/>
          </a:xfrm>
        </p:spPr>
        <p:txBody>
          <a:bodyPr/>
          <a:lstStyle/>
          <a:p>
            <a:pPr algn="ctr"/>
            <a:r>
              <a:rPr lang="tr-TR" sz="3200" dirty="0">
                <a:solidFill>
                  <a:srgbClr val="0070C0"/>
                </a:solidFill>
                <a:latin typeface="Imprint MT Shadow" panose="04020605060303030202" pitchFamily="82" charset="0"/>
              </a:rPr>
              <a:t>Uygulanacak idari yaptırımlar</a:t>
            </a:r>
            <a:br>
              <a:rPr lang="tr-TR" sz="1200" b="1" dirty="0">
                <a:solidFill>
                  <a:schemeClr val="tx1"/>
                </a:solidFill>
                <a:latin typeface="+mn-lt"/>
              </a:rPr>
            </a:br>
            <a:r>
              <a:rPr lang="tr-TR" sz="1200" b="1" dirty="0">
                <a:solidFill>
                  <a:schemeClr val="tx1"/>
                </a:solidFill>
                <a:latin typeface="Imprint MT Shadow" panose="04020605060303030202" pitchFamily="82" charset="0"/>
              </a:rPr>
              <a:t>MADDE 4- (1) İzinsiz kiralama faaliyetinin tespit edilmesi halinde uygulanacak idari yaptırımlar aşağıda belirlenmiştir:</a:t>
            </a:r>
            <a:br>
              <a:rPr lang="tr-TR" sz="1200" b="1" dirty="0">
                <a:solidFill>
                  <a:schemeClr val="tx1"/>
                </a:solidFill>
                <a:latin typeface="Imprint MT Shadow" panose="04020605060303030202" pitchFamily="82" charset="0"/>
              </a:rPr>
            </a:br>
            <a:r>
              <a:rPr lang="tr-TR" sz="2400" b="1" dirty="0">
                <a:solidFill>
                  <a:schemeClr val="tx1"/>
                </a:solidFill>
                <a:latin typeface="+mn-lt"/>
              </a:rPr>
              <a:t>           </a:t>
            </a:r>
            <a:endParaRPr lang="tr-TR" sz="2400" dirty="0">
              <a:latin typeface="+mn-lt"/>
            </a:endParaRPr>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77" y="114301"/>
            <a:ext cx="1020184" cy="987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Resim 10">
            <a:extLst>
              <a:ext uri="{FF2B5EF4-FFF2-40B4-BE49-F238E27FC236}">
                <a16:creationId xmlns:a16="http://schemas.microsoft.com/office/drawing/2014/main" id="{FEA88673-AE27-4860-91FF-383C19273275}"/>
              </a:ext>
            </a:extLst>
          </p:cNvPr>
          <p:cNvPicPr>
            <a:picLocks noChangeAspect="1"/>
          </p:cNvPicPr>
          <p:nvPr/>
        </p:nvPicPr>
        <p:blipFill>
          <a:blip r:embed="rId3"/>
          <a:stretch>
            <a:fillRect/>
          </a:stretch>
        </p:blipFill>
        <p:spPr>
          <a:xfrm>
            <a:off x="226931" y="1330085"/>
            <a:ext cx="8683463" cy="3699114"/>
          </a:xfrm>
          <a:prstGeom prst="rect">
            <a:avLst/>
          </a:prstGeom>
        </p:spPr>
      </p:pic>
      <p:pic>
        <p:nvPicPr>
          <p:cNvPr id="12" name="Resim 11">
            <a:extLst>
              <a:ext uri="{FF2B5EF4-FFF2-40B4-BE49-F238E27FC236}">
                <a16:creationId xmlns:a16="http://schemas.microsoft.com/office/drawing/2014/main" id="{4989B640-BF33-4812-8E9E-B4A7EA922378}"/>
              </a:ext>
            </a:extLst>
          </p:cNvPr>
          <p:cNvPicPr>
            <a:picLocks noChangeAspect="1"/>
          </p:cNvPicPr>
          <p:nvPr/>
        </p:nvPicPr>
        <p:blipFill>
          <a:blip r:embed="rId4"/>
          <a:stretch>
            <a:fillRect/>
          </a:stretch>
        </p:blipFill>
        <p:spPr>
          <a:xfrm>
            <a:off x="7404551" y="117759"/>
            <a:ext cx="1505843" cy="554784"/>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730400" y="384463"/>
            <a:ext cx="5384566" cy="561110"/>
          </a:xfrm>
        </p:spPr>
        <p:txBody>
          <a:bodyPr/>
          <a:lstStyle/>
          <a:p>
            <a:r>
              <a:rPr lang="tr-TR" sz="3200" dirty="0">
                <a:solidFill>
                  <a:srgbClr val="0070C0"/>
                </a:solidFill>
                <a:latin typeface="Imprint MT Shadow" panose="04020605060303030202" pitchFamily="82" charset="0"/>
              </a:rPr>
              <a:t>Uygulanacak idari yaptırımlar</a:t>
            </a:r>
            <a:endParaRPr lang="tr-TR" sz="2400" b="1" dirty="0">
              <a:solidFill>
                <a:schemeClr val="tx1"/>
              </a:solidFill>
              <a:latin typeface="+mn-lt"/>
            </a:endParaRPr>
          </a:p>
        </p:txBody>
      </p:sp>
      <p:sp>
        <p:nvSpPr>
          <p:cNvPr id="3" name="2 Metin Yer Tutucusu"/>
          <p:cNvSpPr>
            <a:spLocks noGrp="1"/>
          </p:cNvSpPr>
          <p:nvPr>
            <p:ph type="body" idx="1"/>
          </p:nvPr>
        </p:nvSpPr>
        <p:spPr>
          <a:xfrm>
            <a:off x="4912397" y="1068745"/>
            <a:ext cx="3930294" cy="3877328"/>
          </a:xfrm>
        </p:spPr>
        <p:txBody>
          <a:bodyPr/>
          <a:lstStyle/>
          <a:p>
            <a:pPr marL="114300" indent="0" algn="just">
              <a:buNone/>
            </a:pPr>
            <a:r>
              <a:rPr lang="tr-TR" sz="2400" dirty="0">
                <a:latin typeface="Imprint MT Shadow" panose="04020605060303030202" pitchFamily="82" charset="0"/>
              </a:rPr>
              <a:t>4.(1) g) Her defasında </a:t>
            </a:r>
            <a:r>
              <a:rPr lang="tr-TR" sz="2400" b="1" dirty="0">
                <a:latin typeface="Imprint MT Shadow" panose="04020605060303030202" pitchFamily="82" charset="0"/>
              </a:rPr>
              <a:t>yüz günden fazla süreli kira sözleşmesi yapmasına rağmen,</a:t>
            </a:r>
            <a:r>
              <a:rPr lang="tr-TR" sz="2400" dirty="0">
                <a:latin typeface="Imprint MT Shadow" panose="04020605060303030202" pitchFamily="82" charset="0"/>
              </a:rPr>
              <a:t> ilk sözleşme tarihinden itibaren </a:t>
            </a:r>
            <a:r>
              <a:rPr lang="tr-TR" sz="2400" b="1" dirty="0">
                <a:latin typeface="Imprint MT Shadow" panose="04020605060303030202" pitchFamily="82" charset="0"/>
              </a:rPr>
              <a:t>bir yıl içerisinde aynı konutu dört defadan fazla </a:t>
            </a:r>
            <a:r>
              <a:rPr lang="tr-TR" sz="2400" dirty="0">
                <a:latin typeface="Imprint MT Shadow" panose="04020605060303030202" pitchFamily="82" charset="0"/>
              </a:rPr>
              <a:t>kiraya verenler hakkında, </a:t>
            </a:r>
            <a:r>
              <a:rPr lang="tr-TR" sz="2400" b="1" dirty="0">
                <a:latin typeface="Imprint MT Shadow" panose="04020605060303030202" pitchFamily="82" charset="0"/>
              </a:rPr>
              <a:t>bir milyon Türk lirası</a:t>
            </a:r>
            <a:r>
              <a:rPr lang="tr-TR" sz="2400" dirty="0">
                <a:latin typeface="Imprint MT Shadow" panose="04020605060303030202" pitchFamily="82" charset="0"/>
              </a:rPr>
              <a:t> idari para cezası uygulanır</a:t>
            </a:r>
            <a:r>
              <a:rPr lang="tr-TR" sz="1600" dirty="0"/>
              <a:t>.</a:t>
            </a:r>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704" y="70571"/>
            <a:ext cx="904296" cy="875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Resim 3">
            <a:extLst>
              <a:ext uri="{FF2B5EF4-FFF2-40B4-BE49-F238E27FC236}">
                <a16:creationId xmlns:a16="http://schemas.microsoft.com/office/drawing/2014/main" id="{2893A4CC-F04A-4743-B148-E07D350B9404}"/>
              </a:ext>
            </a:extLst>
          </p:cNvPr>
          <p:cNvPicPr>
            <a:picLocks noChangeAspect="1"/>
          </p:cNvPicPr>
          <p:nvPr/>
        </p:nvPicPr>
        <p:blipFill>
          <a:blip r:embed="rId3"/>
          <a:stretch>
            <a:fillRect/>
          </a:stretch>
        </p:blipFill>
        <p:spPr>
          <a:xfrm>
            <a:off x="475603" y="1068745"/>
            <a:ext cx="4249909" cy="3722981"/>
          </a:xfrm>
          <a:prstGeom prst="rect">
            <a:avLst/>
          </a:prstGeom>
        </p:spPr>
      </p:pic>
      <p:pic>
        <p:nvPicPr>
          <p:cNvPr id="8" name="Resim 7">
            <a:extLst>
              <a:ext uri="{FF2B5EF4-FFF2-40B4-BE49-F238E27FC236}">
                <a16:creationId xmlns:a16="http://schemas.microsoft.com/office/drawing/2014/main" id="{FAB8096F-C456-4C7C-9D45-2E82E4B2D09D}"/>
              </a:ext>
            </a:extLst>
          </p:cNvPr>
          <p:cNvPicPr>
            <a:picLocks noChangeAspect="1"/>
          </p:cNvPicPr>
          <p:nvPr/>
        </p:nvPicPr>
        <p:blipFill>
          <a:blip r:embed="rId4"/>
          <a:stretch>
            <a:fillRect/>
          </a:stretch>
        </p:blipFill>
        <p:spPr>
          <a:xfrm>
            <a:off x="7336848" y="197427"/>
            <a:ext cx="1505843" cy="554784"/>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xfrm>
            <a:off x="311700" y="0"/>
            <a:ext cx="8520600" cy="76892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tr-TR" dirty="0"/>
              <a:t>                     </a:t>
            </a:r>
            <a:endParaRPr sz="2800" b="1" dirty="0">
              <a:solidFill>
                <a:schemeClr val="tx1"/>
              </a:solidFill>
              <a:latin typeface="+mn-lt"/>
            </a:endParaRPr>
          </a:p>
        </p:txBody>
      </p:sp>
      <p:sp>
        <p:nvSpPr>
          <p:cNvPr id="69" name="Google Shape;69;p15"/>
          <p:cNvSpPr txBox="1">
            <a:spLocks noGrp="1"/>
          </p:cNvSpPr>
          <p:nvPr>
            <p:ph type="body" idx="1"/>
          </p:nvPr>
        </p:nvSpPr>
        <p:spPr>
          <a:xfrm>
            <a:off x="346840" y="1152474"/>
            <a:ext cx="8485459" cy="3797897"/>
          </a:xfrm>
          <a:prstGeom prst="rect">
            <a:avLst/>
          </a:prstGeom>
        </p:spPr>
        <p:txBody>
          <a:bodyPr spcFirstLastPara="1" wrap="square" lIns="91425" tIns="91425" rIns="91425" bIns="91425" anchor="t" anchorCtr="0">
            <a:noAutofit/>
          </a:bodyPr>
          <a:lstStyle/>
          <a:p>
            <a:pPr marL="0" lvl="0" indent="0" algn="l" rtl="0">
              <a:spcBef>
                <a:spcPts val="1600"/>
              </a:spcBef>
              <a:spcAft>
                <a:spcPts val="1600"/>
              </a:spcAft>
              <a:buNone/>
            </a:pPr>
            <a:endParaRPr lang="tr" dirty="0"/>
          </a:p>
          <a:p>
            <a:pPr marL="0" lvl="0" indent="0" algn="l" rtl="0">
              <a:spcBef>
                <a:spcPts val="1600"/>
              </a:spcBef>
              <a:spcAft>
                <a:spcPts val="1600"/>
              </a:spcAft>
              <a:buNone/>
            </a:pPr>
            <a:r>
              <a:rPr lang="tr" dirty="0"/>
              <a:t>  </a:t>
            </a:r>
          </a:p>
          <a:p>
            <a:pPr marL="0" lvl="0" indent="0" algn="l" rtl="0">
              <a:spcBef>
                <a:spcPts val="1600"/>
              </a:spcBef>
              <a:spcAft>
                <a:spcPts val="1600"/>
              </a:spcAft>
              <a:buNone/>
            </a:pPr>
            <a:endParaRPr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339" y="114156"/>
            <a:ext cx="876444" cy="845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ikdörtgen 3">
            <a:extLst>
              <a:ext uri="{FF2B5EF4-FFF2-40B4-BE49-F238E27FC236}">
                <a16:creationId xmlns:a16="http://schemas.microsoft.com/office/drawing/2014/main" id="{D55912A5-F943-46C0-835D-AD0F8B1AA567}"/>
              </a:ext>
            </a:extLst>
          </p:cNvPr>
          <p:cNvSpPr/>
          <p:nvPr/>
        </p:nvSpPr>
        <p:spPr>
          <a:xfrm>
            <a:off x="346841" y="700707"/>
            <a:ext cx="8630298" cy="4524315"/>
          </a:xfrm>
          <a:prstGeom prst="rect">
            <a:avLst/>
          </a:prstGeom>
        </p:spPr>
        <p:txBody>
          <a:bodyPr wrap="square">
            <a:spAutoFit/>
          </a:bodyPr>
          <a:lstStyle/>
          <a:p>
            <a:pPr algn="just"/>
            <a:r>
              <a:rPr lang="tr-TR" sz="2000" dirty="0">
                <a:latin typeface="Imprint MT Shadow" panose="04020605060303030202" pitchFamily="82" charset="0"/>
              </a:rPr>
              <a:t>	</a:t>
            </a:r>
            <a:r>
              <a:rPr lang="tr-TR" sz="2400" dirty="0">
                <a:latin typeface="Imprint MT Shadow" panose="04020605060303030202" pitchFamily="82" charset="0"/>
              </a:rPr>
              <a:t>4. (1) - e) Bu fıkra kapsamına giren faaliyetlerin </a:t>
            </a:r>
            <a:r>
              <a:rPr lang="tr-TR" sz="2400" b="1" dirty="0">
                <a:latin typeface="Imprint MT Shadow" panose="04020605060303030202" pitchFamily="82" charset="0"/>
              </a:rPr>
              <a:t>elektronik ticaretine </a:t>
            </a:r>
            <a:r>
              <a:rPr lang="tr-TR" sz="2400" dirty="0">
                <a:latin typeface="Imprint MT Shadow" panose="04020605060303030202" pitchFamily="82" charset="0"/>
              </a:rPr>
              <a:t>ve </a:t>
            </a:r>
            <a:r>
              <a:rPr lang="tr-TR" sz="2400" b="1" dirty="0">
                <a:latin typeface="Imprint MT Shadow" panose="04020605060303030202" pitchFamily="82" charset="0"/>
              </a:rPr>
              <a:t>tanıtımına</a:t>
            </a:r>
            <a:r>
              <a:rPr lang="tr-TR" sz="2400" dirty="0">
                <a:latin typeface="Imprint MT Shadow" panose="04020605060303030202" pitchFamily="82" charset="0"/>
              </a:rPr>
              <a:t> imkân sağlayan ve </a:t>
            </a:r>
            <a:r>
              <a:rPr lang="tr-TR" sz="2400" b="1" dirty="0">
                <a:latin typeface="Imprint MT Shadow" panose="04020605060303030202" pitchFamily="82" charset="0"/>
              </a:rPr>
              <a:t>Bakanlık </a:t>
            </a:r>
            <a:r>
              <a:rPr lang="tr-TR" sz="2400" dirty="0">
                <a:latin typeface="Imprint MT Shadow" panose="04020605060303030202" pitchFamily="82" charset="0"/>
              </a:rPr>
              <a:t>tarafından yapılan uyarıya rağmen </a:t>
            </a:r>
            <a:r>
              <a:rPr lang="tr-TR" sz="2400" b="1" dirty="0">
                <a:latin typeface="Imprint MT Shadow" panose="04020605060303030202" pitchFamily="82" charset="0"/>
              </a:rPr>
              <a:t>yirmi dört saat içinde içeriği çıkarmayan</a:t>
            </a:r>
            <a:r>
              <a:rPr lang="tr-TR" sz="2400" dirty="0">
                <a:latin typeface="Imprint MT Shadow" panose="04020605060303030202" pitchFamily="82" charset="0"/>
              </a:rPr>
              <a:t>, 23/10/2014 tarihli ve 6563 sayılı Elektronik Ticaretin Düzenlenmesi Hakkında Kanunda tanımlanan </a:t>
            </a:r>
            <a:r>
              <a:rPr lang="tr-TR" sz="2400" b="1" dirty="0">
                <a:latin typeface="Imprint MT Shadow" panose="04020605060303030202" pitchFamily="82" charset="0"/>
              </a:rPr>
              <a:t>aracı hizmet sağlayıcıları hakkında</a:t>
            </a:r>
            <a:r>
              <a:rPr lang="tr-TR" sz="2400" dirty="0">
                <a:latin typeface="Imprint MT Shadow" panose="04020605060303030202" pitchFamily="82" charset="0"/>
              </a:rPr>
              <a:t>, </a:t>
            </a:r>
            <a:r>
              <a:rPr lang="tr-TR" sz="2400" b="1" dirty="0">
                <a:latin typeface="Imprint MT Shadow" panose="04020605060303030202" pitchFamily="82" charset="0"/>
              </a:rPr>
              <a:t>her bir konut için yüz bin Türk lirası </a:t>
            </a:r>
            <a:r>
              <a:rPr lang="tr-TR" sz="2400" dirty="0">
                <a:latin typeface="Imprint MT Shadow" panose="04020605060303030202" pitchFamily="82" charset="0"/>
              </a:rPr>
              <a:t>idari para cezası uygulanır. </a:t>
            </a:r>
            <a:r>
              <a:rPr lang="tr-TR" sz="2400" b="1" dirty="0">
                <a:latin typeface="Imprint MT Shadow" panose="04020605060303030202" pitchFamily="82" charset="0"/>
              </a:rPr>
              <a:t>İhlalin gerçekleştiği yayın, kısım, bölüm ile ilgili olarak içeriğin çıkarılmasına ve/veya erişimin engellenmesine karar verilir </a:t>
            </a:r>
            <a:r>
              <a:rPr lang="tr-TR" sz="2400" dirty="0">
                <a:latin typeface="Imprint MT Shadow" panose="04020605060303030202" pitchFamily="82" charset="0"/>
              </a:rPr>
              <a:t>ve bu karar uygulanmak üzere Erişim Sağlayıcıları Birliğine gönderilir. Ayrıca, bu karara uyulmaması halinde </a:t>
            </a:r>
            <a:r>
              <a:rPr lang="tr-TR" sz="2400" b="1" dirty="0">
                <a:latin typeface="Imprint MT Shadow" panose="04020605060303030202" pitchFamily="82" charset="0"/>
              </a:rPr>
              <a:t>aracı hizmet sağlayıcılar </a:t>
            </a:r>
            <a:r>
              <a:rPr lang="tr-TR" sz="2400" dirty="0">
                <a:latin typeface="Imprint MT Shadow" panose="04020605060303030202" pitchFamily="82" charset="0"/>
              </a:rPr>
              <a:t>hakkında </a:t>
            </a:r>
            <a:r>
              <a:rPr lang="tr-TR" sz="2400" b="1" dirty="0">
                <a:latin typeface="Imprint MT Shadow" panose="04020605060303030202" pitchFamily="82" charset="0"/>
              </a:rPr>
              <a:t>her bir konut için yüz bin Türk lirası </a:t>
            </a:r>
            <a:r>
              <a:rPr lang="tr-TR" sz="2400" dirty="0">
                <a:latin typeface="Imprint MT Shadow" panose="04020605060303030202" pitchFamily="82" charset="0"/>
              </a:rPr>
              <a:t>idari para cezası uygulanır. </a:t>
            </a:r>
          </a:p>
        </p:txBody>
      </p:sp>
      <p:pic>
        <p:nvPicPr>
          <p:cNvPr id="5" name="Resim 4">
            <a:extLst>
              <a:ext uri="{FF2B5EF4-FFF2-40B4-BE49-F238E27FC236}">
                <a16:creationId xmlns:a16="http://schemas.microsoft.com/office/drawing/2014/main" id="{F5982871-F96C-4527-9738-BE7473BB4BBA}"/>
              </a:ext>
            </a:extLst>
          </p:cNvPr>
          <p:cNvPicPr>
            <a:picLocks noChangeAspect="1"/>
          </p:cNvPicPr>
          <p:nvPr/>
        </p:nvPicPr>
        <p:blipFill>
          <a:blip r:embed="rId4"/>
          <a:stretch>
            <a:fillRect/>
          </a:stretch>
        </p:blipFill>
        <p:spPr>
          <a:xfrm>
            <a:off x="1613349" y="101089"/>
            <a:ext cx="5663675" cy="859611"/>
          </a:xfrm>
          <a:prstGeom prst="rect">
            <a:avLst/>
          </a:prstGeom>
        </p:spPr>
      </p:pic>
      <p:pic>
        <p:nvPicPr>
          <p:cNvPr id="6" name="Resim 5">
            <a:extLst>
              <a:ext uri="{FF2B5EF4-FFF2-40B4-BE49-F238E27FC236}">
                <a16:creationId xmlns:a16="http://schemas.microsoft.com/office/drawing/2014/main" id="{E91A3A30-D48F-4C35-A7ED-48357B5A6183}"/>
              </a:ext>
            </a:extLst>
          </p:cNvPr>
          <p:cNvPicPr>
            <a:picLocks noChangeAspect="1"/>
          </p:cNvPicPr>
          <p:nvPr/>
        </p:nvPicPr>
        <p:blipFill>
          <a:blip r:embed="rId5"/>
          <a:stretch>
            <a:fillRect/>
          </a:stretch>
        </p:blipFill>
        <p:spPr>
          <a:xfrm>
            <a:off x="7374160" y="49360"/>
            <a:ext cx="1505843" cy="554784"/>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8DB27082-97B7-4019-8356-35C1F619A79D}"/>
              </a:ext>
            </a:extLst>
          </p:cNvPr>
          <p:cNvPicPr>
            <a:picLocks noChangeAspect="1"/>
          </p:cNvPicPr>
          <p:nvPr/>
        </p:nvPicPr>
        <p:blipFill>
          <a:blip r:embed="rId2"/>
          <a:stretch>
            <a:fillRect/>
          </a:stretch>
        </p:blipFill>
        <p:spPr>
          <a:xfrm>
            <a:off x="5715076" y="3022644"/>
            <a:ext cx="3147607" cy="1950440"/>
          </a:xfrm>
          <a:prstGeom prst="rect">
            <a:avLst/>
          </a:prstGeom>
        </p:spPr>
      </p:pic>
      <p:pic>
        <p:nvPicPr>
          <p:cNvPr id="5" name="Resim 4">
            <a:extLst>
              <a:ext uri="{FF2B5EF4-FFF2-40B4-BE49-F238E27FC236}">
                <a16:creationId xmlns:a16="http://schemas.microsoft.com/office/drawing/2014/main" id="{2A097106-2F29-489E-85C5-A8ECD6CA754D}"/>
              </a:ext>
            </a:extLst>
          </p:cNvPr>
          <p:cNvPicPr>
            <a:picLocks noChangeAspect="1"/>
          </p:cNvPicPr>
          <p:nvPr/>
        </p:nvPicPr>
        <p:blipFill>
          <a:blip r:embed="rId3"/>
          <a:stretch>
            <a:fillRect/>
          </a:stretch>
        </p:blipFill>
        <p:spPr>
          <a:xfrm>
            <a:off x="5281477" y="192665"/>
            <a:ext cx="3572566" cy="2450418"/>
          </a:xfrm>
          <a:prstGeom prst="rect">
            <a:avLst/>
          </a:prstGeom>
        </p:spPr>
      </p:pic>
      <p:pic>
        <p:nvPicPr>
          <p:cNvPr id="6" name="Resim 5">
            <a:extLst>
              <a:ext uri="{FF2B5EF4-FFF2-40B4-BE49-F238E27FC236}">
                <a16:creationId xmlns:a16="http://schemas.microsoft.com/office/drawing/2014/main" id="{F7B8E120-A7D6-4498-9E60-0FF8CF4B4DAF}"/>
              </a:ext>
            </a:extLst>
          </p:cNvPr>
          <p:cNvPicPr>
            <a:picLocks noChangeAspect="1"/>
          </p:cNvPicPr>
          <p:nvPr/>
        </p:nvPicPr>
        <p:blipFill>
          <a:blip r:embed="rId4"/>
          <a:stretch>
            <a:fillRect/>
          </a:stretch>
        </p:blipFill>
        <p:spPr>
          <a:xfrm>
            <a:off x="236383" y="192665"/>
            <a:ext cx="3816427" cy="2542252"/>
          </a:xfrm>
          <a:prstGeom prst="rect">
            <a:avLst/>
          </a:prstGeom>
        </p:spPr>
      </p:pic>
      <p:pic>
        <p:nvPicPr>
          <p:cNvPr id="7" name="Resim 6">
            <a:extLst>
              <a:ext uri="{FF2B5EF4-FFF2-40B4-BE49-F238E27FC236}">
                <a16:creationId xmlns:a16="http://schemas.microsoft.com/office/drawing/2014/main" id="{051D3243-6406-4525-9B8C-8BD9815D0223}"/>
              </a:ext>
            </a:extLst>
          </p:cNvPr>
          <p:cNvPicPr>
            <a:picLocks noChangeAspect="1"/>
          </p:cNvPicPr>
          <p:nvPr/>
        </p:nvPicPr>
        <p:blipFill>
          <a:blip r:embed="rId5"/>
          <a:stretch>
            <a:fillRect/>
          </a:stretch>
        </p:blipFill>
        <p:spPr>
          <a:xfrm>
            <a:off x="236383" y="2993573"/>
            <a:ext cx="3192542" cy="1981176"/>
          </a:xfrm>
          <a:prstGeom prst="rect">
            <a:avLst/>
          </a:prstGeom>
        </p:spPr>
      </p:pic>
      <p:pic>
        <p:nvPicPr>
          <p:cNvPr id="8" name="Resim 7">
            <a:extLst>
              <a:ext uri="{FF2B5EF4-FFF2-40B4-BE49-F238E27FC236}">
                <a16:creationId xmlns:a16="http://schemas.microsoft.com/office/drawing/2014/main" id="{6DFDB1A6-5CE5-474D-9188-C837AC28426A}"/>
              </a:ext>
            </a:extLst>
          </p:cNvPr>
          <p:cNvPicPr>
            <a:picLocks noChangeAspect="1"/>
          </p:cNvPicPr>
          <p:nvPr/>
        </p:nvPicPr>
        <p:blipFill>
          <a:blip r:embed="rId6"/>
          <a:stretch>
            <a:fillRect/>
          </a:stretch>
        </p:blipFill>
        <p:spPr>
          <a:xfrm rot="20167705">
            <a:off x="2990598" y="2047872"/>
            <a:ext cx="3353091" cy="2206943"/>
          </a:xfrm>
          <a:prstGeom prst="rect">
            <a:avLst/>
          </a:prstGeom>
        </p:spPr>
      </p:pic>
      <p:pic>
        <p:nvPicPr>
          <p:cNvPr id="9" name="Resim 8">
            <a:extLst>
              <a:ext uri="{FF2B5EF4-FFF2-40B4-BE49-F238E27FC236}">
                <a16:creationId xmlns:a16="http://schemas.microsoft.com/office/drawing/2014/main" id="{857AD30D-3537-4292-BA1C-0FC32103FCB1}"/>
              </a:ext>
            </a:extLst>
          </p:cNvPr>
          <p:cNvPicPr>
            <a:picLocks noChangeAspect="1"/>
          </p:cNvPicPr>
          <p:nvPr/>
        </p:nvPicPr>
        <p:blipFill>
          <a:blip r:embed="rId7"/>
          <a:stretch>
            <a:fillRect/>
          </a:stretch>
        </p:blipFill>
        <p:spPr>
          <a:xfrm>
            <a:off x="4069985" y="897034"/>
            <a:ext cx="1211492" cy="446339"/>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etin Yer Tutucusu"/>
          <p:cNvSpPr>
            <a:spLocks noGrp="1"/>
          </p:cNvSpPr>
          <p:nvPr>
            <p:ph type="body" idx="1"/>
          </p:nvPr>
        </p:nvSpPr>
        <p:spPr>
          <a:xfrm>
            <a:off x="244956" y="214274"/>
            <a:ext cx="8520600" cy="3416400"/>
          </a:xfrm>
        </p:spPr>
        <p:txBody>
          <a:bodyPr/>
          <a:lstStyle/>
          <a:p>
            <a:pPr marL="114300" indent="0" algn="ctr">
              <a:buNone/>
            </a:pPr>
            <a:r>
              <a:rPr lang="tr-TR" sz="2400" dirty="0">
                <a:solidFill>
                  <a:srgbClr val="0070C0"/>
                </a:solidFill>
                <a:latin typeface="Imprint MT Shadow" panose="04020605060303030202" pitchFamily="82" charset="0"/>
              </a:rPr>
              <a:t>ÜÇÜNCÜ BÖLÜM</a:t>
            </a:r>
          </a:p>
          <a:p>
            <a:pPr marL="114300" indent="0" algn="ctr">
              <a:buNone/>
            </a:pPr>
            <a:r>
              <a:rPr lang="tr-TR" sz="2400" dirty="0">
                <a:solidFill>
                  <a:srgbClr val="0070C0"/>
                </a:solidFill>
                <a:latin typeface="Imprint MT Shadow" panose="04020605060303030202" pitchFamily="82" charset="0"/>
              </a:rPr>
              <a:t>Çeşitli Hükümler</a:t>
            </a:r>
          </a:p>
          <a:p>
            <a:pPr marL="114300" indent="0" algn="ctr">
              <a:buNone/>
            </a:pPr>
            <a:endParaRPr lang="tr-TR" sz="800" dirty="0">
              <a:solidFill>
                <a:srgbClr val="0070C0"/>
              </a:solidFill>
              <a:latin typeface="Imprint MT Shadow" panose="04020605060303030202" pitchFamily="82" charset="0"/>
            </a:endParaRPr>
          </a:p>
          <a:p>
            <a:pPr marL="114300" indent="0" algn="just">
              <a:buNone/>
            </a:pPr>
            <a:r>
              <a:rPr lang="tr-TR" sz="2400" b="1" dirty="0">
                <a:latin typeface="Imprint MT Shadow" panose="04020605060303030202" pitchFamily="82" charset="0"/>
              </a:rPr>
              <a:t>	</a:t>
            </a:r>
            <a:r>
              <a:rPr lang="tr-TR" sz="2400" b="1" dirty="0">
                <a:solidFill>
                  <a:srgbClr val="FF0000"/>
                </a:solidFill>
                <a:latin typeface="Imprint MT Shadow" panose="04020605060303030202" pitchFamily="82" charset="0"/>
              </a:rPr>
              <a:t>GEÇİCİ MADDE 1- </a:t>
            </a:r>
            <a:r>
              <a:rPr lang="tr-TR" sz="2400" dirty="0">
                <a:latin typeface="Imprint MT Shadow" panose="04020605060303030202" pitchFamily="82" charset="0"/>
              </a:rPr>
              <a:t>(1) </a:t>
            </a:r>
            <a:r>
              <a:rPr lang="tr-TR" sz="2400" b="1" dirty="0">
                <a:latin typeface="Imprint MT Shadow" panose="04020605060303030202" pitchFamily="82" charset="0"/>
              </a:rPr>
              <a:t>Bu maddenin yürürlüğe girdiği tarihte turizm amaçlı kiralama faaliyetinde bulunanlar </a:t>
            </a:r>
            <a:r>
              <a:rPr lang="tr-TR" sz="2400" dirty="0">
                <a:latin typeface="Imprint MT Shadow" panose="04020605060303030202" pitchFamily="82" charset="0"/>
              </a:rPr>
              <a:t>tarafından, </a:t>
            </a:r>
            <a:r>
              <a:rPr lang="tr-TR" sz="2400" b="1" dirty="0">
                <a:latin typeface="Imprint MT Shadow" panose="04020605060303030202" pitchFamily="82" charset="0"/>
              </a:rPr>
              <a:t>bu maddenin yürürlüğe girdiği tarihten itibaren </a:t>
            </a:r>
            <a:r>
              <a:rPr lang="tr-TR" sz="2800" b="1" i="1" dirty="0">
                <a:solidFill>
                  <a:srgbClr val="FF0000"/>
                </a:solidFill>
                <a:latin typeface="Imprint MT Shadow" panose="04020605060303030202" pitchFamily="82" charset="0"/>
              </a:rPr>
              <a:t>bir ay içinde</a:t>
            </a:r>
            <a:r>
              <a:rPr lang="tr-TR" sz="2400" b="1" dirty="0">
                <a:latin typeface="Imprint MT Shadow" panose="04020605060303030202" pitchFamily="82" charset="0"/>
              </a:rPr>
              <a:t> izin belgesi almak üzere Bakanlığa başvurulması </a:t>
            </a:r>
            <a:r>
              <a:rPr lang="tr-TR" sz="2800" b="1" i="1" dirty="0">
                <a:solidFill>
                  <a:srgbClr val="FF0000"/>
                </a:solidFill>
                <a:latin typeface="Imprint MT Shadow" panose="04020605060303030202" pitchFamily="82" charset="0"/>
              </a:rPr>
              <a:t>zorunludur</a:t>
            </a:r>
            <a:r>
              <a:rPr lang="tr-TR" sz="2400" dirty="0">
                <a:latin typeface="Imprint MT Shadow" panose="04020605060303030202" pitchFamily="82" charset="0"/>
              </a:rPr>
              <a:t>. Bu yükümlülüğe uymayanlar hakkında, 4 üncü madde hükümleri uygulanır. İzin belgesi düzenlenmesi işlemleri, başvuru tarihinden itibaren üç ay içinde sonuçlandırılır. </a:t>
            </a:r>
            <a:r>
              <a:rPr lang="tr-TR" sz="2400" b="1" dirty="0">
                <a:latin typeface="Imprint MT Shadow" panose="04020605060303030202" pitchFamily="82" charset="0"/>
              </a:rPr>
              <a:t>Başvurusu kabul edilmeyenler faaliyette bulunamaz,</a:t>
            </a:r>
            <a:r>
              <a:rPr lang="tr-TR" sz="2400" dirty="0">
                <a:latin typeface="Imprint MT Shadow" panose="04020605060303030202" pitchFamily="82" charset="0"/>
              </a:rPr>
              <a:t> ancak bu konutların kullanıcılarının hakları sözleşme süresi sonuna kadar devam eder.</a:t>
            </a:r>
          </a:p>
          <a:p>
            <a:pPr marL="114300" indent="0" algn="just">
              <a:buNone/>
            </a:pPr>
            <a:endParaRPr lang="tr-TR" sz="1600" dirty="0"/>
          </a:p>
        </p:txBody>
      </p:sp>
      <p:pic>
        <p:nvPicPr>
          <p:cNvPr id="307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545" y="100879"/>
            <a:ext cx="877887" cy="84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Resim 5">
            <a:extLst>
              <a:ext uri="{FF2B5EF4-FFF2-40B4-BE49-F238E27FC236}">
                <a16:creationId xmlns:a16="http://schemas.microsoft.com/office/drawing/2014/main" id="{88BA03AA-6919-4B08-84B4-FDCABBF8D68C}"/>
              </a:ext>
            </a:extLst>
          </p:cNvPr>
          <p:cNvPicPr>
            <a:picLocks noChangeAspect="1"/>
          </p:cNvPicPr>
          <p:nvPr/>
        </p:nvPicPr>
        <p:blipFill>
          <a:blip r:embed="rId3"/>
          <a:stretch>
            <a:fillRect/>
          </a:stretch>
        </p:blipFill>
        <p:spPr>
          <a:xfrm>
            <a:off x="7571106" y="100879"/>
            <a:ext cx="1261194" cy="54716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etin Yer Tutucusu"/>
          <p:cNvSpPr>
            <a:spLocks noGrp="1"/>
          </p:cNvSpPr>
          <p:nvPr>
            <p:ph type="body" idx="1"/>
          </p:nvPr>
        </p:nvSpPr>
        <p:spPr>
          <a:xfrm>
            <a:off x="358422" y="261207"/>
            <a:ext cx="8520600" cy="847725"/>
          </a:xfrm>
        </p:spPr>
        <p:txBody>
          <a:bodyPr/>
          <a:lstStyle/>
          <a:p>
            <a:pPr marL="114300" indent="0">
              <a:buNone/>
            </a:pPr>
            <a:r>
              <a:rPr lang="tr-TR" sz="1600" dirty="0"/>
              <a:t>                       </a:t>
            </a:r>
            <a:r>
              <a:rPr lang="tr-TR" sz="2800" dirty="0">
                <a:solidFill>
                  <a:srgbClr val="00B0F0"/>
                </a:solidFill>
                <a:latin typeface="Imprint MT Shadow" panose="04020605060303030202" pitchFamily="82" charset="0"/>
              </a:rPr>
              <a:t>Uygulanacak idari yaptırımlar</a:t>
            </a:r>
            <a:br>
              <a:rPr lang="tr-TR" sz="1600" dirty="0"/>
            </a:br>
            <a:r>
              <a:rPr lang="tr-TR" sz="1600" dirty="0"/>
              <a:t>MADDE 4-  (2) </a:t>
            </a:r>
            <a:r>
              <a:rPr lang="tr-TR" sz="1600" b="1" dirty="0">
                <a:latin typeface="Imprint MT Shadow" panose="04020605060303030202" pitchFamily="82" charset="0"/>
              </a:rPr>
              <a:t>İzin belgesi sahiplerine </a:t>
            </a:r>
            <a:r>
              <a:rPr lang="tr-TR" sz="1600" dirty="0">
                <a:latin typeface="Imprint MT Shadow" panose="04020605060303030202" pitchFamily="82" charset="0"/>
              </a:rPr>
              <a:t>uygulanacak idari yaptırımlar aşağıda belirlenmiştir:</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936" y="114300"/>
            <a:ext cx="877887" cy="84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Dikdörtgen 7">
            <a:extLst>
              <a:ext uri="{FF2B5EF4-FFF2-40B4-BE49-F238E27FC236}">
                <a16:creationId xmlns:a16="http://schemas.microsoft.com/office/drawing/2014/main" id="{ADCA1BFF-6F51-4FE4-BABD-3E1A93A57B81}"/>
              </a:ext>
            </a:extLst>
          </p:cNvPr>
          <p:cNvSpPr/>
          <p:nvPr/>
        </p:nvSpPr>
        <p:spPr>
          <a:xfrm>
            <a:off x="456201" y="1170060"/>
            <a:ext cx="8325041" cy="3477875"/>
          </a:xfrm>
          <a:prstGeom prst="rect">
            <a:avLst/>
          </a:prstGeom>
        </p:spPr>
        <p:txBody>
          <a:bodyPr wrap="square">
            <a:spAutoFit/>
          </a:bodyPr>
          <a:lstStyle/>
          <a:p>
            <a:pPr algn="just"/>
            <a:r>
              <a:rPr lang="tr-TR" dirty="0"/>
              <a:t>	</a:t>
            </a:r>
            <a:r>
              <a:rPr lang="tr-TR" sz="2000" dirty="0">
                <a:latin typeface="Imprint MT Shadow" panose="04020605060303030202" pitchFamily="82" charset="0"/>
              </a:rPr>
              <a:t>a) </a:t>
            </a:r>
            <a:r>
              <a:rPr lang="tr-TR" sz="2000" b="1" dirty="0">
                <a:latin typeface="Imprint MT Shadow" panose="04020605060303030202" pitchFamily="82" charset="0"/>
              </a:rPr>
              <a:t>Bakanlıkça istenilen bilgi ve belgelerin otuz gün </a:t>
            </a:r>
            <a:r>
              <a:rPr lang="tr-TR" sz="2000" dirty="0">
                <a:latin typeface="Imprint MT Shadow" panose="04020605060303030202" pitchFamily="82" charset="0"/>
              </a:rPr>
              <a:t>içerisinde gönderilmemesi, </a:t>
            </a:r>
            <a:r>
              <a:rPr lang="tr-TR" sz="2000" b="1" dirty="0">
                <a:latin typeface="Imprint MT Shadow" panose="04020605060303030202" pitchFamily="82" charset="0"/>
              </a:rPr>
              <a:t>eksik gönderilmesi, yanıltıcı bilgi veya belge verilmesi </a:t>
            </a:r>
            <a:r>
              <a:rPr lang="tr-TR" sz="2000" dirty="0">
                <a:latin typeface="Imprint MT Shadow" panose="04020605060303030202" pitchFamily="82" charset="0"/>
              </a:rPr>
              <a:t>durumunda </a:t>
            </a:r>
            <a:r>
              <a:rPr lang="tr-TR" sz="2000" b="1" dirty="0">
                <a:latin typeface="Imprint MT Shadow" panose="04020605060303030202" pitchFamily="82" charset="0"/>
              </a:rPr>
              <a:t>elli bin Türk lirası </a:t>
            </a:r>
            <a:r>
              <a:rPr lang="tr-TR" sz="2000" dirty="0">
                <a:latin typeface="Imprint MT Shadow" panose="04020605060303030202" pitchFamily="82" charset="0"/>
              </a:rPr>
              <a:t>idari para cezası uygulanır.</a:t>
            </a:r>
          </a:p>
          <a:p>
            <a:pPr algn="just"/>
            <a:r>
              <a:rPr lang="tr-TR" sz="2000" dirty="0">
                <a:latin typeface="Imprint MT Shadow" panose="04020605060303030202" pitchFamily="82" charset="0"/>
              </a:rPr>
              <a:t>	b) Kiraya verenin </a:t>
            </a:r>
            <a:r>
              <a:rPr lang="tr-TR" sz="2000" b="1" dirty="0">
                <a:latin typeface="Imprint MT Shadow" panose="04020605060303030202" pitchFamily="82" charset="0"/>
              </a:rPr>
              <a:t>miras dışında bir hukuki işlemle değişmesi </a:t>
            </a:r>
            <a:r>
              <a:rPr lang="tr-TR" sz="2000" dirty="0">
                <a:latin typeface="Imprint MT Shadow" panose="04020605060303030202" pitchFamily="82" charset="0"/>
              </a:rPr>
              <a:t>ve bu değişikliğin tapu siciline tescil tarihinden </a:t>
            </a:r>
            <a:r>
              <a:rPr lang="tr-TR" sz="2000" b="1" dirty="0">
                <a:latin typeface="Imprint MT Shadow" panose="04020605060303030202" pitchFamily="82" charset="0"/>
              </a:rPr>
              <a:t>itibaren otuz gün içerisinde bildirilmemesi</a:t>
            </a:r>
            <a:r>
              <a:rPr lang="tr-TR" sz="2000" dirty="0">
                <a:latin typeface="Imprint MT Shadow" panose="04020605060303030202" pitchFamily="82" charset="0"/>
              </a:rPr>
              <a:t> durumunda </a:t>
            </a:r>
            <a:r>
              <a:rPr lang="tr-TR" sz="2000" b="1" dirty="0">
                <a:latin typeface="Imprint MT Shadow" panose="04020605060303030202" pitchFamily="82" charset="0"/>
              </a:rPr>
              <a:t>elli bin Türk lirası </a:t>
            </a:r>
            <a:r>
              <a:rPr lang="tr-TR" sz="2000" dirty="0">
                <a:latin typeface="Imprint MT Shadow" panose="04020605060303030202" pitchFamily="82" charset="0"/>
              </a:rPr>
              <a:t>idari para cezası uygulanır.</a:t>
            </a:r>
          </a:p>
          <a:p>
            <a:pPr algn="just"/>
            <a:r>
              <a:rPr lang="tr-TR" sz="2000" dirty="0">
                <a:latin typeface="Imprint MT Shadow" panose="04020605060303030202" pitchFamily="82" charset="0"/>
              </a:rPr>
              <a:t>	c) 11/7/2019 tarihli ve 7183 sayılı </a:t>
            </a:r>
            <a:r>
              <a:rPr lang="tr-TR" sz="2000" b="1" dirty="0">
                <a:latin typeface="Imprint MT Shadow" panose="04020605060303030202" pitchFamily="82" charset="0"/>
              </a:rPr>
              <a:t>Türkiye Turizm Tanıtım ve Geliştirme Ajansı</a:t>
            </a:r>
            <a:r>
              <a:rPr lang="tr-TR" sz="2000" dirty="0">
                <a:latin typeface="Imprint MT Shadow" panose="04020605060303030202" pitchFamily="82" charset="0"/>
              </a:rPr>
              <a:t> Hakkında Kanun kapsamında </a:t>
            </a:r>
            <a:r>
              <a:rPr lang="tr-TR" sz="2000" b="1" dirty="0">
                <a:latin typeface="Imprint MT Shadow" panose="04020605060303030202" pitchFamily="82" charset="0"/>
              </a:rPr>
              <a:t>turizm payının ödenmesine</a:t>
            </a:r>
            <a:r>
              <a:rPr lang="tr-TR" sz="2000" dirty="0">
                <a:latin typeface="Imprint MT Shadow" panose="04020605060303030202" pitchFamily="82" charset="0"/>
              </a:rPr>
              <a:t> ilişkin belgenin Bakanlıkça belirlenen süre içerisinde ibraz edilmemesi veya yapılacak denetimlerde bu belgenin sunulmaması halinde </a:t>
            </a:r>
            <a:r>
              <a:rPr lang="tr-TR" sz="2000" b="1" dirty="0">
                <a:latin typeface="Imprint MT Shadow" panose="04020605060303030202" pitchFamily="82" charset="0"/>
              </a:rPr>
              <a:t>elli bin Türk lirası </a:t>
            </a:r>
            <a:r>
              <a:rPr lang="tr-TR" sz="2000" dirty="0">
                <a:latin typeface="Imprint MT Shadow" panose="04020605060303030202" pitchFamily="82" charset="0"/>
              </a:rPr>
              <a:t>idari para cezası uygulanır.</a:t>
            </a:r>
          </a:p>
        </p:txBody>
      </p:sp>
      <p:pic>
        <p:nvPicPr>
          <p:cNvPr id="9" name="Resim 8">
            <a:extLst>
              <a:ext uri="{FF2B5EF4-FFF2-40B4-BE49-F238E27FC236}">
                <a16:creationId xmlns:a16="http://schemas.microsoft.com/office/drawing/2014/main" id="{58043B1F-A732-42C2-A743-7B5CE6D26985}"/>
              </a:ext>
            </a:extLst>
          </p:cNvPr>
          <p:cNvPicPr>
            <a:picLocks noChangeAspect="1"/>
          </p:cNvPicPr>
          <p:nvPr/>
        </p:nvPicPr>
        <p:blipFill>
          <a:blip r:embed="rId3"/>
          <a:stretch>
            <a:fillRect/>
          </a:stretch>
        </p:blipFill>
        <p:spPr>
          <a:xfrm>
            <a:off x="7519261" y="103037"/>
            <a:ext cx="1261981" cy="542591"/>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717" y="142443"/>
            <a:ext cx="877887" cy="84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Dikdörtgen 7">
            <a:extLst>
              <a:ext uri="{FF2B5EF4-FFF2-40B4-BE49-F238E27FC236}">
                <a16:creationId xmlns:a16="http://schemas.microsoft.com/office/drawing/2014/main" id="{CD35F499-A36C-4653-9323-AF06EDC1B7A0}"/>
              </a:ext>
            </a:extLst>
          </p:cNvPr>
          <p:cNvSpPr/>
          <p:nvPr/>
        </p:nvSpPr>
        <p:spPr>
          <a:xfrm>
            <a:off x="340397" y="249853"/>
            <a:ext cx="8619886" cy="4893647"/>
          </a:xfrm>
          <a:prstGeom prst="rect">
            <a:avLst/>
          </a:prstGeom>
        </p:spPr>
        <p:txBody>
          <a:bodyPr wrap="square">
            <a:spAutoFit/>
          </a:bodyPr>
          <a:lstStyle/>
          <a:p>
            <a:pPr algn="just"/>
            <a:r>
              <a:rPr lang="tr-TR" dirty="0"/>
              <a:t>	</a:t>
            </a:r>
            <a:r>
              <a:rPr lang="tr-TR" sz="2400" dirty="0">
                <a:latin typeface="Imprint MT Shadow" panose="04020605060303030202" pitchFamily="82" charset="0"/>
              </a:rPr>
              <a:t>4. (2) ç) Turizm amaçlı kiralama yapılan konutun </a:t>
            </a:r>
            <a:r>
              <a:rPr lang="tr-TR" sz="2400" b="1" dirty="0">
                <a:latin typeface="Imprint MT Shadow" panose="04020605060303030202" pitchFamily="82" charset="0"/>
              </a:rPr>
              <a:t>konum,</a:t>
            </a:r>
            <a:r>
              <a:rPr lang="tr-TR" sz="2400" dirty="0">
                <a:latin typeface="Imprint MT Shadow" panose="04020605060303030202" pitchFamily="82" charset="0"/>
              </a:rPr>
              <a:t> </a:t>
            </a:r>
            <a:r>
              <a:rPr lang="tr-TR" sz="2400" b="1" dirty="0">
                <a:latin typeface="Imprint MT Shadow" panose="04020605060303030202" pitchFamily="82" charset="0"/>
              </a:rPr>
              <a:t>nitelik ve fiziksel özelliklerine </a:t>
            </a:r>
            <a:r>
              <a:rPr lang="tr-TR" sz="2400" dirty="0">
                <a:latin typeface="Imprint MT Shadow" panose="04020605060303030202" pitchFamily="82" charset="0"/>
              </a:rPr>
              <a:t>ilişkin yazı, </a:t>
            </a:r>
            <a:r>
              <a:rPr lang="tr-TR" sz="2400" b="1" dirty="0">
                <a:latin typeface="Imprint MT Shadow" panose="04020605060303030202" pitchFamily="82" charset="0"/>
              </a:rPr>
              <a:t>reklam, afiş, broşür, sosyal medya, web sayfası ve benzeri </a:t>
            </a:r>
            <a:r>
              <a:rPr lang="tr-TR" sz="2400" dirty="0">
                <a:latin typeface="Imprint MT Shadow" panose="04020605060303030202" pitchFamily="82" charset="0"/>
              </a:rPr>
              <a:t>araçlarla kullanıcıya </a:t>
            </a:r>
            <a:r>
              <a:rPr lang="tr-TR" sz="2400" b="1" dirty="0">
                <a:latin typeface="Imprint MT Shadow" panose="04020605060303030202" pitchFamily="82" charset="0"/>
              </a:rPr>
              <a:t>yanıltıcı şekilde tanıtılması veya taahhüt edilen koşulların sağlanmaması </a:t>
            </a:r>
            <a:r>
              <a:rPr lang="tr-TR" sz="2400" dirty="0">
                <a:latin typeface="Imprint MT Shadow" panose="04020605060303030202" pitchFamily="82" charset="0"/>
              </a:rPr>
              <a:t>veya turizm amaçlı kiralama yapılan konutun </a:t>
            </a:r>
            <a:r>
              <a:rPr lang="tr-TR" sz="2400" b="1" dirty="0">
                <a:latin typeface="Imprint MT Shadow" panose="04020605060303030202" pitchFamily="82" charset="0"/>
              </a:rPr>
              <a:t>sözleşmede belirtilen süreden daha kısa süreyle kullanıcıya tahsis edilmesi </a:t>
            </a:r>
            <a:r>
              <a:rPr lang="tr-TR" sz="2400" dirty="0">
                <a:latin typeface="Imprint MT Shadow" panose="04020605060303030202" pitchFamily="82" charset="0"/>
              </a:rPr>
              <a:t>hallerinde </a:t>
            </a:r>
            <a:r>
              <a:rPr lang="tr-TR" sz="2400" b="1" dirty="0">
                <a:latin typeface="Imprint MT Shadow" panose="04020605060303030202" pitchFamily="82" charset="0"/>
              </a:rPr>
              <a:t>yüz bin Türk lirası </a:t>
            </a:r>
            <a:r>
              <a:rPr lang="tr-TR" sz="2400" dirty="0">
                <a:latin typeface="Imprint MT Shadow" panose="04020605060303030202" pitchFamily="82" charset="0"/>
              </a:rPr>
              <a:t>idari para cezası uygulanır.</a:t>
            </a:r>
          </a:p>
          <a:p>
            <a:pPr algn="just"/>
            <a:r>
              <a:rPr lang="tr-TR" sz="2400" dirty="0">
                <a:latin typeface="Imprint MT Shadow" panose="04020605060303030202" pitchFamily="82" charset="0"/>
              </a:rPr>
              <a:t>	d) Turizm amaçlı kiralama yapılan konutun, </a:t>
            </a:r>
            <a:r>
              <a:rPr lang="tr-TR" sz="2400" b="1" dirty="0">
                <a:latin typeface="Imprint MT Shadow" panose="04020605060303030202" pitchFamily="82" charset="0"/>
              </a:rPr>
              <a:t>sözleşmeye uygun olarak kullanıcıya teslim edilmemesi</a:t>
            </a:r>
            <a:r>
              <a:rPr lang="tr-TR" sz="2400" dirty="0">
                <a:latin typeface="Imprint MT Shadow" panose="04020605060303030202" pitchFamily="82" charset="0"/>
              </a:rPr>
              <a:t> halinde </a:t>
            </a:r>
            <a:r>
              <a:rPr lang="tr-TR" sz="2400" b="1" dirty="0">
                <a:latin typeface="Imprint MT Shadow" panose="04020605060303030202" pitchFamily="82" charset="0"/>
              </a:rPr>
              <a:t>yüz bin Türk lirası </a:t>
            </a:r>
            <a:r>
              <a:rPr lang="tr-TR" sz="2400" dirty="0">
                <a:latin typeface="Imprint MT Shadow" panose="04020605060303030202" pitchFamily="82" charset="0"/>
              </a:rPr>
              <a:t>idari para cezası uygulanır.</a:t>
            </a:r>
          </a:p>
          <a:p>
            <a:pPr algn="just"/>
            <a:r>
              <a:rPr lang="tr-TR" sz="2400" dirty="0">
                <a:latin typeface="Imprint MT Shadow" panose="04020605060303030202" pitchFamily="82" charset="0"/>
              </a:rPr>
              <a:t>	e) (d) bendinin uygulanmasını takiben verilen </a:t>
            </a:r>
            <a:r>
              <a:rPr lang="tr-TR" sz="2400" b="1" dirty="0">
                <a:latin typeface="Imprint MT Shadow" panose="04020605060303030202" pitchFamily="82" charset="0"/>
              </a:rPr>
              <a:t>on beş günlük süre içinde alınan ödemenin iadesinin yapılmaması </a:t>
            </a:r>
            <a:r>
              <a:rPr lang="tr-TR" sz="2400" dirty="0">
                <a:latin typeface="Imprint MT Shadow" panose="04020605060303030202" pitchFamily="82" charset="0"/>
              </a:rPr>
              <a:t>durumunda </a:t>
            </a:r>
            <a:r>
              <a:rPr lang="tr-TR" sz="2400" b="1" dirty="0">
                <a:latin typeface="Imprint MT Shadow" panose="04020605060303030202" pitchFamily="82" charset="0"/>
              </a:rPr>
              <a:t>iki yüz bin Türk lirası </a:t>
            </a:r>
            <a:r>
              <a:rPr lang="tr-TR" sz="2400" dirty="0">
                <a:latin typeface="Imprint MT Shadow" panose="04020605060303030202" pitchFamily="82" charset="0"/>
              </a:rPr>
              <a:t>idari para cezası uygulanır.</a:t>
            </a:r>
          </a:p>
        </p:txBody>
      </p:sp>
      <p:pic>
        <p:nvPicPr>
          <p:cNvPr id="9" name="Resim 8">
            <a:extLst>
              <a:ext uri="{FF2B5EF4-FFF2-40B4-BE49-F238E27FC236}">
                <a16:creationId xmlns:a16="http://schemas.microsoft.com/office/drawing/2014/main" id="{54B26BD3-DA56-4CEB-971F-42D733D7E859}"/>
              </a:ext>
            </a:extLst>
          </p:cNvPr>
          <p:cNvPicPr>
            <a:picLocks noChangeAspect="1"/>
          </p:cNvPicPr>
          <p:nvPr/>
        </p:nvPicPr>
        <p:blipFill>
          <a:blip r:embed="rId3"/>
          <a:stretch>
            <a:fillRect/>
          </a:stretch>
        </p:blipFill>
        <p:spPr>
          <a:xfrm>
            <a:off x="7872262" y="-4067"/>
            <a:ext cx="931341" cy="400431"/>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499" y="80097"/>
            <a:ext cx="877887" cy="84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ikdörtgen 6">
            <a:extLst>
              <a:ext uri="{FF2B5EF4-FFF2-40B4-BE49-F238E27FC236}">
                <a16:creationId xmlns:a16="http://schemas.microsoft.com/office/drawing/2014/main" id="{C8506FDA-DFD6-4ADB-AD27-2EA49E9DB715}"/>
              </a:ext>
            </a:extLst>
          </p:cNvPr>
          <p:cNvSpPr/>
          <p:nvPr/>
        </p:nvSpPr>
        <p:spPr>
          <a:xfrm>
            <a:off x="360421" y="503959"/>
            <a:ext cx="8423158" cy="4524315"/>
          </a:xfrm>
          <a:prstGeom prst="rect">
            <a:avLst/>
          </a:prstGeom>
        </p:spPr>
        <p:txBody>
          <a:bodyPr wrap="square">
            <a:spAutoFit/>
          </a:bodyPr>
          <a:lstStyle/>
          <a:p>
            <a:pPr algn="just"/>
            <a:r>
              <a:rPr lang="tr-TR" dirty="0"/>
              <a:t>	</a:t>
            </a:r>
            <a:r>
              <a:rPr lang="tr-TR" sz="2400" dirty="0">
                <a:latin typeface="Imprint MT Shadow" panose="04020605060303030202" pitchFamily="82" charset="0"/>
              </a:rPr>
              <a:t>4. (2) f) </a:t>
            </a:r>
            <a:r>
              <a:rPr lang="tr-TR" sz="2400" b="1" dirty="0">
                <a:latin typeface="Imprint MT Shadow" panose="04020605060303030202" pitchFamily="82" charset="0"/>
              </a:rPr>
              <a:t>Bakanlıkça düzenlenen plaketin </a:t>
            </a:r>
            <a:r>
              <a:rPr lang="tr-TR" sz="2400" dirty="0">
                <a:latin typeface="Imprint MT Shadow" panose="04020605060303030202" pitchFamily="82" charset="0"/>
              </a:rPr>
              <a:t>turizm amaçlı kiralama yapılan </a:t>
            </a:r>
            <a:r>
              <a:rPr lang="tr-TR" sz="2400" b="1" dirty="0">
                <a:latin typeface="Imprint MT Shadow" panose="04020605060303030202" pitchFamily="82" charset="0"/>
              </a:rPr>
              <a:t>konutların girişine asılmaması </a:t>
            </a:r>
            <a:r>
              <a:rPr lang="tr-TR" sz="2400" dirty="0">
                <a:latin typeface="Imprint MT Shadow" panose="04020605060303030202" pitchFamily="82" charset="0"/>
              </a:rPr>
              <a:t>halinde </a:t>
            </a:r>
            <a:r>
              <a:rPr lang="tr-TR" sz="2400" b="1" dirty="0">
                <a:latin typeface="Imprint MT Shadow" panose="04020605060303030202" pitchFamily="82" charset="0"/>
              </a:rPr>
              <a:t>yüz bin Türk lirası</a:t>
            </a:r>
            <a:r>
              <a:rPr lang="tr-TR" sz="2400" dirty="0">
                <a:latin typeface="Imprint MT Shadow" panose="04020605060303030202" pitchFamily="82" charset="0"/>
              </a:rPr>
              <a:t> idari para cezası uygulanır ve asılması için </a:t>
            </a:r>
            <a:r>
              <a:rPr lang="tr-TR" sz="2400" b="1" dirty="0">
                <a:latin typeface="Imprint MT Shadow" panose="04020605060303030202" pitchFamily="82" charset="0"/>
              </a:rPr>
              <a:t>on beş gün süre tanınır.</a:t>
            </a:r>
          </a:p>
          <a:p>
            <a:pPr algn="just"/>
            <a:r>
              <a:rPr lang="tr-TR" sz="2400" dirty="0">
                <a:latin typeface="Imprint MT Shadow" panose="04020605060303030202" pitchFamily="82" charset="0"/>
              </a:rPr>
              <a:t>	g) (f) bendinin uygulanmasına rağmen plaketin </a:t>
            </a:r>
            <a:r>
              <a:rPr lang="tr-TR" sz="2400" b="1" dirty="0">
                <a:latin typeface="Imprint MT Shadow" panose="04020605060303030202" pitchFamily="82" charset="0"/>
              </a:rPr>
              <a:t>on beş gün içerisinde</a:t>
            </a:r>
            <a:r>
              <a:rPr lang="tr-TR" sz="2400" dirty="0">
                <a:latin typeface="Imprint MT Shadow" panose="04020605060303030202" pitchFamily="82" charset="0"/>
              </a:rPr>
              <a:t> turizm amaçlı kiralama yapılan </a:t>
            </a:r>
            <a:r>
              <a:rPr lang="tr-TR" sz="2400" b="1" dirty="0">
                <a:latin typeface="Imprint MT Shadow" panose="04020605060303030202" pitchFamily="82" charset="0"/>
              </a:rPr>
              <a:t>konutun girişine asılmaması durumunda, beş yüz bin Türk lirası idari </a:t>
            </a:r>
            <a:r>
              <a:rPr lang="tr-TR" sz="2400" dirty="0">
                <a:latin typeface="Imprint MT Shadow" panose="04020605060303030202" pitchFamily="82" charset="0"/>
              </a:rPr>
              <a:t>para cezası uygulanır.</a:t>
            </a:r>
          </a:p>
          <a:p>
            <a:pPr algn="just"/>
            <a:r>
              <a:rPr lang="tr-TR" sz="2400" dirty="0">
                <a:latin typeface="Imprint MT Shadow" panose="04020605060303030202" pitchFamily="82" charset="0"/>
              </a:rPr>
              <a:t>	ğ) </a:t>
            </a:r>
            <a:r>
              <a:rPr lang="tr-TR" sz="2400" b="1" dirty="0">
                <a:latin typeface="Imprint MT Shadow" panose="04020605060303030202" pitchFamily="82" charset="0"/>
              </a:rPr>
              <a:t>Yapılan denetimde</a:t>
            </a:r>
            <a:r>
              <a:rPr lang="tr-TR" sz="2400" dirty="0">
                <a:latin typeface="Imprint MT Shadow" panose="04020605060303030202" pitchFamily="82" charset="0"/>
              </a:rPr>
              <a:t>, konutun izin belgesi verilmesine esas </a:t>
            </a:r>
            <a:r>
              <a:rPr lang="tr-TR" sz="2400" b="1" dirty="0">
                <a:latin typeface="Imprint MT Shadow" panose="04020605060303030202" pitchFamily="82" charset="0"/>
              </a:rPr>
              <a:t>nitelikleri taşımadığının </a:t>
            </a:r>
            <a:r>
              <a:rPr lang="tr-TR" sz="2400" dirty="0">
                <a:latin typeface="Imprint MT Shadow" panose="04020605060303030202" pitchFamily="82" charset="0"/>
              </a:rPr>
              <a:t>tespit edilmesi durumunda </a:t>
            </a:r>
            <a:r>
              <a:rPr lang="tr-TR" sz="2400" b="1" dirty="0">
                <a:latin typeface="Imprint MT Shadow" panose="04020605060303030202" pitchFamily="82" charset="0"/>
              </a:rPr>
              <a:t>yüz bin Türk lirası idari para cezası</a:t>
            </a:r>
            <a:r>
              <a:rPr lang="tr-TR" sz="2400" dirty="0">
                <a:latin typeface="Imprint MT Shadow" panose="04020605060303030202" pitchFamily="82" charset="0"/>
              </a:rPr>
              <a:t> uygulanır ve aykırılıkların giderilmesi için </a:t>
            </a:r>
            <a:r>
              <a:rPr lang="tr-TR" sz="2400" b="1" dirty="0">
                <a:latin typeface="Imprint MT Shadow" panose="04020605060303030202" pitchFamily="82" charset="0"/>
              </a:rPr>
              <a:t>on beş gün süre </a:t>
            </a:r>
            <a:r>
              <a:rPr lang="tr-TR" sz="2400" dirty="0">
                <a:latin typeface="Imprint MT Shadow" panose="04020605060303030202" pitchFamily="82" charset="0"/>
              </a:rPr>
              <a:t>verilir.</a:t>
            </a:r>
          </a:p>
        </p:txBody>
      </p:sp>
      <p:pic>
        <p:nvPicPr>
          <p:cNvPr id="8" name="Resim 7">
            <a:extLst>
              <a:ext uri="{FF2B5EF4-FFF2-40B4-BE49-F238E27FC236}">
                <a16:creationId xmlns:a16="http://schemas.microsoft.com/office/drawing/2014/main" id="{74B6C47E-D2AC-4ACE-8BA9-1814E750497D}"/>
              </a:ext>
            </a:extLst>
          </p:cNvPr>
          <p:cNvPicPr>
            <a:picLocks noChangeAspect="1"/>
          </p:cNvPicPr>
          <p:nvPr/>
        </p:nvPicPr>
        <p:blipFill>
          <a:blip r:embed="rId3"/>
          <a:stretch>
            <a:fillRect/>
          </a:stretch>
        </p:blipFill>
        <p:spPr>
          <a:xfrm>
            <a:off x="7521598" y="20733"/>
            <a:ext cx="1261981" cy="542591"/>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pic>
        <p:nvPicPr>
          <p:cNvPr id="6" name="Resim 5">
            <a:extLst>
              <a:ext uri="{FF2B5EF4-FFF2-40B4-BE49-F238E27FC236}">
                <a16:creationId xmlns:a16="http://schemas.microsoft.com/office/drawing/2014/main" id="{FCB5F205-6ED9-41BB-A910-256C786B4BAB}"/>
              </a:ext>
            </a:extLst>
          </p:cNvPr>
          <p:cNvPicPr>
            <a:picLocks noChangeAspect="1"/>
          </p:cNvPicPr>
          <p:nvPr/>
        </p:nvPicPr>
        <p:blipFill>
          <a:blip r:embed="rId3"/>
          <a:stretch>
            <a:fillRect/>
          </a:stretch>
        </p:blipFill>
        <p:spPr>
          <a:xfrm>
            <a:off x="6597079" y="2515678"/>
            <a:ext cx="2310584" cy="2591025"/>
          </a:xfrm>
          <a:prstGeom prst="rect">
            <a:avLst/>
          </a:prstGeom>
        </p:spPr>
      </p:pic>
      <p:pic>
        <p:nvPicPr>
          <p:cNvPr id="7" name="Resim 6">
            <a:extLst>
              <a:ext uri="{FF2B5EF4-FFF2-40B4-BE49-F238E27FC236}">
                <a16:creationId xmlns:a16="http://schemas.microsoft.com/office/drawing/2014/main" id="{9E0C06C2-B9D6-495C-B9E4-479A69C5FC67}"/>
              </a:ext>
            </a:extLst>
          </p:cNvPr>
          <p:cNvPicPr>
            <a:picLocks noChangeAspect="1"/>
          </p:cNvPicPr>
          <p:nvPr/>
        </p:nvPicPr>
        <p:blipFill>
          <a:blip r:embed="rId4"/>
          <a:stretch>
            <a:fillRect/>
          </a:stretch>
        </p:blipFill>
        <p:spPr>
          <a:xfrm>
            <a:off x="60691" y="364324"/>
            <a:ext cx="3456732" cy="3018402"/>
          </a:xfrm>
          <a:prstGeom prst="rect">
            <a:avLst/>
          </a:prstGeom>
        </p:spPr>
      </p:pic>
      <p:pic>
        <p:nvPicPr>
          <p:cNvPr id="8" name="Resim 7">
            <a:extLst>
              <a:ext uri="{FF2B5EF4-FFF2-40B4-BE49-F238E27FC236}">
                <a16:creationId xmlns:a16="http://schemas.microsoft.com/office/drawing/2014/main" id="{25F1C5BA-084C-42AD-ACF7-29E05FC5181A}"/>
              </a:ext>
            </a:extLst>
          </p:cNvPr>
          <p:cNvPicPr>
            <a:picLocks noChangeAspect="1"/>
          </p:cNvPicPr>
          <p:nvPr/>
        </p:nvPicPr>
        <p:blipFill>
          <a:blip r:embed="rId5"/>
          <a:stretch>
            <a:fillRect/>
          </a:stretch>
        </p:blipFill>
        <p:spPr>
          <a:xfrm>
            <a:off x="6104099" y="36797"/>
            <a:ext cx="2883658" cy="2743438"/>
          </a:xfrm>
          <a:prstGeom prst="rect">
            <a:avLst/>
          </a:prstGeom>
        </p:spPr>
      </p:pic>
      <p:pic>
        <p:nvPicPr>
          <p:cNvPr id="12" name="Resim 11">
            <a:extLst>
              <a:ext uri="{FF2B5EF4-FFF2-40B4-BE49-F238E27FC236}">
                <a16:creationId xmlns:a16="http://schemas.microsoft.com/office/drawing/2014/main" id="{49154AF2-3044-4F35-A875-398ADEDF0A9F}"/>
              </a:ext>
            </a:extLst>
          </p:cNvPr>
          <p:cNvPicPr>
            <a:picLocks noChangeAspect="1"/>
          </p:cNvPicPr>
          <p:nvPr/>
        </p:nvPicPr>
        <p:blipFill>
          <a:blip r:embed="rId6"/>
          <a:stretch>
            <a:fillRect/>
          </a:stretch>
        </p:blipFill>
        <p:spPr>
          <a:xfrm>
            <a:off x="2944349" y="601169"/>
            <a:ext cx="3079656" cy="2046787"/>
          </a:xfrm>
          <a:prstGeom prst="rect">
            <a:avLst/>
          </a:prstGeom>
        </p:spPr>
      </p:pic>
      <p:pic>
        <p:nvPicPr>
          <p:cNvPr id="14" name="Resim 13">
            <a:extLst>
              <a:ext uri="{FF2B5EF4-FFF2-40B4-BE49-F238E27FC236}">
                <a16:creationId xmlns:a16="http://schemas.microsoft.com/office/drawing/2014/main" id="{49DD4BB5-27AC-4AE0-8184-25CCF3019647}"/>
              </a:ext>
            </a:extLst>
          </p:cNvPr>
          <p:cNvPicPr>
            <a:picLocks noChangeAspect="1"/>
          </p:cNvPicPr>
          <p:nvPr/>
        </p:nvPicPr>
        <p:blipFill>
          <a:blip r:embed="rId7"/>
          <a:stretch>
            <a:fillRect/>
          </a:stretch>
        </p:blipFill>
        <p:spPr>
          <a:xfrm>
            <a:off x="3582086" y="3245244"/>
            <a:ext cx="2905119" cy="1753462"/>
          </a:xfrm>
          <a:prstGeom prst="rect">
            <a:avLst/>
          </a:prstGeom>
        </p:spPr>
      </p:pic>
      <p:pic>
        <p:nvPicPr>
          <p:cNvPr id="15" name="Resim 14">
            <a:extLst>
              <a:ext uri="{FF2B5EF4-FFF2-40B4-BE49-F238E27FC236}">
                <a16:creationId xmlns:a16="http://schemas.microsoft.com/office/drawing/2014/main" id="{89598E0E-881B-4884-9F99-57A15B712831}"/>
              </a:ext>
            </a:extLst>
          </p:cNvPr>
          <p:cNvPicPr>
            <a:picLocks noChangeAspect="1"/>
          </p:cNvPicPr>
          <p:nvPr/>
        </p:nvPicPr>
        <p:blipFill>
          <a:blip r:embed="rId8"/>
          <a:stretch>
            <a:fillRect/>
          </a:stretch>
        </p:blipFill>
        <p:spPr>
          <a:xfrm>
            <a:off x="235054" y="3748863"/>
            <a:ext cx="1176630" cy="1030313"/>
          </a:xfrm>
          <a:prstGeom prst="rect">
            <a:avLst/>
          </a:prstGeom>
        </p:spPr>
      </p:pic>
      <p:pic>
        <p:nvPicPr>
          <p:cNvPr id="16" name="Resim 15">
            <a:extLst>
              <a:ext uri="{FF2B5EF4-FFF2-40B4-BE49-F238E27FC236}">
                <a16:creationId xmlns:a16="http://schemas.microsoft.com/office/drawing/2014/main" id="{257D77A0-3998-41FF-B118-B866ADA60CCC}"/>
              </a:ext>
            </a:extLst>
          </p:cNvPr>
          <p:cNvPicPr>
            <a:picLocks noChangeAspect="1"/>
          </p:cNvPicPr>
          <p:nvPr/>
        </p:nvPicPr>
        <p:blipFill>
          <a:blip r:embed="rId9"/>
          <a:stretch>
            <a:fillRect/>
          </a:stretch>
        </p:blipFill>
        <p:spPr>
          <a:xfrm rot="20223553">
            <a:off x="1901994" y="3724033"/>
            <a:ext cx="1536325" cy="1127858"/>
          </a:xfrm>
          <a:prstGeom prst="rect">
            <a:avLst/>
          </a:prstGeom>
        </p:spPr>
      </p:pic>
      <p:pic>
        <p:nvPicPr>
          <p:cNvPr id="17" name="Resim 16">
            <a:extLst>
              <a:ext uri="{FF2B5EF4-FFF2-40B4-BE49-F238E27FC236}">
                <a16:creationId xmlns:a16="http://schemas.microsoft.com/office/drawing/2014/main" id="{D34F4D36-C89B-452E-AA8D-75F4B5961CC0}"/>
              </a:ext>
            </a:extLst>
          </p:cNvPr>
          <p:cNvPicPr>
            <a:picLocks noChangeAspect="1"/>
          </p:cNvPicPr>
          <p:nvPr/>
        </p:nvPicPr>
        <p:blipFill>
          <a:blip r:embed="rId10"/>
          <a:stretch>
            <a:fillRect/>
          </a:stretch>
        </p:blipFill>
        <p:spPr>
          <a:xfrm>
            <a:off x="4156720" y="2692200"/>
            <a:ext cx="1207113" cy="445047"/>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311700" y="287001"/>
            <a:ext cx="8520600" cy="774238"/>
          </a:xfrm>
          <a:prstGeom prst="rect">
            <a:avLst/>
          </a:prstGeom>
        </p:spPr>
        <p:txBody>
          <a:bodyPr spcFirstLastPara="1" wrap="square" lIns="91425" tIns="91425" rIns="91425" bIns="91425" anchor="t" anchorCtr="0">
            <a:noAutofit/>
          </a:bodyPr>
          <a:lstStyle/>
          <a:p>
            <a:r>
              <a:rPr lang="tr" dirty="0">
                <a:latin typeface="Imprint MT Shadow" pitchFamily="82" charset="0"/>
              </a:rPr>
              <a:t>            </a:t>
            </a:r>
            <a:r>
              <a:rPr lang="tr-TR" b="1" dirty="0">
                <a:latin typeface="Imprint MT Shadow" panose="04020605060303030202" pitchFamily="82" charset="0"/>
                <a:ea typeface="Times New Roman" panose="02020603050405020304" pitchFamily="18" charset="0"/>
                <a:cs typeface="Times New Roman" panose="02020603050405020304" pitchFamily="18" charset="0"/>
              </a:rPr>
              <a:t>Amaç ve kapsam</a:t>
            </a:r>
            <a:br>
              <a:rPr lang="tr-TR" b="1" dirty="0">
                <a:latin typeface="Imprint MT Shadow" panose="04020605060303030202" pitchFamily="82" charset="0"/>
                <a:ea typeface="Times New Roman" panose="02020603050405020304" pitchFamily="18" charset="0"/>
                <a:cs typeface="Times New Roman" panose="02020603050405020304" pitchFamily="18" charset="0"/>
              </a:rPr>
            </a:br>
            <a:br>
              <a:rPr lang="tr-TR" b="1" dirty="0">
                <a:latin typeface="Imprint MT Shadow" panose="04020605060303030202" pitchFamily="82" charset="0"/>
                <a:ea typeface="Times New Roman" panose="02020603050405020304" pitchFamily="18" charset="0"/>
                <a:cs typeface="Times New Roman" panose="02020603050405020304" pitchFamily="18" charset="0"/>
              </a:rPr>
            </a:br>
            <a:br>
              <a:rPr lang="tr-TR" sz="7200" dirty="0">
                <a:latin typeface="Imprint MT Shadow" panose="04020605060303030202" pitchFamily="82" charset="0"/>
                <a:ea typeface="Calibri" panose="020F0502020204030204" pitchFamily="34" charset="0"/>
                <a:cs typeface="Times New Roman" panose="02020603050405020304" pitchFamily="18" charset="0"/>
              </a:rPr>
            </a:br>
            <a:endParaRPr dirty="0">
              <a:latin typeface="Imprint MT Shadow" pitchFamily="82" charset="0"/>
            </a:endParaRPr>
          </a:p>
        </p:txBody>
      </p:sp>
      <p:sp>
        <p:nvSpPr>
          <p:cNvPr id="63" name="Google Shape;63;p14"/>
          <p:cNvSpPr txBox="1">
            <a:spLocks noGrp="1"/>
          </p:cNvSpPr>
          <p:nvPr>
            <p:ph type="body" idx="1"/>
          </p:nvPr>
        </p:nvSpPr>
        <p:spPr>
          <a:xfrm>
            <a:off x="249354" y="1557573"/>
            <a:ext cx="8780346" cy="309755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tr" sz="800" b="1" dirty="0"/>
          </a:p>
          <a:p>
            <a:pPr marL="0" lvl="0" indent="0" algn="l" rtl="0">
              <a:spcBef>
                <a:spcPts val="0"/>
              </a:spcBef>
              <a:spcAft>
                <a:spcPts val="0"/>
              </a:spcAft>
              <a:buNone/>
            </a:pPr>
            <a:endParaRPr i="1" dirty="0">
              <a:solidFill>
                <a:srgbClr val="7030A0"/>
              </a:solidFill>
              <a:latin typeface="Imprint MT Shadow" pitchFamily="82" charset="0"/>
            </a:endParaRPr>
          </a:p>
          <a:p>
            <a:pPr marL="0" lvl="0" indent="0" algn="l" rtl="0">
              <a:spcBef>
                <a:spcPts val="1600"/>
              </a:spcBef>
              <a:spcAft>
                <a:spcPts val="0"/>
              </a:spcAft>
              <a:buNone/>
            </a:pPr>
            <a:endParaRPr i="1" dirty="0">
              <a:solidFill>
                <a:srgbClr val="7030A0"/>
              </a:solidFill>
              <a:latin typeface="Imprint MT Shadow" pitchFamily="82" charset="0"/>
            </a:endParaRPr>
          </a:p>
          <a:p>
            <a:pPr marL="0" lvl="0" indent="0" algn="l" rtl="0">
              <a:spcBef>
                <a:spcPts val="1600"/>
              </a:spcBef>
              <a:spcAft>
                <a:spcPts val="0"/>
              </a:spcAft>
              <a:buNone/>
            </a:pPr>
            <a:endParaRPr lang="tr-TR" sz="2000" i="1" dirty="0">
              <a:solidFill>
                <a:srgbClr val="7030A0"/>
              </a:solidFill>
              <a:latin typeface="Imprint MT Shadow" pitchFamily="82" charset="0"/>
            </a:endParaRPr>
          </a:p>
          <a:p>
            <a:pPr marL="0" lvl="0" indent="0" algn="l" rtl="0">
              <a:spcBef>
                <a:spcPts val="1600"/>
              </a:spcBef>
              <a:spcAft>
                <a:spcPts val="0"/>
              </a:spcAft>
              <a:buNone/>
            </a:pPr>
            <a:r>
              <a:rPr lang="tr" dirty="0">
                <a:solidFill>
                  <a:srgbClr val="7030A0"/>
                </a:solidFill>
                <a:latin typeface="Imprint MT Shadow" pitchFamily="82" charset="0"/>
              </a:rPr>
              <a:t>     </a:t>
            </a:r>
          </a:p>
          <a:p>
            <a:pPr marL="0" lvl="0" indent="0" algn="l" rtl="0">
              <a:spcBef>
                <a:spcPts val="1600"/>
              </a:spcBef>
              <a:spcAft>
                <a:spcPts val="0"/>
              </a:spcAft>
              <a:buNone/>
            </a:pPr>
            <a:endParaRPr lang="tr" dirty="0">
              <a:solidFill>
                <a:srgbClr val="7030A0"/>
              </a:solidFill>
              <a:latin typeface="Imprint MT Shadow" pitchFamily="82" charset="0"/>
            </a:endParaRPr>
          </a:p>
          <a:p>
            <a:pPr marL="0" lvl="0" indent="0" algn="l" rtl="0">
              <a:spcBef>
                <a:spcPts val="1600"/>
              </a:spcBef>
              <a:spcAft>
                <a:spcPts val="0"/>
              </a:spcAft>
              <a:buNone/>
            </a:pPr>
            <a:r>
              <a:rPr lang="tr" dirty="0">
                <a:solidFill>
                  <a:srgbClr val="7030A0"/>
                </a:solidFill>
                <a:latin typeface="Imprint MT Shadow" pitchFamily="82" charset="0"/>
              </a:rPr>
              <a:t>  </a:t>
            </a:r>
            <a:endParaRPr dirty="0">
              <a:solidFill>
                <a:srgbClr val="7030A0"/>
              </a:solidFill>
              <a:latin typeface="Imprint MT Shadow" pitchFamily="82" charset="0"/>
            </a:endParaRPr>
          </a:p>
          <a:p>
            <a:pPr marL="0" lvl="0" indent="0" algn="l" rtl="0">
              <a:spcBef>
                <a:spcPts val="1600"/>
              </a:spcBef>
              <a:spcAft>
                <a:spcPts val="0"/>
              </a:spcAft>
              <a:buNone/>
            </a:pPr>
            <a:r>
              <a:rPr lang="tr" sz="2400" dirty="0">
                <a:solidFill>
                  <a:srgbClr val="FF9900"/>
                </a:solidFill>
                <a:latin typeface="Alfa Slab One"/>
                <a:ea typeface="Alfa Slab One"/>
                <a:cs typeface="Alfa Slab One"/>
                <a:sym typeface="Alfa Slab One"/>
              </a:rPr>
              <a:t>	   </a:t>
            </a:r>
            <a:endParaRPr sz="2400" dirty="0">
              <a:solidFill>
                <a:srgbClr val="FF9900"/>
              </a:solidFill>
              <a:latin typeface="Alfa Slab One"/>
              <a:ea typeface="Alfa Slab One"/>
              <a:cs typeface="Alfa Slab One"/>
              <a:sym typeface="Alfa Slab One"/>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395" y="123968"/>
            <a:ext cx="1079500" cy="1049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ikdörtgen 2">
            <a:extLst>
              <a:ext uri="{FF2B5EF4-FFF2-40B4-BE49-F238E27FC236}">
                <a16:creationId xmlns:a16="http://schemas.microsoft.com/office/drawing/2014/main" id="{E25C6B0E-2B90-4D8C-A4C7-AE7B07CF63D2}"/>
              </a:ext>
            </a:extLst>
          </p:cNvPr>
          <p:cNvSpPr/>
          <p:nvPr/>
        </p:nvSpPr>
        <p:spPr>
          <a:xfrm>
            <a:off x="577340" y="1224272"/>
            <a:ext cx="7989320" cy="3812197"/>
          </a:xfrm>
          <a:prstGeom prst="rect">
            <a:avLst/>
          </a:prstGeom>
        </p:spPr>
        <p:txBody>
          <a:bodyPr wrap="square">
            <a:spAutoFit/>
          </a:bodyPr>
          <a:lstStyle/>
          <a:p>
            <a:pPr indent="359410" algn="just">
              <a:lnSpc>
                <a:spcPts val="1200"/>
              </a:lnSpc>
            </a:pPr>
            <a:r>
              <a:rPr lang="tr-TR" sz="2000" b="1" dirty="0">
                <a:latin typeface="Imprint MT Shadow" panose="04020605060303030202" pitchFamily="82" charset="0"/>
                <a:ea typeface="Times New Roman" panose="02020603050405020304" pitchFamily="18" charset="0"/>
                <a:cs typeface="Times New Roman" panose="02020603050405020304" pitchFamily="18" charset="0"/>
              </a:rPr>
              <a:t>	</a:t>
            </a:r>
          </a:p>
          <a:p>
            <a:pPr indent="359410" algn="just">
              <a:lnSpc>
                <a:spcPts val="1200"/>
              </a:lnSpc>
            </a:pPr>
            <a:r>
              <a:rPr lang="tr-TR" sz="2000" b="1" dirty="0">
                <a:latin typeface="Imprint MT Shadow" panose="04020605060303030202" pitchFamily="82" charset="0"/>
                <a:ea typeface="Times New Roman" panose="02020603050405020304" pitchFamily="18" charset="0"/>
                <a:cs typeface="Times New Roman" panose="02020603050405020304" pitchFamily="18" charset="0"/>
              </a:rPr>
              <a:t>	MADDE 1- </a:t>
            </a:r>
            <a:r>
              <a:rPr lang="tr-TR" sz="2000" dirty="0">
                <a:latin typeface="Imprint MT Shadow" panose="04020605060303030202" pitchFamily="82" charset="0"/>
                <a:ea typeface="Times New Roman" panose="02020603050405020304" pitchFamily="18" charset="0"/>
                <a:cs typeface="Times New Roman" panose="02020603050405020304" pitchFamily="18" charset="0"/>
              </a:rPr>
              <a:t>(1) Bu Kanunun amacı; konutların gerçek ve tüzel </a:t>
            </a:r>
          </a:p>
          <a:p>
            <a:pPr indent="359410" algn="just">
              <a:lnSpc>
                <a:spcPts val="1200"/>
              </a:lnSpc>
            </a:pPr>
            <a:endParaRPr lang="tr-TR" sz="2000" dirty="0">
              <a:latin typeface="Imprint MT Shadow" panose="04020605060303030202" pitchFamily="82" charset="0"/>
              <a:ea typeface="Times New Roman" panose="02020603050405020304" pitchFamily="18" charset="0"/>
              <a:cs typeface="Times New Roman" panose="02020603050405020304" pitchFamily="18" charset="0"/>
            </a:endParaRPr>
          </a:p>
          <a:p>
            <a:pPr indent="359410" algn="just">
              <a:lnSpc>
                <a:spcPts val="1200"/>
              </a:lnSpc>
            </a:pPr>
            <a:r>
              <a:rPr lang="tr-TR" sz="2000" dirty="0">
                <a:latin typeface="Imprint MT Shadow" panose="04020605060303030202" pitchFamily="82" charset="0"/>
                <a:ea typeface="Times New Roman" panose="02020603050405020304" pitchFamily="18" charset="0"/>
                <a:cs typeface="Times New Roman" panose="02020603050405020304" pitchFamily="18" charset="0"/>
              </a:rPr>
              <a:t>kişilere, </a:t>
            </a:r>
            <a:r>
              <a:rPr lang="tr-TR" sz="2000" b="1" dirty="0">
                <a:latin typeface="Imprint MT Shadow" panose="04020605060303030202" pitchFamily="82" charset="0"/>
                <a:ea typeface="Times New Roman" panose="02020603050405020304" pitchFamily="18" charset="0"/>
                <a:cs typeface="Times New Roman" panose="02020603050405020304" pitchFamily="18" charset="0"/>
              </a:rPr>
              <a:t>turizm amaçlı kiralanmasına </a:t>
            </a:r>
            <a:r>
              <a:rPr lang="tr-TR" sz="2000" dirty="0">
                <a:latin typeface="Imprint MT Shadow" panose="04020605060303030202" pitchFamily="82" charset="0"/>
                <a:ea typeface="Times New Roman" panose="02020603050405020304" pitchFamily="18" charset="0"/>
                <a:cs typeface="Times New Roman" panose="02020603050405020304" pitchFamily="18" charset="0"/>
              </a:rPr>
              <a:t>ilişkin usul ve esasları </a:t>
            </a:r>
          </a:p>
          <a:p>
            <a:pPr indent="359410" algn="just">
              <a:lnSpc>
                <a:spcPts val="1200"/>
              </a:lnSpc>
            </a:pPr>
            <a:endParaRPr lang="tr-TR" sz="2000" dirty="0">
              <a:latin typeface="Imprint MT Shadow" panose="04020605060303030202" pitchFamily="82" charset="0"/>
              <a:ea typeface="Times New Roman" panose="02020603050405020304" pitchFamily="18" charset="0"/>
              <a:cs typeface="Times New Roman" panose="02020603050405020304" pitchFamily="18" charset="0"/>
            </a:endParaRPr>
          </a:p>
          <a:p>
            <a:pPr indent="359410" algn="just">
              <a:lnSpc>
                <a:spcPts val="1200"/>
              </a:lnSpc>
            </a:pPr>
            <a:r>
              <a:rPr lang="tr-TR" sz="2000" dirty="0">
                <a:latin typeface="Imprint MT Shadow" panose="04020605060303030202" pitchFamily="82" charset="0"/>
                <a:ea typeface="Times New Roman" panose="02020603050405020304" pitchFamily="18" charset="0"/>
                <a:cs typeface="Times New Roman" panose="02020603050405020304" pitchFamily="18" charset="0"/>
              </a:rPr>
              <a:t>belirlemektir.</a:t>
            </a:r>
          </a:p>
          <a:p>
            <a:pPr indent="359410" algn="just">
              <a:lnSpc>
                <a:spcPts val="1200"/>
              </a:lnSpc>
            </a:pPr>
            <a:endParaRPr lang="tr-TR" sz="2000" dirty="0">
              <a:latin typeface="Imprint MT Shadow" panose="04020605060303030202" pitchFamily="82" charset="0"/>
              <a:ea typeface="Calibri" panose="020F0502020204030204" pitchFamily="34" charset="0"/>
              <a:cs typeface="Times New Roman" panose="02020603050405020304" pitchFamily="18" charset="0"/>
            </a:endParaRPr>
          </a:p>
          <a:p>
            <a:pPr indent="359410">
              <a:lnSpc>
                <a:spcPts val="1200"/>
              </a:lnSpc>
            </a:pPr>
            <a:endParaRPr lang="tr-TR" sz="2000" dirty="0">
              <a:latin typeface="Imprint MT Shadow" panose="04020605060303030202" pitchFamily="82" charset="0"/>
              <a:ea typeface="Calibri" panose="020F0502020204030204" pitchFamily="34" charset="0"/>
              <a:cs typeface="Times New Roman" panose="02020603050405020304" pitchFamily="18" charset="0"/>
            </a:endParaRPr>
          </a:p>
          <a:p>
            <a:pPr indent="359410">
              <a:lnSpc>
                <a:spcPts val="1200"/>
              </a:lnSpc>
            </a:pPr>
            <a:r>
              <a:rPr lang="tr-TR" sz="2000" dirty="0">
                <a:latin typeface="Imprint MT Shadow" panose="04020605060303030202" pitchFamily="82" charset="0"/>
                <a:ea typeface="Times New Roman" panose="02020603050405020304" pitchFamily="18" charset="0"/>
                <a:cs typeface="Times New Roman" panose="02020603050405020304" pitchFamily="18" charset="0"/>
              </a:rPr>
              <a:t>	(2) Bu Kanun; </a:t>
            </a:r>
            <a:r>
              <a:rPr lang="tr-TR" sz="2000" b="1" dirty="0">
                <a:latin typeface="Imprint MT Shadow" panose="04020605060303030202" pitchFamily="82" charset="0"/>
                <a:ea typeface="Times New Roman" panose="02020603050405020304" pitchFamily="18" charset="0"/>
                <a:cs typeface="Times New Roman" panose="02020603050405020304" pitchFamily="18" charset="0"/>
              </a:rPr>
              <a:t>konutların turizm amaçlı kiralanmasına </a:t>
            </a:r>
            <a:r>
              <a:rPr lang="tr-TR" sz="2000" dirty="0">
                <a:latin typeface="Imprint MT Shadow" panose="04020605060303030202" pitchFamily="82" charset="0"/>
                <a:ea typeface="Times New Roman" panose="02020603050405020304" pitchFamily="18" charset="0"/>
                <a:cs typeface="Times New Roman" panose="02020603050405020304" pitchFamily="18" charset="0"/>
              </a:rPr>
              <a:t>ilişkin </a:t>
            </a:r>
          </a:p>
          <a:p>
            <a:pPr indent="359410">
              <a:lnSpc>
                <a:spcPts val="1200"/>
              </a:lnSpc>
            </a:pPr>
            <a:endParaRPr lang="tr-TR" sz="2000" dirty="0">
              <a:latin typeface="Imprint MT Shadow" panose="04020605060303030202" pitchFamily="82" charset="0"/>
              <a:ea typeface="Times New Roman" panose="02020603050405020304" pitchFamily="18" charset="0"/>
              <a:cs typeface="Times New Roman" panose="02020603050405020304" pitchFamily="18" charset="0"/>
            </a:endParaRPr>
          </a:p>
          <a:p>
            <a:pPr indent="359410">
              <a:lnSpc>
                <a:spcPts val="1200"/>
              </a:lnSpc>
            </a:pPr>
            <a:r>
              <a:rPr lang="tr-TR" sz="2000" dirty="0">
                <a:latin typeface="Imprint MT Shadow" panose="04020605060303030202" pitchFamily="82" charset="0"/>
                <a:ea typeface="Times New Roman" panose="02020603050405020304" pitchFamily="18" charset="0"/>
                <a:cs typeface="Times New Roman" panose="02020603050405020304" pitchFamily="18" charset="0"/>
              </a:rPr>
              <a:t>genel esaslara, izin belgesi düzenlenmesine, idari yaptırımlara ve </a:t>
            </a:r>
          </a:p>
          <a:p>
            <a:pPr indent="359410">
              <a:lnSpc>
                <a:spcPts val="1200"/>
              </a:lnSpc>
            </a:pPr>
            <a:endParaRPr lang="tr-TR" sz="2000" dirty="0">
              <a:latin typeface="Imprint MT Shadow" panose="04020605060303030202" pitchFamily="82" charset="0"/>
              <a:ea typeface="Times New Roman" panose="02020603050405020304" pitchFamily="18" charset="0"/>
              <a:cs typeface="Times New Roman" panose="02020603050405020304" pitchFamily="18" charset="0"/>
            </a:endParaRPr>
          </a:p>
          <a:p>
            <a:pPr indent="359410">
              <a:lnSpc>
                <a:spcPts val="1200"/>
              </a:lnSpc>
            </a:pPr>
            <a:r>
              <a:rPr lang="tr-TR" sz="2000" dirty="0">
                <a:latin typeface="Imprint MT Shadow" panose="04020605060303030202" pitchFamily="82" charset="0"/>
                <a:ea typeface="Times New Roman" panose="02020603050405020304" pitchFamily="18" charset="0"/>
                <a:cs typeface="Times New Roman" panose="02020603050405020304" pitchFamily="18" charset="0"/>
              </a:rPr>
              <a:t>turizm amaçlı kiralanan konutların tabi olacağı mevzuata ilişkin</a:t>
            </a:r>
          </a:p>
          <a:p>
            <a:pPr indent="359410">
              <a:lnSpc>
                <a:spcPts val="1200"/>
              </a:lnSpc>
            </a:pPr>
            <a:endParaRPr lang="tr-TR" sz="2000" dirty="0">
              <a:latin typeface="Imprint MT Shadow" panose="04020605060303030202" pitchFamily="82" charset="0"/>
              <a:ea typeface="Times New Roman" panose="02020603050405020304" pitchFamily="18" charset="0"/>
              <a:cs typeface="Times New Roman" panose="02020603050405020304" pitchFamily="18" charset="0"/>
            </a:endParaRPr>
          </a:p>
          <a:p>
            <a:pPr indent="359410">
              <a:lnSpc>
                <a:spcPts val="1200"/>
              </a:lnSpc>
            </a:pPr>
            <a:r>
              <a:rPr lang="tr-TR" sz="2000" dirty="0">
                <a:latin typeface="Imprint MT Shadow" panose="04020605060303030202" pitchFamily="82" charset="0"/>
                <a:ea typeface="Times New Roman" panose="02020603050405020304" pitchFamily="18" charset="0"/>
                <a:cs typeface="Times New Roman" panose="02020603050405020304" pitchFamily="18" charset="0"/>
              </a:rPr>
              <a:t>hükümleri kapsar.</a:t>
            </a:r>
          </a:p>
          <a:p>
            <a:pPr indent="359410" algn="just">
              <a:lnSpc>
                <a:spcPts val="1200"/>
              </a:lnSpc>
            </a:pPr>
            <a:endParaRPr lang="tr-TR" sz="2000" dirty="0">
              <a:latin typeface="Imprint MT Shadow" panose="04020605060303030202" pitchFamily="82" charset="0"/>
              <a:ea typeface="Times New Roman" panose="02020603050405020304" pitchFamily="18" charset="0"/>
              <a:cs typeface="Times New Roman" panose="02020603050405020304" pitchFamily="18" charset="0"/>
            </a:endParaRPr>
          </a:p>
          <a:p>
            <a:pPr indent="359410" algn="just">
              <a:lnSpc>
                <a:spcPts val="1200"/>
              </a:lnSpc>
            </a:pPr>
            <a:endParaRPr lang="tr-TR" sz="2000" dirty="0">
              <a:latin typeface="Imprint MT Shadow" panose="04020605060303030202" pitchFamily="82" charset="0"/>
              <a:ea typeface="Calibri" panose="020F0502020204030204" pitchFamily="34" charset="0"/>
              <a:cs typeface="Times New Roman" panose="02020603050405020304" pitchFamily="18" charset="0"/>
            </a:endParaRPr>
          </a:p>
          <a:p>
            <a:pPr indent="359410" algn="just">
              <a:lnSpc>
                <a:spcPts val="1200"/>
              </a:lnSpc>
            </a:pPr>
            <a:r>
              <a:rPr lang="tr-TR" sz="2000" dirty="0">
                <a:latin typeface="Imprint MT Shadow" panose="04020605060303030202" pitchFamily="82" charset="0"/>
                <a:ea typeface="Times New Roman" panose="02020603050405020304" pitchFamily="18" charset="0"/>
                <a:cs typeface="Times New Roman" panose="02020603050405020304" pitchFamily="18" charset="0"/>
              </a:rPr>
              <a:t>	(3) Tek seferde </a:t>
            </a:r>
            <a:r>
              <a:rPr lang="tr-TR" sz="2000" b="1" dirty="0">
                <a:latin typeface="Imprint MT Shadow" panose="04020605060303030202" pitchFamily="82" charset="0"/>
                <a:ea typeface="Times New Roman" panose="02020603050405020304" pitchFamily="18" charset="0"/>
                <a:cs typeface="Times New Roman" panose="02020603050405020304" pitchFamily="18" charset="0"/>
              </a:rPr>
              <a:t>yüz günden </a:t>
            </a:r>
            <a:r>
              <a:rPr lang="tr-TR" sz="2000" dirty="0">
                <a:latin typeface="Imprint MT Shadow" panose="04020605060303030202" pitchFamily="82" charset="0"/>
                <a:ea typeface="Times New Roman" panose="02020603050405020304" pitchFamily="18" charset="0"/>
                <a:cs typeface="Times New Roman" panose="02020603050405020304" pitchFamily="18" charset="0"/>
              </a:rPr>
              <a:t>fazla süreli yapılan kiralamalar bu </a:t>
            </a:r>
          </a:p>
          <a:p>
            <a:pPr indent="359410" algn="just">
              <a:lnSpc>
                <a:spcPts val="1200"/>
              </a:lnSpc>
            </a:pPr>
            <a:endParaRPr lang="tr-TR" sz="2000" dirty="0">
              <a:latin typeface="Imprint MT Shadow" panose="04020605060303030202" pitchFamily="82" charset="0"/>
              <a:ea typeface="Times New Roman" panose="02020603050405020304" pitchFamily="18" charset="0"/>
              <a:cs typeface="Times New Roman" panose="02020603050405020304" pitchFamily="18" charset="0"/>
            </a:endParaRPr>
          </a:p>
          <a:p>
            <a:pPr indent="359410" algn="just">
              <a:lnSpc>
                <a:spcPts val="1200"/>
              </a:lnSpc>
            </a:pPr>
            <a:r>
              <a:rPr lang="tr-TR" sz="2000" dirty="0">
                <a:latin typeface="Imprint MT Shadow" panose="04020605060303030202" pitchFamily="82" charset="0"/>
                <a:ea typeface="Times New Roman" panose="02020603050405020304" pitchFamily="18" charset="0"/>
                <a:cs typeface="Times New Roman" panose="02020603050405020304" pitchFamily="18" charset="0"/>
              </a:rPr>
              <a:t>Kanunun kapsamı dışındadır.</a:t>
            </a:r>
          </a:p>
          <a:p>
            <a:pPr indent="359410" algn="just">
              <a:lnSpc>
                <a:spcPts val="1200"/>
              </a:lnSpc>
            </a:pPr>
            <a:endParaRPr lang="tr-TR" sz="2000" dirty="0">
              <a:effectLst/>
              <a:latin typeface="Imprint MT Shadow" panose="04020605060303030202" pitchFamily="82" charset="0"/>
              <a:ea typeface="Calibri" panose="020F0502020204030204" pitchFamily="34" charset="0"/>
              <a:cs typeface="Times New Roman" panose="02020603050405020304" pitchFamily="18" charset="0"/>
            </a:endParaRPr>
          </a:p>
          <a:p>
            <a:pPr indent="359410" algn="just">
              <a:lnSpc>
                <a:spcPts val="1200"/>
              </a:lnSpc>
            </a:pPr>
            <a:endParaRPr lang="tr-TR" sz="2000" dirty="0">
              <a:latin typeface="Imprint MT Shadow" panose="04020605060303030202" pitchFamily="82" charset="0"/>
              <a:ea typeface="Calibri" panose="020F0502020204030204" pitchFamily="34" charset="0"/>
              <a:cs typeface="Times New Roman" panose="02020603050405020304" pitchFamily="18" charset="0"/>
            </a:endParaRPr>
          </a:p>
          <a:p>
            <a:pPr indent="359410" algn="just">
              <a:lnSpc>
                <a:spcPts val="1200"/>
              </a:lnSpc>
            </a:pPr>
            <a:endParaRPr lang="tr-TR" sz="2000" dirty="0">
              <a:latin typeface="Imprint MT Shadow" panose="04020605060303030202" pitchFamily="82" charset="0"/>
              <a:ea typeface="Calibri" panose="020F0502020204030204" pitchFamily="34" charset="0"/>
              <a:cs typeface="Times New Roman" panose="02020603050405020304" pitchFamily="18" charset="0"/>
            </a:endParaRPr>
          </a:p>
          <a:p>
            <a:pPr indent="359410" algn="just">
              <a:lnSpc>
                <a:spcPts val="1200"/>
              </a:lnSpc>
            </a:pPr>
            <a:endParaRPr lang="tr-TR" sz="2000" dirty="0">
              <a:effectLst/>
              <a:latin typeface="Imprint MT Shadow" panose="04020605060303030202" pitchFamily="82" charset="0"/>
              <a:ea typeface="Calibri" panose="020F0502020204030204" pitchFamily="34" charset="0"/>
              <a:cs typeface="Times New Roman" panose="02020603050405020304" pitchFamily="18" charset="0"/>
            </a:endParaRPr>
          </a:p>
        </p:txBody>
      </p:sp>
      <p:pic>
        <p:nvPicPr>
          <p:cNvPr id="2" name="Resim 1">
            <a:extLst>
              <a:ext uri="{FF2B5EF4-FFF2-40B4-BE49-F238E27FC236}">
                <a16:creationId xmlns:a16="http://schemas.microsoft.com/office/drawing/2014/main" id="{599A5248-E9FB-4E52-8494-A4BEE61245C7}"/>
              </a:ext>
            </a:extLst>
          </p:cNvPr>
          <p:cNvPicPr>
            <a:picLocks noChangeAspect="1"/>
          </p:cNvPicPr>
          <p:nvPr/>
        </p:nvPicPr>
        <p:blipFill>
          <a:blip r:embed="rId4"/>
          <a:stretch>
            <a:fillRect/>
          </a:stretch>
        </p:blipFill>
        <p:spPr>
          <a:xfrm>
            <a:off x="7243072" y="174935"/>
            <a:ext cx="1505843" cy="554784"/>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pic>
        <p:nvPicPr>
          <p:cNvPr id="308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890" y="132052"/>
            <a:ext cx="877887" cy="84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ikdörtgen 6">
            <a:extLst>
              <a:ext uri="{FF2B5EF4-FFF2-40B4-BE49-F238E27FC236}">
                <a16:creationId xmlns:a16="http://schemas.microsoft.com/office/drawing/2014/main" id="{C8070305-B9C2-4515-B69E-22EB9BEE43C9}"/>
              </a:ext>
            </a:extLst>
          </p:cNvPr>
          <p:cNvSpPr/>
          <p:nvPr/>
        </p:nvSpPr>
        <p:spPr>
          <a:xfrm>
            <a:off x="347072" y="263426"/>
            <a:ext cx="8443182" cy="4862870"/>
          </a:xfrm>
          <a:prstGeom prst="rect">
            <a:avLst/>
          </a:prstGeom>
        </p:spPr>
        <p:txBody>
          <a:bodyPr wrap="square">
            <a:spAutoFit/>
          </a:bodyPr>
          <a:lstStyle/>
          <a:p>
            <a:r>
              <a:rPr lang="tr-TR" dirty="0"/>
              <a:t>                                        </a:t>
            </a:r>
            <a:r>
              <a:rPr lang="tr-TR" sz="2800" b="1" i="1" dirty="0">
                <a:solidFill>
                  <a:srgbClr val="C00000"/>
                </a:solidFill>
                <a:latin typeface="Imprint MT Shadow" panose="04020605060303030202" pitchFamily="82" charset="0"/>
              </a:rPr>
              <a:t>İzin belgesinin iptali</a:t>
            </a:r>
          </a:p>
          <a:p>
            <a:r>
              <a:rPr lang="tr-TR" dirty="0">
                <a:latin typeface="Imprint MT Shadow" panose="04020605060303030202" pitchFamily="82" charset="0"/>
              </a:rPr>
              <a:t>	MADDE 5- (1) İzin belgesi, aşağıdaki durumlarda iptal edilir:</a:t>
            </a:r>
          </a:p>
          <a:p>
            <a:pPr algn="just"/>
            <a:r>
              <a:rPr lang="tr-TR" dirty="0"/>
              <a:t>	</a:t>
            </a:r>
            <a:r>
              <a:rPr lang="tr-TR" sz="2000" dirty="0">
                <a:latin typeface="Imprint MT Shadow" panose="04020605060303030202" pitchFamily="82" charset="0"/>
              </a:rPr>
              <a:t>a) İzin belgesi </a:t>
            </a:r>
            <a:r>
              <a:rPr lang="tr-TR" sz="2000" b="1" dirty="0">
                <a:latin typeface="Imprint MT Shadow" panose="04020605060303030202" pitchFamily="82" charset="0"/>
              </a:rPr>
              <a:t>sahibinin</a:t>
            </a:r>
            <a:r>
              <a:rPr lang="tr-TR" sz="2000" dirty="0">
                <a:latin typeface="Imprint MT Shadow" panose="04020605060303030202" pitchFamily="82" charset="0"/>
              </a:rPr>
              <a:t> izin belgesinin </a:t>
            </a:r>
            <a:r>
              <a:rPr lang="tr-TR" sz="2000" b="1" dirty="0">
                <a:latin typeface="Imprint MT Shadow" panose="04020605060303030202" pitchFamily="82" charset="0"/>
              </a:rPr>
              <a:t>iptalini talep etmesi.</a:t>
            </a:r>
          </a:p>
          <a:p>
            <a:pPr algn="just"/>
            <a:r>
              <a:rPr lang="tr-TR" sz="2000" dirty="0">
                <a:latin typeface="Imprint MT Shadow" panose="04020605060303030202" pitchFamily="82" charset="0"/>
              </a:rPr>
              <a:t>	b) Turizm amaçlı </a:t>
            </a:r>
            <a:r>
              <a:rPr lang="tr-TR" sz="2000" b="1" dirty="0">
                <a:latin typeface="Imprint MT Shadow" panose="04020605060303030202" pitchFamily="82" charset="0"/>
              </a:rPr>
              <a:t>kiralama faaliyetine son verildiğinin tespit edilmesi.</a:t>
            </a:r>
          </a:p>
          <a:p>
            <a:pPr algn="just"/>
            <a:r>
              <a:rPr lang="tr-TR" sz="2000" dirty="0">
                <a:latin typeface="Imprint MT Shadow" panose="04020605060303030202" pitchFamily="82" charset="0"/>
              </a:rPr>
              <a:t>	c) 4 üncü maddenin ikinci fıkrasının (b) bendinin uygulanmasını takiben verilecek </a:t>
            </a:r>
            <a:r>
              <a:rPr lang="tr-TR" sz="2000" b="1" dirty="0">
                <a:latin typeface="Imprint MT Shadow" panose="04020605060303030202" pitchFamily="82" charset="0"/>
              </a:rPr>
              <a:t>otuz günlük sürede </a:t>
            </a:r>
            <a:r>
              <a:rPr lang="tr-TR" sz="2000" dirty="0">
                <a:latin typeface="Imprint MT Shadow" panose="04020605060303030202" pitchFamily="82" charset="0"/>
              </a:rPr>
              <a:t>izin belgesinin </a:t>
            </a:r>
            <a:r>
              <a:rPr lang="tr-TR" sz="2000" b="1" dirty="0">
                <a:latin typeface="Imprint MT Shadow" panose="04020605060303030202" pitchFamily="82" charset="0"/>
              </a:rPr>
              <a:t>devri için</a:t>
            </a:r>
            <a:r>
              <a:rPr lang="tr-TR" sz="2000" dirty="0">
                <a:latin typeface="Imprint MT Shadow" panose="04020605060303030202" pitchFamily="82" charset="0"/>
              </a:rPr>
              <a:t> turizm amaçlı kiralama yapılan konutun </a:t>
            </a:r>
            <a:r>
              <a:rPr lang="tr-TR" sz="2000" b="1" dirty="0">
                <a:latin typeface="Imprint MT Shadow" panose="04020605060303030202" pitchFamily="82" charset="0"/>
              </a:rPr>
              <a:t>yeni kiraya vereni tarafından başvuru yapılmaması </a:t>
            </a:r>
            <a:r>
              <a:rPr lang="tr-TR" sz="2000" dirty="0">
                <a:latin typeface="Imprint MT Shadow" panose="04020605060303030202" pitchFamily="82" charset="0"/>
              </a:rPr>
              <a:t>veya izin </a:t>
            </a:r>
            <a:r>
              <a:rPr lang="tr-TR" sz="2000" b="1" dirty="0">
                <a:latin typeface="Imprint MT Shadow" panose="04020605060303030202" pitchFamily="82" charset="0"/>
              </a:rPr>
              <a:t>belgesi sahibi değişikliğinin </a:t>
            </a:r>
            <a:r>
              <a:rPr lang="tr-TR" sz="2000" dirty="0">
                <a:latin typeface="Imprint MT Shadow" panose="04020605060303030202" pitchFamily="82" charset="0"/>
              </a:rPr>
              <a:t>uygun görülmesine rağmen </a:t>
            </a:r>
            <a:r>
              <a:rPr lang="tr-TR" sz="2000" b="1" dirty="0">
                <a:latin typeface="Imprint MT Shadow" panose="04020605060303030202" pitchFamily="82" charset="0"/>
              </a:rPr>
              <a:t>yükümlülüklerin yerine getirilmemesi</a:t>
            </a:r>
            <a:r>
              <a:rPr lang="tr-TR" sz="2000" dirty="0">
                <a:latin typeface="Imprint MT Shadow" panose="04020605060303030202" pitchFamily="82" charset="0"/>
              </a:rPr>
              <a:t>.</a:t>
            </a:r>
          </a:p>
          <a:p>
            <a:pPr algn="just"/>
            <a:r>
              <a:rPr lang="tr-TR" sz="2000" dirty="0">
                <a:latin typeface="Imprint MT Shadow" panose="04020605060303030202" pitchFamily="82" charset="0"/>
              </a:rPr>
              <a:t>	ç) Turizm amaçlı kiralama yapılan konutun, </a:t>
            </a:r>
            <a:r>
              <a:rPr lang="tr-TR" sz="2000" b="1" dirty="0">
                <a:latin typeface="Imprint MT Shadow" panose="04020605060303030202" pitchFamily="82" charset="0"/>
              </a:rPr>
              <a:t>kamu düzeni, kamu güvenliği ve genel ahlaka aykırı </a:t>
            </a:r>
            <a:r>
              <a:rPr lang="tr-TR" sz="2000" dirty="0">
                <a:latin typeface="Imprint MT Shadow" panose="04020605060303030202" pitchFamily="82" charset="0"/>
              </a:rPr>
              <a:t>olarak kullanıldığının </a:t>
            </a:r>
            <a:r>
              <a:rPr lang="tr-TR" sz="2000" b="1" dirty="0">
                <a:latin typeface="Imprint MT Shadow" panose="04020605060303030202" pitchFamily="82" charset="0"/>
              </a:rPr>
              <a:t>yetkili kamu kurum ve kuruluşları tarafından bildirilmesi.</a:t>
            </a:r>
          </a:p>
          <a:p>
            <a:pPr algn="just"/>
            <a:r>
              <a:rPr lang="tr-TR" sz="2000" dirty="0">
                <a:latin typeface="Imprint MT Shadow" panose="04020605060303030202" pitchFamily="82" charset="0"/>
              </a:rPr>
              <a:t>	d) 4 üncü maddenin ikinci fıkrasının (ğ) bendinin uygulanmasına rağmen </a:t>
            </a:r>
            <a:r>
              <a:rPr lang="tr-TR" sz="2000" b="1" dirty="0">
                <a:latin typeface="Imprint MT Shadow" panose="04020605060303030202" pitchFamily="82" charset="0"/>
              </a:rPr>
              <a:t>aykırılıkların giderilmediğinin tespit edilmesi</a:t>
            </a:r>
            <a:r>
              <a:rPr lang="tr-TR" sz="2000" dirty="0">
                <a:latin typeface="Imprint MT Shadow" panose="04020605060303030202" pitchFamily="82" charset="0"/>
              </a:rPr>
              <a:t>.</a:t>
            </a:r>
          </a:p>
        </p:txBody>
      </p:sp>
      <p:pic>
        <p:nvPicPr>
          <p:cNvPr id="8" name="Resim 7">
            <a:extLst>
              <a:ext uri="{FF2B5EF4-FFF2-40B4-BE49-F238E27FC236}">
                <a16:creationId xmlns:a16="http://schemas.microsoft.com/office/drawing/2014/main" id="{F493F387-B489-43D0-89AC-E408935ED8B1}"/>
              </a:ext>
            </a:extLst>
          </p:cNvPr>
          <p:cNvPicPr>
            <a:picLocks noChangeAspect="1"/>
          </p:cNvPicPr>
          <p:nvPr/>
        </p:nvPicPr>
        <p:blipFill>
          <a:blip r:embed="rId4"/>
          <a:stretch>
            <a:fillRect/>
          </a:stretch>
        </p:blipFill>
        <p:spPr>
          <a:xfrm>
            <a:off x="7589815" y="193378"/>
            <a:ext cx="1207113" cy="445047"/>
          </a:xfrm>
          <a:prstGeom prst="rect">
            <a:avLst/>
          </a:prstGeom>
        </p:spPr>
      </p:pic>
    </p:spTree>
    <p:extLst>
      <p:ext uri="{BB962C8B-B14F-4D97-AF65-F5344CB8AC3E}">
        <p14:creationId xmlns:p14="http://schemas.microsoft.com/office/powerpoint/2010/main" val="11465267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Başlık"/>
          <p:cNvSpPr>
            <a:spLocks noGrp="1"/>
          </p:cNvSpPr>
          <p:nvPr>
            <p:ph type="title"/>
          </p:nvPr>
        </p:nvSpPr>
        <p:spPr>
          <a:xfrm>
            <a:off x="702325" y="1035955"/>
            <a:ext cx="7739350" cy="3351967"/>
          </a:xfrm>
        </p:spPr>
        <p:txBody>
          <a:bodyPr/>
          <a:lstStyle/>
          <a:p>
            <a:r>
              <a:rPr lang="tr-TR" dirty="0"/>
              <a:t>          </a:t>
            </a:r>
            <a:r>
              <a:rPr lang="tr-TR" dirty="0">
                <a:solidFill>
                  <a:schemeClr val="accent1"/>
                </a:solidFill>
                <a:latin typeface="Algerian" pitchFamily="82" charset="0"/>
              </a:rPr>
              <a:t>TEŞEKKÜRLER…</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454" y="142442"/>
            <a:ext cx="877887" cy="84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Resim 1">
            <a:extLst>
              <a:ext uri="{FF2B5EF4-FFF2-40B4-BE49-F238E27FC236}">
                <a16:creationId xmlns:a16="http://schemas.microsoft.com/office/drawing/2014/main" id="{44103AF1-9C6E-4048-89B9-4F9B7ACDF755}"/>
              </a:ext>
            </a:extLst>
          </p:cNvPr>
          <p:cNvPicPr>
            <a:picLocks noChangeAspect="1"/>
          </p:cNvPicPr>
          <p:nvPr/>
        </p:nvPicPr>
        <p:blipFill>
          <a:blip r:embed="rId3"/>
          <a:stretch>
            <a:fillRect/>
          </a:stretch>
        </p:blipFill>
        <p:spPr>
          <a:xfrm>
            <a:off x="7480009" y="303826"/>
            <a:ext cx="1207113" cy="445047"/>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9" name="Google Shape;69;p15"/>
          <p:cNvSpPr txBox="1">
            <a:spLocks noGrp="1"/>
          </p:cNvSpPr>
          <p:nvPr>
            <p:ph type="body" idx="1"/>
          </p:nvPr>
        </p:nvSpPr>
        <p:spPr>
          <a:xfrm>
            <a:off x="293498" y="103910"/>
            <a:ext cx="8507602" cy="4657485"/>
          </a:xfrm>
          <a:prstGeom prst="rect">
            <a:avLst/>
          </a:prstGeom>
        </p:spPr>
        <p:txBody>
          <a:bodyPr spcFirstLastPara="1" wrap="square" lIns="91425" tIns="91425" rIns="91425" bIns="91425" anchor="t" anchorCtr="0">
            <a:noAutofit/>
          </a:bodyPr>
          <a:lstStyle/>
          <a:p>
            <a:pPr marL="0" lvl="0" indent="0" algn="just">
              <a:buNone/>
            </a:pPr>
            <a:r>
              <a:rPr lang="tr" b="1" dirty="0"/>
              <a:t>            </a:t>
            </a:r>
            <a:endParaRPr lang="tr" sz="3200" b="1" dirty="0"/>
          </a:p>
          <a:p>
            <a:pPr marL="114300" indent="0">
              <a:buNone/>
            </a:pPr>
            <a:r>
              <a:rPr lang="tr-TR" sz="1600" dirty="0"/>
              <a:t>	</a:t>
            </a:r>
            <a:r>
              <a:rPr lang="tr-TR" sz="3600" dirty="0">
                <a:solidFill>
                  <a:srgbClr val="0070C0"/>
                </a:solidFill>
                <a:latin typeface="Imprint MT Shadow" panose="04020605060303030202" pitchFamily="82" charset="0"/>
              </a:rPr>
              <a:t>Tanımlar</a:t>
            </a:r>
          </a:p>
          <a:p>
            <a:pPr marL="114300" indent="0">
              <a:buNone/>
            </a:pPr>
            <a:r>
              <a:rPr lang="tr-TR" sz="2400" dirty="0">
                <a:latin typeface="Imprint MT Shadow" panose="04020605060303030202" pitchFamily="82" charset="0"/>
              </a:rPr>
              <a:t>          MADDE 2- (1) Bu Kanunda geçen;</a:t>
            </a:r>
          </a:p>
          <a:p>
            <a:pPr marL="114300" indent="0" algn="just">
              <a:buNone/>
            </a:pPr>
            <a:r>
              <a:rPr lang="tr-TR" sz="2400" dirty="0">
                <a:latin typeface="Imprint MT Shadow" panose="04020605060303030202" pitchFamily="82" charset="0"/>
              </a:rPr>
              <a:t>	c) </a:t>
            </a:r>
            <a:r>
              <a:rPr lang="tr-TR" sz="2400" b="1" dirty="0">
                <a:latin typeface="Imprint MT Shadow" panose="04020605060303030202" pitchFamily="82" charset="0"/>
              </a:rPr>
              <a:t>İzin belgesi</a:t>
            </a:r>
            <a:r>
              <a:rPr lang="tr-TR" sz="2400" dirty="0">
                <a:latin typeface="Imprint MT Shadow" panose="04020605060303030202" pitchFamily="82" charset="0"/>
              </a:rPr>
              <a:t>: Kiraya verenin konutunu gerçek veya tüzel kişilere en fazla </a:t>
            </a:r>
            <a:r>
              <a:rPr lang="tr-TR" sz="2400" b="1" dirty="0">
                <a:latin typeface="Imprint MT Shadow" panose="04020605060303030202" pitchFamily="82" charset="0"/>
              </a:rPr>
              <a:t>yüz gün </a:t>
            </a:r>
            <a:r>
              <a:rPr lang="tr-TR" sz="2400" dirty="0">
                <a:latin typeface="Imprint MT Shadow" panose="04020605060303030202" pitchFamily="82" charset="0"/>
              </a:rPr>
              <a:t>süreyle kiralamasına izin verilmesi amacıyla düzenlenen </a:t>
            </a:r>
            <a:r>
              <a:rPr lang="tr-TR" sz="2400" b="1" dirty="0">
                <a:latin typeface="Imprint MT Shadow" panose="04020605060303030202" pitchFamily="82" charset="0"/>
              </a:rPr>
              <a:t>turizm amaçlı kiralama izin belgesini</a:t>
            </a:r>
            <a:r>
              <a:rPr lang="tr-TR" sz="2400" dirty="0">
                <a:latin typeface="Imprint MT Shadow" panose="04020605060303030202" pitchFamily="82" charset="0"/>
              </a:rPr>
              <a:t>,</a:t>
            </a:r>
          </a:p>
          <a:p>
            <a:pPr marL="114300" indent="0" algn="just">
              <a:buNone/>
            </a:pPr>
            <a:r>
              <a:rPr lang="tr-TR" sz="2400" dirty="0">
                <a:latin typeface="Imprint MT Shadow" panose="04020605060303030202" pitchFamily="82" charset="0"/>
              </a:rPr>
              <a:t>	ç) </a:t>
            </a:r>
            <a:r>
              <a:rPr lang="tr-TR" sz="2400" b="1" dirty="0">
                <a:latin typeface="Imprint MT Shadow" panose="04020605060303030202" pitchFamily="82" charset="0"/>
              </a:rPr>
              <a:t>İzin belgesi sahibi</a:t>
            </a:r>
            <a:r>
              <a:rPr lang="tr-TR" sz="2400" dirty="0">
                <a:latin typeface="Imprint MT Shadow" panose="04020605060303030202" pitchFamily="82" charset="0"/>
              </a:rPr>
              <a:t>: Adına izin belgesi düzenlenerek konutu kiraya veren kişiyi,</a:t>
            </a:r>
          </a:p>
          <a:p>
            <a:pPr marL="114300" indent="0">
              <a:buNone/>
            </a:pPr>
            <a:r>
              <a:rPr lang="tr-TR" sz="2400" dirty="0">
                <a:latin typeface="Imprint MT Shadow" panose="04020605060303030202" pitchFamily="82" charset="0"/>
              </a:rPr>
              <a:t>	d) </a:t>
            </a:r>
            <a:r>
              <a:rPr lang="tr-TR" sz="2400" b="1" dirty="0">
                <a:latin typeface="Imprint MT Shadow" panose="04020605060303030202" pitchFamily="82" charset="0"/>
              </a:rPr>
              <a:t>Kiraya veren</a:t>
            </a:r>
            <a:r>
              <a:rPr lang="tr-TR" sz="2400" dirty="0">
                <a:latin typeface="Imprint MT Shadow" panose="04020605060303030202" pitchFamily="82" charset="0"/>
              </a:rPr>
              <a:t>: Konutun </a:t>
            </a:r>
            <a:r>
              <a:rPr lang="tr-TR" sz="2400" b="1" dirty="0">
                <a:latin typeface="Imprint MT Shadow" panose="04020605060303030202" pitchFamily="82" charset="0"/>
              </a:rPr>
              <a:t>mülkiyetine sahip </a:t>
            </a:r>
            <a:r>
              <a:rPr lang="tr-TR" sz="2400" dirty="0">
                <a:latin typeface="Imprint MT Shadow" panose="04020605060303030202" pitchFamily="82" charset="0"/>
              </a:rPr>
              <a:t>olan veya konutu </a:t>
            </a:r>
            <a:r>
              <a:rPr lang="tr-TR" sz="2400" b="1" dirty="0">
                <a:latin typeface="Imprint MT Shadow" panose="04020605060303030202" pitchFamily="82" charset="0"/>
              </a:rPr>
              <a:t>intifa hakkı </a:t>
            </a:r>
            <a:r>
              <a:rPr lang="tr-TR" sz="2400" dirty="0">
                <a:latin typeface="Imprint MT Shadow" panose="04020605060303030202" pitchFamily="82" charset="0"/>
              </a:rPr>
              <a:t>ya da </a:t>
            </a:r>
            <a:r>
              <a:rPr lang="tr-TR" sz="2400" b="1" dirty="0">
                <a:latin typeface="Imprint MT Shadow" panose="04020605060303030202" pitchFamily="82" charset="0"/>
              </a:rPr>
              <a:t>üst hakkı tesis edilmek suretiyle</a:t>
            </a:r>
            <a:r>
              <a:rPr lang="tr-TR" sz="2400" dirty="0">
                <a:latin typeface="Imprint MT Shadow" panose="04020605060303030202" pitchFamily="82" charset="0"/>
              </a:rPr>
              <a:t> tasarrufunda bulunduran </a:t>
            </a:r>
            <a:r>
              <a:rPr lang="tr-TR" sz="2400" b="1" dirty="0">
                <a:latin typeface="Imprint MT Shadow" panose="04020605060303030202" pitchFamily="82" charset="0"/>
              </a:rPr>
              <a:t>gerçek veya tüzel kişiyi</a:t>
            </a:r>
            <a:r>
              <a:rPr lang="tr-TR" sz="2000" dirty="0">
                <a:latin typeface="Imprint MT Shadow" panose="04020605060303030202" pitchFamily="82" charset="0"/>
              </a:rPr>
              <a:t>,</a:t>
            </a:r>
          </a:p>
          <a:p>
            <a:pPr marL="114300" indent="0" algn="just">
              <a:buNone/>
            </a:pPr>
            <a:endParaRPr lang="tr" dirty="0"/>
          </a:p>
          <a:p>
            <a:pPr marL="0" lvl="0" indent="0" algn="just" rtl="0">
              <a:spcBef>
                <a:spcPts val="0"/>
              </a:spcBef>
              <a:spcAft>
                <a:spcPts val="0"/>
              </a:spcAft>
              <a:buNone/>
            </a:pPr>
            <a:endParaRPr lang="tr" dirty="0"/>
          </a:p>
          <a:p>
            <a:pPr marL="0" lvl="0" indent="0" algn="just" rtl="0">
              <a:spcBef>
                <a:spcPts val="0"/>
              </a:spcBef>
              <a:spcAft>
                <a:spcPts val="0"/>
              </a:spcAft>
              <a:buNone/>
            </a:pPr>
            <a:endParaRPr lang="tr" dirty="0"/>
          </a:p>
          <a:p>
            <a:pPr marL="0" lvl="0" indent="0" algn="just" rtl="0">
              <a:spcBef>
                <a:spcPts val="0"/>
              </a:spcBef>
              <a:spcAft>
                <a:spcPts val="0"/>
              </a:spcAft>
              <a:buNone/>
            </a:pPr>
            <a:endParaRPr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441" y="103910"/>
            <a:ext cx="893041" cy="868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3973" y="187037"/>
            <a:ext cx="1507980" cy="55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10546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9" name="Google Shape;69;p15"/>
          <p:cNvSpPr txBox="1">
            <a:spLocks noGrp="1"/>
          </p:cNvSpPr>
          <p:nvPr>
            <p:ph type="body" idx="1"/>
          </p:nvPr>
        </p:nvSpPr>
        <p:spPr>
          <a:xfrm>
            <a:off x="293498" y="187037"/>
            <a:ext cx="8507602" cy="4574358"/>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tr" b="1" dirty="0"/>
              <a:t>                                        </a:t>
            </a:r>
            <a:r>
              <a:rPr lang="tr" sz="3200" b="1" dirty="0"/>
              <a:t> </a:t>
            </a:r>
          </a:p>
          <a:p>
            <a:pPr marL="0" lvl="0" indent="0" algn="just" rtl="0">
              <a:spcBef>
                <a:spcPts val="0"/>
              </a:spcBef>
              <a:spcAft>
                <a:spcPts val="0"/>
              </a:spcAft>
              <a:buNone/>
            </a:pPr>
            <a:endParaRPr lang="tr" sz="1200" b="1" dirty="0"/>
          </a:p>
          <a:p>
            <a:endParaRPr lang="tr-TR" sz="2000" dirty="0">
              <a:latin typeface="Imprint MT Shadow" panose="04020605060303030202" pitchFamily="82" charset="0"/>
            </a:endParaRPr>
          </a:p>
          <a:p>
            <a:pPr marL="114300" indent="0" algn="just">
              <a:buNone/>
            </a:pPr>
            <a:r>
              <a:rPr lang="tr-TR" sz="2000" dirty="0">
                <a:latin typeface="Imprint MT Shadow" panose="04020605060303030202" pitchFamily="82" charset="0"/>
              </a:rPr>
              <a:t>	</a:t>
            </a:r>
            <a:r>
              <a:rPr lang="tr-TR" sz="2400" dirty="0">
                <a:latin typeface="Imprint MT Shadow" panose="04020605060303030202" pitchFamily="82" charset="0"/>
              </a:rPr>
              <a:t>e) </a:t>
            </a:r>
            <a:r>
              <a:rPr lang="tr-TR" sz="2400" b="1" dirty="0">
                <a:latin typeface="Imprint MT Shadow" panose="04020605060303030202" pitchFamily="82" charset="0"/>
              </a:rPr>
              <a:t>Konut</a:t>
            </a:r>
            <a:r>
              <a:rPr lang="tr-TR" sz="2400" dirty="0">
                <a:latin typeface="Imprint MT Shadow" panose="04020605060303030202" pitchFamily="82" charset="0"/>
              </a:rPr>
              <a:t>: Tapu sicilinde </a:t>
            </a:r>
            <a:r>
              <a:rPr lang="tr-TR" sz="2400" b="1" dirty="0">
                <a:latin typeface="Imprint MT Shadow" panose="04020605060303030202" pitchFamily="82" charset="0"/>
              </a:rPr>
              <a:t>konut amaçlı kayıtlı </a:t>
            </a:r>
            <a:r>
              <a:rPr lang="tr-TR" sz="2400" dirty="0">
                <a:latin typeface="Imprint MT Shadow" panose="04020605060303030202" pitchFamily="82" charset="0"/>
              </a:rPr>
              <a:t>olan veya üzerinde </a:t>
            </a:r>
            <a:r>
              <a:rPr lang="tr-TR" sz="2400" b="1" dirty="0">
                <a:latin typeface="Imprint MT Shadow" panose="04020605060303030202" pitchFamily="82" charset="0"/>
              </a:rPr>
              <a:t>konut amaçlı kat irtifakı </a:t>
            </a:r>
            <a:r>
              <a:rPr lang="tr-TR" sz="2400" dirty="0">
                <a:latin typeface="Imprint MT Shadow" panose="04020605060303030202" pitchFamily="82" charset="0"/>
              </a:rPr>
              <a:t>ya da </a:t>
            </a:r>
            <a:r>
              <a:rPr lang="tr-TR" sz="2400" b="1" dirty="0">
                <a:latin typeface="Imprint MT Shadow" panose="04020605060303030202" pitchFamily="82" charset="0"/>
              </a:rPr>
              <a:t>kat mülkiyeti </a:t>
            </a:r>
            <a:r>
              <a:rPr lang="tr-TR" sz="2400" dirty="0">
                <a:latin typeface="Imprint MT Shadow" panose="04020605060303030202" pitchFamily="82" charset="0"/>
              </a:rPr>
              <a:t>bulunan her türlü </a:t>
            </a:r>
            <a:r>
              <a:rPr lang="tr-TR" sz="2400" b="1" dirty="0">
                <a:latin typeface="Imprint MT Shadow" panose="04020605060303030202" pitchFamily="82" charset="0"/>
              </a:rPr>
              <a:t>bağımsız bölümü,</a:t>
            </a:r>
          </a:p>
          <a:p>
            <a:endParaRPr lang="tr-TR" sz="1200" dirty="0">
              <a:latin typeface="Imprint MT Shadow" panose="04020605060303030202" pitchFamily="82" charset="0"/>
            </a:endParaRPr>
          </a:p>
          <a:p>
            <a:pPr marL="114300" indent="0" algn="just">
              <a:buNone/>
            </a:pPr>
            <a:r>
              <a:rPr lang="tr-TR" sz="2000" dirty="0">
                <a:latin typeface="Imprint MT Shadow" panose="04020605060303030202" pitchFamily="82" charset="0"/>
              </a:rPr>
              <a:t>	</a:t>
            </a:r>
            <a:r>
              <a:rPr lang="tr-TR" sz="2400" dirty="0">
                <a:latin typeface="Imprint MT Shadow" panose="04020605060303030202" pitchFamily="82" charset="0"/>
              </a:rPr>
              <a:t>f) </a:t>
            </a:r>
            <a:r>
              <a:rPr lang="tr-TR" sz="2400" b="1" dirty="0">
                <a:latin typeface="Imprint MT Shadow" panose="04020605060303030202" pitchFamily="82" charset="0"/>
              </a:rPr>
              <a:t>Kullanıcı</a:t>
            </a:r>
            <a:r>
              <a:rPr lang="tr-TR" sz="2400" dirty="0">
                <a:latin typeface="Imprint MT Shadow" panose="04020605060303030202" pitchFamily="82" charset="0"/>
              </a:rPr>
              <a:t>: Kiraya verenle turizm amaçlı kiralama sözleşmesi yapan gerçek veya tüzel kişileri,</a:t>
            </a:r>
          </a:p>
          <a:p>
            <a:endParaRPr lang="tr-TR" sz="1200" dirty="0">
              <a:latin typeface="Imprint MT Shadow" panose="04020605060303030202" pitchFamily="82" charset="0"/>
            </a:endParaRPr>
          </a:p>
          <a:p>
            <a:pPr marL="114300" indent="0" algn="just">
              <a:buNone/>
            </a:pPr>
            <a:r>
              <a:rPr lang="tr-TR" sz="2000" dirty="0">
                <a:latin typeface="Imprint MT Shadow" panose="04020605060303030202" pitchFamily="82" charset="0"/>
              </a:rPr>
              <a:t>	</a:t>
            </a:r>
            <a:r>
              <a:rPr lang="tr-TR" sz="2400" dirty="0">
                <a:latin typeface="Imprint MT Shadow" panose="04020605060303030202" pitchFamily="82" charset="0"/>
              </a:rPr>
              <a:t>g) </a:t>
            </a:r>
            <a:r>
              <a:rPr lang="tr-TR" sz="2400" b="1" dirty="0">
                <a:latin typeface="Imprint MT Shadow" panose="04020605060303030202" pitchFamily="82" charset="0"/>
              </a:rPr>
              <a:t>Turizm amaçlı kiralama</a:t>
            </a:r>
            <a:r>
              <a:rPr lang="tr-TR" sz="2400" dirty="0">
                <a:latin typeface="Imprint MT Shadow" panose="04020605060303030202" pitchFamily="82" charset="0"/>
              </a:rPr>
              <a:t>: Konutların kullanıcılara </a:t>
            </a:r>
            <a:r>
              <a:rPr lang="tr-TR" sz="2400" b="1" dirty="0">
                <a:latin typeface="Imprint MT Shadow" panose="04020605060303030202" pitchFamily="82" charset="0"/>
              </a:rPr>
              <a:t>en fazla yüz gün </a:t>
            </a:r>
            <a:r>
              <a:rPr lang="tr-TR" sz="2400" dirty="0">
                <a:latin typeface="Imprint MT Shadow" panose="04020605060303030202" pitchFamily="82" charset="0"/>
              </a:rPr>
              <a:t>süreyle </a:t>
            </a:r>
            <a:r>
              <a:rPr lang="tr-TR" sz="2400" b="1" dirty="0">
                <a:latin typeface="Imprint MT Shadow" panose="04020605060303030202" pitchFamily="82" charset="0"/>
              </a:rPr>
              <a:t>her türlü amaçla </a:t>
            </a:r>
            <a:r>
              <a:rPr lang="tr-TR" sz="2400" dirty="0">
                <a:latin typeface="Imprint MT Shadow" panose="04020605060303030202" pitchFamily="82" charset="0"/>
              </a:rPr>
              <a:t>kiralanmasını,</a:t>
            </a:r>
          </a:p>
          <a:p>
            <a:pPr marL="114300" indent="0" algn="just">
              <a:buNone/>
            </a:pPr>
            <a:endParaRPr dirty="0">
              <a:latin typeface="Imprint MT Shadow" panose="04020605060303030202" pitchFamily="82"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441" y="103910"/>
            <a:ext cx="893041" cy="868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1585" y="187037"/>
            <a:ext cx="1507980" cy="55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9989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9" name="Google Shape;69;p15"/>
          <p:cNvSpPr txBox="1">
            <a:spLocks noGrp="1"/>
          </p:cNvSpPr>
          <p:nvPr>
            <p:ph type="body" idx="1"/>
          </p:nvPr>
        </p:nvSpPr>
        <p:spPr>
          <a:xfrm>
            <a:off x="293498" y="187037"/>
            <a:ext cx="8507602" cy="4574358"/>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tr" b="1" dirty="0"/>
              <a:t>                                        </a:t>
            </a:r>
            <a:r>
              <a:rPr lang="tr" sz="3200" b="1" dirty="0"/>
              <a:t> </a:t>
            </a:r>
          </a:p>
          <a:p>
            <a:pPr marL="114300" indent="0">
              <a:buNone/>
            </a:pPr>
            <a:r>
              <a:rPr lang="tr-TR" b="1" dirty="0"/>
              <a:t>	</a:t>
            </a:r>
            <a:r>
              <a:rPr lang="tr-TR" sz="4000" dirty="0">
                <a:solidFill>
                  <a:srgbClr val="0070C0"/>
                </a:solidFill>
                <a:latin typeface="Imprint MT Shadow" panose="04020605060303030202" pitchFamily="82" charset="0"/>
              </a:rPr>
              <a:t>İzin belgesinin niteliği</a:t>
            </a:r>
          </a:p>
          <a:p>
            <a:pPr marL="114300" indent="0">
              <a:buNone/>
            </a:pPr>
            <a:endParaRPr lang="tr-TR" sz="1200" dirty="0"/>
          </a:p>
          <a:p>
            <a:pPr marL="114300" indent="0" algn="just">
              <a:buNone/>
            </a:pPr>
            <a:r>
              <a:rPr lang="tr-TR" sz="2400" b="1" dirty="0">
                <a:latin typeface="Imprint MT Shadow" panose="04020605060303030202" pitchFamily="82" charset="0"/>
              </a:rPr>
              <a:t>        MADDE 3- </a:t>
            </a:r>
            <a:r>
              <a:rPr lang="tr-TR" sz="2400" dirty="0">
                <a:latin typeface="Imprint MT Shadow" panose="04020605060303030202" pitchFamily="82" charset="0"/>
              </a:rPr>
              <a:t>(1) Konutların turizm amaçlı kiralanabilmesi için, </a:t>
            </a:r>
            <a:r>
              <a:rPr lang="tr-TR" sz="2400" b="1" dirty="0">
                <a:latin typeface="Imprint MT Shadow" panose="04020605060303030202" pitchFamily="82" charset="0"/>
              </a:rPr>
              <a:t>turizm amaçlı kiralama sözleşmesi yapılmadan önce izin belgesi alınması zorunludur</a:t>
            </a:r>
            <a:r>
              <a:rPr lang="tr-TR" sz="2400" dirty="0">
                <a:latin typeface="Imprint MT Shadow" panose="04020605060303030202" pitchFamily="82" charset="0"/>
              </a:rPr>
              <a:t>. Ayrıca, Bakanlıkça nitelikleri belirlenen plaket, turizm amaçlı kiralama yapılan konutun girişine asılır.</a:t>
            </a:r>
          </a:p>
          <a:p>
            <a:pPr marL="114300" indent="0">
              <a:buNone/>
            </a:pPr>
            <a:endParaRPr lang="tr-TR" sz="1200" dirty="0">
              <a:latin typeface="Imprint MT Shadow" panose="04020605060303030202" pitchFamily="82" charset="0"/>
            </a:endParaRPr>
          </a:p>
          <a:p>
            <a:pPr marL="114300" indent="0" algn="just">
              <a:buNone/>
            </a:pPr>
            <a:r>
              <a:rPr lang="tr-TR" sz="2400" dirty="0">
                <a:latin typeface="Imprint MT Shadow" panose="04020605060303030202" pitchFamily="82" charset="0"/>
              </a:rPr>
              <a:t>   (2) İzin belgesi vermeye Bakanlık yetkilidir. Bakanlık bu yetkisini </a:t>
            </a:r>
            <a:r>
              <a:rPr lang="tr-TR" sz="2400" b="1" dirty="0">
                <a:latin typeface="Imprint MT Shadow" panose="04020605060303030202" pitchFamily="82" charset="0"/>
              </a:rPr>
              <a:t>Valilik</a:t>
            </a:r>
            <a:r>
              <a:rPr lang="tr-TR" sz="2400" dirty="0">
                <a:latin typeface="Imprint MT Shadow" panose="04020605060303030202" pitchFamily="82" charset="0"/>
              </a:rPr>
              <a:t> vasıtasıyla da kullanabilir. İzin belgesi ve plaket ücretleri Bakanlıkça belirlenir.</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441" y="103910"/>
            <a:ext cx="893041" cy="868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1749" y="187037"/>
            <a:ext cx="1507980" cy="55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85474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9" name="Google Shape;69;p15"/>
          <p:cNvSpPr txBox="1">
            <a:spLocks noGrp="1"/>
          </p:cNvSpPr>
          <p:nvPr>
            <p:ph type="body" idx="1"/>
          </p:nvPr>
        </p:nvSpPr>
        <p:spPr>
          <a:xfrm>
            <a:off x="293498" y="187037"/>
            <a:ext cx="8507602" cy="4574358"/>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tr" b="1" dirty="0"/>
              <a:t>                                        </a:t>
            </a:r>
            <a:r>
              <a:rPr lang="tr" sz="3200" b="1" dirty="0"/>
              <a:t> </a:t>
            </a:r>
          </a:p>
          <a:p>
            <a:pPr marL="0" lvl="0" indent="0" algn="just" rtl="0">
              <a:spcBef>
                <a:spcPts val="0"/>
              </a:spcBef>
              <a:spcAft>
                <a:spcPts val="0"/>
              </a:spcAft>
              <a:buNone/>
            </a:pPr>
            <a:endParaRPr lang="tr" sz="1200" b="1" dirty="0"/>
          </a:p>
          <a:p>
            <a:pPr marL="114300" indent="0" algn="just">
              <a:buNone/>
            </a:pPr>
            <a:r>
              <a:rPr lang="tr-TR" sz="1600" dirty="0"/>
              <a:t>	</a:t>
            </a:r>
            <a:r>
              <a:rPr lang="tr-TR" sz="2400" dirty="0">
                <a:latin typeface="Imprint MT Shadow" panose="04020605060303030202" pitchFamily="82" charset="0"/>
              </a:rPr>
              <a:t>(3) İzin belgesi başvurularında, turizm amaçlı kiralama faaliyeti yürütülmesinin uygun görüldüğüne ilişkin izin belgesine konu </a:t>
            </a:r>
            <a:r>
              <a:rPr lang="tr-TR" sz="2400" b="1" dirty="0">
                <a:latin typeface="Imprint MT Shadow" panose="04020605060303030202" pitchFamily="82" charset="0"/>
              </a:rPr>
              <a:t>bağımsız bölümün bulunduğu binanın tüm kat malikleri tarafından oy birliği ile alınan kararın ibrazı zorunludur.</a:t>
            </a:r>
            <a:r>
              <a:rPr lang="tr-TR" sz="2400" dirty="0">
                <a:latin typeface="Imprint MT Shadow" panose="04020605060303030202" pitchFamily="82" charset="0"/>
              </a:rPr>
              <a:t> </a:t>
            </a:r>
          </a:p>
          <a:p>
            <a:pPr marL="114300" indent="0" algn="just">
              <a:buNone/>
            </a:pPr>
            <a:r>
              <a:rPr lang="tr-TR" sz="2400" dirty="0">
                <a:latin typeface="Imprint MT Shadow" panose="04020605060303030202" pitchFamily="82" charset="0"/>
              </a:rPr>
              <a:t>	Birden fazla bağımsız bölüm içeren binalardan oluşan </a:t>
            </a:r>
            <a:r>
              <a:rPr lang="tr-TR" sz="2400" b="1" dirty="0">
                <a:latin typeface="Imprint MT Shadow" panose="04020605060303030202" pitchFamily="82" charset="0"/>
              </a:rPr>
              <a:t>konut sitelerinde sadece turizm amaçlı kiralama yapılan konutun bulunduğu bina için bu fıkra hükümleri aranır</a:t>
            </a:r>
            <a:r>
              <a:rPr lang="tr-TR" sz="2400" dirty="0">
                <a:latin typeface="Imprint MT Shadow" panose="04020605060303030202" pitchFamily="82" charset="0"/>
              </a:rPr>
              <a:t>, izin belgesi örneği site yönetimine iletilir.</a:t>
            </a:r>
          </a:p>
          <a:p>
            <a:pPr marL="114300" indent="0" algn="just">
              <a:buNone/>
            </a:pPr>
            <a:endParaRPr lang="tr-TR" sz="1600" dirty="0"/>
          </a:p>
          <a:p>
            <a:pPr marL="114300" indent="0" algn="just">
              <a:buNone/>
            </a:pPr>
            <a:r>
              <a:rPr lang="tr-TR" sz="1600" dirty="0"/>
              <a:t>	</a:t>
            </a:r>
          </a:p>
          <a:p>
            <a:pPr marL="114300" indent="0" algn="just">
              <a:buNone/>
            </a:pPr>
            <a:endParaRPr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441" y="103910"/>
            <a:ext cx="893041" cy="868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3120" y="161180"/>
            <a:ext cx="1507980" cy="55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86404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9" name="Google Shape;69;p15"/>
          <p:cNvSpPr txBox="1">
            <a:spLocks noGrp="1"/>
          </p:cNvSpPr>
          <p:nvPr>
            <p:ph type="body" idx="1"/>
          </p:nvPr>
        </p:nvSpPr>
        <p:spPr>
          <a:xfrm>
            <a:off x="293498" y="187037"/>
            <a:ext cx="8507602" cy="4574358"/>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tr" b="1" dirty="0"/>
              <a:t>                                        </a:t>
            </a:r>
            <a:r>
              <a:rPr lang="tr" sz="3200" b="1" dirty="0"/>
              <a:t> </a:t>
            </a:r>
          </a:p>
          <a:p>
            <a:pPr marL="0" lvl="0" indent="0" algn="just" rtl="0">
              <a:spcBef>
                <a:spcPts val="0"/>
              </a:spcBef>
              <a:spcAft>
                <a:spcPts val="0"/>
              </a:spcAft>
              <a:buNone/>
            </a:pPr>
            <a:endParaRPr lang="tr" sz="1200" b="1" dirty="0"/>
          </a:p>
          <a:p>
            <a:pPr marL="114300" indent="0" algn="just">
              <a:buNone/>
            </a:pPr>
            <a:r>
              <a:rPr lang="tr-TR" sz="1600" dirty="0"/>
              <a:t>	</a:t>
            </a:r>
            <a:r>
              <a:rPr lang="tr-TR" sz="2400" dirty="0">
                <a:latin typeface="Imprint MT Shadow" panose="04020605060303030202" pitchFamily="82" charset="0"/>
              </a:rPr>
              <a:t> (4) </a:t>
            </a:r>
            <a:r>
              <a:rPr lang="tr-TR" sz="2400" b="1" dirty="0">
                <a:latin typeface="Imprint MT Shadow" panose="04020605060303030202" pitchFamily="82" charset="0"/>
              </a:rPr>
              <a:t>Üçten fazla bağımsız bölüm</a:t>
            </a:r>
            <a:r>
              <a:rPr lang="tr-TR" sz="2400" dirty="0">
                <a:latin typeface="Imprint MT Shadow" panose="04020605060303030202" pitchFamily="82" charset="0"/>
              </a:rPr>
              <a:t>den oluşan binalarda en fazla </a:t>
            </a:r>
            <a:r>
              <a:rPr lang="tr-TR" sz="2400" b="1" dirty="0">
                <a:latin typeface="Imprint MT Shadow" panose="04020605060303030202" pitchFamily="82" charset="0"/>
              </a:rPr>
              <a:t>yüzde yirmi beşi için aynı kiraya veren adına </a:t>
            </a:r>
            <a:r>
              <a:rPr lang="tr-TR" sz="2400" dirty="0">
                <a:latin typeface="Imprint MT Shadow" panose="04020605060303030202" pitchFamily="82" charset="0"/>
              </a:rPr>
              <a:t>izin belgesi düzenlenebilir. </a:t>
            </a:r>
            <a:r>
              <a:rPr lang="tr-TR" sz="2400" b="1" dirty="0">
                <a:latin typeface="Imprint MT Shadow" panose="04020605060303030202" pitchFamily="82" charset="0"/>
              </a:rPr>
              <a:t>Aynı kiraya veren adına aynı binada izin belgesi düzenlemesine konu bağımsız bölüm sayısının beşi geçmesi durumunda, başvuruda;</a:t>
            </a:r>
          </a:p>
          <a:p>
            <a:pPr marL="114300" indent="0" algn="just">
              <a:buNone/>
            </a:pPr>
            <a:r>
              <a:rPr lang="tr-TR" sz="2400" dirty="0">
                <a:latin typeface="Imprint MT Shadow" panose="04020605060303030202" pitchFamily="82" charset="0"/>
              </a:rPr>
              <a:t>	a) </a:t>
            </a:r>
            <a:r>
              <a:rPr lang="tr-TR" sz="2400" b="1" dirty="0">
                <a:latin typeface="Imprint MT Shadow" panose="04020605060303030202" pitchFamily="82" charset="0"/>
              </a:rPr>
              <a:t>İşyeri açma ve çalışma ruhsatının</a:t>
            </a:r>
            <a:r>
              <a:rPr lang="tr-TR" sz="2400" dirty="0">
                <a:latin typeface="Imprint MT Shadow" panose="04020605060303030202" pitchFamily="82" charset="0"/>
              </a:rPr>
              <a:t>,</a:t>
            </a:r>
          </a:p>
          <a:p>
            <a:pPr marL="114300" indent="0" algn="just">
              <a:buNone/>
            </a:pPr>
            <a:r>
              <a:rPr lang="tr-TR" sz="2400" dirty="0">
                <a:latin typeface="Imprint MT Shadow" panose="04020605060303030202" pitchFamily="82" charset="0"/>
              </a:rPr>
              <a:t>	b) Başvuruya konu binanın, </a:t>
            </a:r>
            <a:r>
              <a:rPr lang="tr-TR" sz="2400" b="1" dirty="0">
                <a:latin typeface="Imprint MT Shadow" panose="04020605060303030202" pitchFamily="82" charset="0"/>
              </a:rPr>
              <a:t>birden fazla bağımsız bölüm içeren</a:t>
            </a:r>
            <a:r>
              <a:rPr lang="tr-TR" sz="2400" dirty="0">
                <a:latin typeface="Imprint MT Shadow" panose="04020605060303030202" pitchFamily="82" charset="0"/>
              </a:rPr>
              <a:t> binalardan oluşan </a:t>
            </a:r>
            <a:r>
              <a:rPr lang="tr-TR" sz="2400" b="1" dirty="0">
                <a:latin typeface="Imprint MT Shadow" panose="04020605060303030202" pitchFamily="82" charset="0"/>
              </a:rPr>
              <a:t>konut sitelerinde </a:t>
            </a:r>
            <a:r>
              <a:rPr lang="tr-TR" sz="2400" dirty="0">
                <a:latin typeface="Imprint MT Shadow" panose="04020605060303030202" pitchFamily="82" charset="0"/>
              </a:rPr>
              <a:t>yer alması durumunda, üçüncü fıkradaki hükme ilave olarak, </a:t>
            </a:r>
            <a:r>
              <a:rPr lang="tr-TR" sz="2400" b="1" dirty="0">
                <a:latin typeface="Imprint MT Shadow" panose="04020605060303030202" pitchFamily="82" charset="0"/>
              </a:rPr>
              <a:t>tüm kat malikleri tarafından oy birliği ile alınan kararın</a:t>
            </a:r>
            <a:r>
              <a:rPr lang="tr-TR" sz="2400" dirty="0">
                <a:latin typeface="Imprint MT Shadow" panose="04020605060303030202" pitchFamily="82" charset="0"/>
              </a:rPr>
              <a:t>, ibrazı zorunludur</a:t>
            </a:r>
            <a:r>
              <a:rPr lang="tr-TR" dirty="0"/>
              <a:t>.</a:t>
            </a:r>
          </a:p>
          <a:p>
            <a:pPr marL="114300" indent="0" algn="just">
              <a:buNone/>
            </a:pPr>
            <a:endParaRPr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441" y="103910"/>
            <a:ext cx="893041" cy="868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8424" y="187037"/>
            <a:ext cx="1507980" cy="55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71270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9" name="Google Shape;69;p15"/>
          <p:cNvSpPr txBox="1">
            <a:spLocks noGrp="1"/>
          </p:cNvSpPr>
          <p:nvPr>
            <p:ph type="body" idx="1"/>
          </p:nvPr>
        </p:nvSpPr>
        <p:spPr>
          <a:xfrm>
            <a:off x="293498" y="628577"/>
            <a:ext cx="4881175" cy="4275932"/>
          </a:xfrm>
          <a:prstGeom prst="rect">
            <a:avLst/>
          </a:prstGeom>
        </p:spPr>
        <p:txBody>
          <a:bodyPr spcFirstLastPara="1" wrap="square" lIns="91425" tIns="91425" rIns="91425" bIns="91425" anchor="t" anchorCtr="0">
            <a:noAutofit/>
          </a:bodyPr>
          <a:lstStyle/>
          <a:p>
            <a:pPr marL="0" indent="0" algn="just">
              <a:buNone/>
            </a:pPr>
            <a:r>
              <a:rPr lang="tr-TR" sz="2400" dirty="0">
                <a:latin typeface="Imprint MT Shadow" panose="04020605060303030202" pitchFamily="82" charset="0"/>
              </a:rPr>
              <a:t>	(5) </a:t>
            </a:r>
            <a:r>
              <a:rPr lang="tr-TR" sz="2400" b="1" dirty="0">
                <a:latin typeface="Imprint MT Shadow" panose="04020605060303030202" pitchFamily="82" charset="0"/>
              </a:rPr>
              <a:t>İzin belgesini alma yükümlülüğü kiraya verene aittir</a:t>
            </a:r>
            <a:r>
              <a:rPr lang="tr-TR" sz="2400" dirty="0">
                <a:latin typeface="Imprint MT Shadow" panose="04020605060303030202" pitchFamily="82" charset="0"/>
              </a:rPr>
              <a:t>. </a:t>
            </a:r>
            <a:r>
              <a:rPr lang="tr-TR" sz="2400" b="1" dirty="0">
                <a:latin typeface="Imprint MT Shadow" panose="04020605060303030202" pitchFamily="82" charset="0"/>
              </a:rPr>
              <a:t>Kiraya veren haricinde turizm amaçlı kiralama faaliyetinin yürütülmesi halinde bu kiralamalar</a:t>
            </a:r>
            <a:r>
              <a:rPr lang="tr-TR" sz="2400" dirty="0">
                <a:latin typeface="Imprint MT Shadow" panose="04020605060303030202" pitchFamily="82" charset="0"/>
              </a:rPr>
              <a:t>, münhasıran 14/9/1972 tarihli ve </a:t>
            </a:r>
            <a:r>
              <a:rPr lang="tr-TR" sz="2400" b="1" dirty="0">
                <a:latin typeface="Imprint MT Shadow" panose="04020605060303030202" pitchFamily="82" charset="0"/>
              </a:rPr>
              <a:t>1618</a:t>
            </a:r>
            <a:r>
              <a:rPr lang="tr-TR" sz="2400" dirty="0">
                <a:latin typeface="Imprint MT Shadow" panose="04020605060303030202" pitchFamily="82" charset="0"/>
              </a:rPr>
              <a:t> sayılı Seyahat </a:t>
            </a:r>
            <a:r>
              <a:rPr lang="tr-TR" sz="2400" dirty="0" err="1">
                <a:latin typeface="Imprint MT Shadow" panose="04020605060303030202" pitchFamily="82" charset="0"/>
              </a:rPr>
              <a:t>Acentaları</a:t>
            </a:r>
            <a:r>
              <a:rPr lang="tr-TR" sz="2400" dirty="0">
                <a:latin typeface="Imprint MT Shadow" panose="04020605060303030202" pitchFamily="82" charset="0"/>
              </a:rPr>
              <a:t> ve Seyahat </a:t>
            </a:r>
            <a:r>
              <a:rPr lang="tr-TR" sz="2400" dirty="0" err="1">
                <a:latin typeface="Imprint MT Shadow" panose="04020605060303030202" pitchFamily="82" charset="0"/>
              </a:rPr>
              <a:t>Acentaları</a:t>
            </a:r>
            <a:r>
              <a:rPr lang="tr-TR" sz="2400" dirty="0">
                <a:latin typeface="Imprint MT Shadow" panose="04020605060303030202" pitchFamily="82" charset="0"/>
              </a:rPr>
              <a:t> Birliği Kanunu uyarınca belgelendirilmiş </a:t>
            </a:r>
            <a:r>
              <a:rPr lang="tr-TR" sz="2400" b="1" dirty="0">
                <a:latin typeface="Imprint MT Shadow" panose="04020605060303030202" pitchFamily="82" charset="0"/>
              </a:rPr>
              <a:t>(A) grubu seyahat </a:t>
            </a:r>
            <a:r>
              <a:rPr lang="tr-TR" sz="2400" b="1" dirty="0" err="1">
                <a:latin typeface="Imprint MT Shadow" panose="04020605060303030202" pitchFamily="82" charset="0"/>
              </a:rPr>
              <a:t>acentaları</a:t>
            </a:r>
            <a:r>
              <a:rPr lang="tr-TR" sz="2400" b="1" dirty="0">
                <a:latin typeface="Imprint MT Shadow" panose="04020605060303030202" pitchFamily="82" charset="0"/>
              </a:rPr>
              <a:t> aracılığıyla yapılabilir.</a:t>
            </a:r>
          </a:p>
          <a:p>
            <a:pPr marL="0" lvl="0" indent="0" algn="just" rtl="0">
              <a:spcBef>
                <a:spcPts val="0"/>
              </a:spcBef>
              <a:spcAft>
                <a:spcPts val="0"/>
              </a:spcAft>
              <a:buNone/>
            </a:pPr>
            <a:endParaRPr lang="tr" dirty="0"/>
          </a:p>
          <a:p>
            <a:pPr marL="0" lvl="0" indent="0" algn="just" rtl="0">
              <a:spcBef>
                <a:spcPts val="0"/>
              </a:spcBef>
              <a:spcAft>
                <a:spcPts val="0"/>
              </a:spcAft>
              <a:buNone/>
            </a:pPr>
            <a:endParaRPr lang="tr" dirty="0"/>
          </a:p>
          <a:p>
            <a:pPr marL="0" lvl="0" indent="0" algn="just" rtl="0">
              <a:spcBef>
                <a:spcPts val="0"/>
              </a:spcBef>
              <a:spcAft>
                <a:spcPts val="0"/>
              </a:spcAft>
              <a:buNone/>
            </a:pPr>
            <a:endParaRPr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441" y="103909"/>
            <a:ext cx="1079500" cy="1049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Resim 1">
            <a:extLst>
              <a:ext uri="{FF2B5EF4-FFF2-40B4-BE49-F238E27FC236}">
                <a16:creationId xmlns:a16="http://schemas.microsoft.com/office/drawing/2014/main" id="{4309E7BD-895E-45D8-B83E-B319939F3A92}"/>
              </a:ext>
            </a:extLst>
          </p:cNvPr>
          <p:cNvPicPr>
            <a:picLocks noChangeAspect="1"/>
          </p:cNvPicPr>
          <p:nvPr/>
        </p:nvPicPr>
        <p:blipFill>
          <a:blip r:embed="rId4"/>
          <a:stretch>
            <a:fillRect/>
          </a:stretch>
        </p:blipFill>
        <p:spPr>
          <a:xfrm>
            <a:off x="7208682" y="103909"/>
            <a:ext cx="1505843" cy="554784"/>
          </a:xfrm>
          <a:prstGeom prst="rect">
            <a:avLst/>
          </a:prstGeom>
        </p:spPr>
      </p:pic>
      <p:pic>
        <p:nvPicPr>
          <p:cNvPr id="3" name="Resim 2">
            <a:extLst>
              <a:ext uri="{FF2B5EF4-FFF2-40B4-BE49-F238E27FC236}">
                <a16:creationId xmlns:a16="http://schemas.microsoft.com/office/drawing/2014/main" id="{B005E7DC-A91D-4D8B-A771-04213166E280}"/>
              </a:ext>
            </a:extLst>
          </p:cNvPr>
          <p:cNvPicPr>
            <a:picLocks noChangeAspect="1"/>
          </p:cNvPicPr>
          <p:nvPr/>
        </p:nvPicPr>
        <p:blipFill>
          <a:blip r:embed="rId5"/>
          <a:stretch>
            <a:fillRect/>
          </a:stretch>
        </p:blipFill>
        <p:spPr>
          <a:xfrm>
            <a:off x="5311730" y="1014517"/>
            <a:ext cx="3655322" cy="3190388"/>
          </a:xfrm>
          <a:prstGeom prst="rect">
            <a:avLst/>
          </a:prstGeom>
        </p:spPr>
      </p:pic>
    </p:spTree>
    <p:extLst>
      <p:ext uri="{BB962C8B-B14F-4D97-AF65-F5344CB8AC3E}">
        <p14:creationId xmlns:p14="http://schemas.microsoft.com/office/powerpoint/2010/main" val="3021310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11700" y="135083"/>
            <a:ext cx="8520600" cy="882642"/>
          </a:xfrm>
        </p:spPr>
        <p:txBody>
          <a:bodyPr/>
          <a:lstStyle/>
          <a:p>
            <a:pPr algn="ctr"/>
            <a:r>
              <a:rPr lang="tr-TR" dirty="0"/>
              <a:t>   </a:t>
            </a:r>
            <a:r>
              <a:rPr lang="tr-TR" sz="3200" b="1" dirty="0">
                <a:solidFill>
                  <a:schemeClr val="tx1"/>
                </a:solidFill>
                <a:latin typeface="+mn-lt"/>
              </a:rPr>
              <a:t> </a:t>
            </a:r>
          </a:p>
        </p:txBody>
      </p:sp>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614" y="135083"/>
            <a:ext cx="983443" cy="955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Dikdörtgen 10">
            <a:extLst>
              <a:ext uri="{FF2B5EF4-FFF2-40B4-BE49-F238E27FC236}">
                <a16:creationId xmlns:a16="http://schemas.microsoft.com/office/drawing/2014/main" id="{92C48D8B-4973-4FDA-B550-C9C50F139F0F}"/>
              </a:ext>
            </a:extLst>
          </p:cNvPr>
          <p:cNvSpPr/>
          <p:nvPr/>
        </p:nvSpPr>
        <p:spPr>
          <a:xfrm>
            <a:off x="584623" y="330940"/>
            <a:ext cx="8371763" cy="4893647"/>
          </a:xfrm>
          <a:prstGeom prst="rect">
            <a:avLst/>
          </a:prstGeom>
        </p:spPr>
        <p:txBody>
          <a:bodyPr wrap="square">
            <a:spAutoFit/>
          </a:bodyPr>
          <a:lstStyle/>
          <a:p>
            <a:pPr algn="just"/>
            <a:r>
              <a:rPr lang="tr-TR" sz="2400" dirty="0">
                <a:latin typeface="Imprint MT Shadow" panose="04020605060303030202" pitchFamily="82" charset="0"/>
              </a:rPr>
              <a:t>	(7) İzin belgesi sahibinden kiralanan konutun </a:t>
            </a:r>
            <a:r>
              <a:rPr lang="tr-TR" sz="2400" b="1" dirty="0">
                <a:latin typeface="Imprint MT Shadow" panose="04020605060303030202" pitchFamily="82" charset="0"/>
              </a:rPr>
              <a:t>kullanıcılar tarafından kendi nam ve hesabına üçüncü kişilere kiralanması</a:t>
            </a:r>
            <a:r>
              <a:rPr lang="tr-TR" sz="2400" dirty="0">
                <a:latin typeface="Imprint MT Shadow" panose="04020605060303030202" pitchFamily="82" charset="0"/>
              </a:rPr>
              <a:t> veya kendi adına mesken olarak kullanılmak amacıyla kiralanan konutun </a:t>
            </a:r>
            <a:r>
              <a:rPr lang="tr-TR" sz="2400" b="1" dirty="0">
                <a:latin typeface="Imprint MT Shadow" panose="04020605060303030202" pitchFamily="82" charset="0"/>
              </a:rPr>
              <a:t>kiracısı tarafından kendi nam ve hesabına turizm amaçlı olarak üçüncü kişilere kiralanması yasaktır</a:t>
            </a:r>
            <a:r>
              <a:rPr lang="tr-TR" sz="2400" dirty="0">
                <a:latin typeface="Imprint MT Shadow" panose="04020605060303030202" pitchFamily="82" charset="0"/>
              </a:rPr>
              <a:t>. Ancak kullanıcı tüzel kişilerin turizm amaçlı kiraladıkları konutu, kendi personeline kullandırması bu fıkra kapsamı dışındadır.</a:t>
            </a:r>
          </a:p>
          <a:p>
            <a:pPr algn="just"/>
            <a:r>
              <a:rPr lang="tr-TR" sz="2400" dirty="0">
                <a:latin typeface="Imprint MT Shadow" panose="04020605060303030202" pitchFamily="82" charset="0"/>
              </a:rPr>
              <a:t>	(8) Turizm amaçlı kiralama izin belgesi verilen konutlar hakkında 26/6/1973 tarihli ve 1774 sayılı Kimlik Bildirme Kanunu hükümleri uygulanır. </a:t>
            </a:r>
            <a:r>
              <a:rPr lang="tr-TR" sz="2400" b="1" dirty="0">
                <a:latin typeface="Imprint MT Shadow" panose="04020605060303030202" pitchFamily="82" charset="0"/>
              </a:rPr>
              <a:t>1774</a:t>
            </a:r>
            <a:r>
              <a:rPr lang="tr-TR" sz="2400" dirty="0">
                <a:latin typeface="Imprint MT Shadow" panose="04020605060303030202" pitchFamily="82" charset="0"/>
              </a:rPr>
              <a:t> sayılı Kanun kapsamında </a:t>
            </a:r>
            <a:r>
              <a:rPr lang="tr-TR" sz="2400" b="1" dirty="0">
                <a:latin typeface="Imprint MT Shadow" panose="04020605060303030202" pitchFamily="82" charset="0"/>
              </a:rPr>
              <a:t>bildirim yükümlülüğü </a:t>
            </a:r>
            <a:r>
              <a:rPr lang="tr-TR" sz="2400" dirty="0">
                <a:latin typeface="Imprint MT Shadow" panose="04020605060303030202" pitchFamily="82" charset="0"/>
              </a:rPr>
              <a:t>konusunda </a:t>
            </a:r>
            <a:r>
              <a:rPr lang="tr-TR" sz="2400" b="1" dirty="0">
                <a:latin typeface="Imprint MT Shadow" panose="04020605060303030202" pitchFamily="82" charset="0"/>
              </a:rPr>
              <a:t>izin belgesi sahibi </a:t>
            </a:r>
            <a:r>
              <a:rPr lang="tr-TR" sz="2400" dirty="0">
                <a:latin typeface="Imprint MT Shadow" panose="04020605060303030202" pitchFamily="82" charset="0"/>
              </a:rPr>
              <a:t>sorumlu kişi kabul edilir.</a:t>
            </a:r>
          </a:p>
        </p:txBody>
      </p:sp>
      <p:pic>
        <p:nvPicPr>
          <p:cNvPr id="3" name="Resim 2">
            <a:extLst>
              <a:ext uri="{FF2B5EF4-FFF2-40B4-BE49-F238E27FC236}">
                <a16:creationId xmlns:a16="http://schemas.microsoft.com/office/drawing/2014/main" id="{8249AF85-5414-4566-AC3A-F1ADEAD3AA9C}"/>
              </a:ext>
            </a:extLst>
          </p:cNvPr>
          <p:cNvPicPr>
            <a:picLocks noChangeAspect="1"/>
          </p:cNvPicPr>
          <p:nvPr/>
        </p:nvPicPr>
        <p:blipFill>
          <a:blip r:embed="rId3"/>
          <a:stretch>
            <a:fillRect/>
          </a:stretch>
        </p:blipFill>
        <p:spPr>
          <a:xfrm>
            <a:off x="7443307" y="0"/>
            <a:ext cx="1316304" cy="484954"/>
          </a:xfrm>
          <a:prstGeom prst="rect">
            <a:avLst/>
          </a:prstGeom>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 /></Relationships>
</file>

<file path=ppt/theme/theme1.xml><?xml version="1.0" encoding="utf-8"?>
<a:theme xmlns:a="http://schemas.openxmlformats.org/drawingml/2006/main" name="Akış">
  <a:themeElements>
    <a:clrScheme name="Akış">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Akış">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kış">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1901</TotalTime>
  <Words>1531</Words>
  <Application>Microsoft Office PowerPoint</Application>
  <PresentationFormat>Ekran Gösterisi (16:9)</PresentationFormat>
  <Paragraphs>108</Paragraphs>
  <Slides>21</Slides>
  <Notes>12</Notes>
  <HiddenSlides>0</HiddenSlides>
  <MMClips>0</MMClips>
  <ScaleCrop>false</ScaleCrop>
  <HeadingPairs>
    <vt:vector size="4" baseType="variant">
      <vt:variant>
        <vt:lpstr>Tema</vt:lpstr>
      </vt:variant>
      <vt:variant>
        <vt:i4>1</vt:i4>
      </vt:variant>
      <vt:variant>
        <vt:lpstr>Slayt Başlıkları</vt:lpstr>
      </vt:variant>
      <vt:variant>
        <vt:i4>21</vt:i4>
      </vt:variant>
    </vt:vector>
  </HeadingPairs>
  <TitlesOfParts>
    <vt:vector size="22" baseType="lpstr">
      <vt:lpstr>Akış</vt:lpstr>
      <vt:lpstr> </vt:lpstr>
      <vt:lpstr>            Amaç ve kapsam   </vt:lpstr>
      <vt:lpstr>PowerPoint Sunusu</vt:lpstr>
      <vt:lpstr>PowerPoint Sunusu</vt:lpstr>
      <vt:lpstr>PowerPoint Sunusu</vt:lpstr>
      <vt:lpstr>PowerPoint Sunusu</vt:lpstr>
      <vt:lpstr>PowerPoint Sunusu</vt:lpstr>
      <vt:lpstr>PowerPoint Sunusu</vt:lpstr>
      <vt:lpstr>    </vt:lpstr>
      <vt:lpstr>  (10) 23/6/1965 tarihli ve 634 sayılı Kat Mülkiyeti Kanununun 28 inci maddesi uyarınca düzenlenen yönetim planında kısa süreli kiralama faaliyetine izin verildiğine dair hüküm bulunan; resepsiyon, güvenlik ve günlük temizlik servisi mekânlarının bulunduğu; sağlık hizmetleri, kuru temizleme, çamaşırhane, taşıma, yemek ve alışveriş servisi hizmetleri ile spor salonu ve yüzme havuzu gibi hizmetlerin verilebildiği birden fazla bağımsız bölümü ihtiva eden yüksek nitelikli konutlara, üçüncü ve dördüncü fıkralardaki şartlar aranmaksızın izin belgesi düzenlenebilir.   Yüksek nitelikli konutların kiralama faaliyetleri konut işletmesi eliyle de yapılabilir. Bu durumda izin belgesi konut işletmesini yapan şirket adına düzenlenir. Bu şekilde yapılan kiralama faaliyeti, yedinci fıkranın kapsamı dışındadır.  </vt:lpstr>
      <vt:lpstr>Uygulanacak idari yaptırımlar MADDE 4- (1) İzinsiz kiralama faaliyetinin tespit edilmesi halinde uygulanacak idari yaptırımlar aşağıda belirlenmiştir:            </vt:lpstr>
      <vt:lpstr>Uygulanacak idari yaptırımlar</vt:lpstr>
      <vt:lpstr>                     </vt:lpstr>
      <vt:lpstr>PowerPoint Sunusu</vt:lpstr>
      <vt:lpstr>PowerPoint Sunusu</vt:lpstr>
      <vt:lpstr>PowerPoint Sunusu</vt:lpstr>
      <vt:lpstr>PowerPoint Sunusu</vt:lpstr>
      <vt:lpstr>PowerPoint Sunusu</vt:lpstr>
      <vt:lpstr>PowerPoint Sunusu</vt:lpstr>
      <vt:lpstr>PowerPoint Sunusu</vt:lpstr>
      <vt:lpstr>          TEŞEKKÜRLER…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Seydikemer Turizm Potansiyeli</dc:title>
  <dc:creator>ASUS</dc:creator>
  <cp:lastModifiedBy>Saffet DÜNDAR</cp:lastModifiedBy>
  <cp:revision>305</cp:revision>
  <dcterms:modified xsi:type="dcterms:W3CDTF">2024-01-09T12:18:19Z</dcterms:modified>
</cp:coreProperties>
</file>