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 id="2147483660" r:id="rId5"/>
  </p:sldMasterIdLst>
  <p:notesMasterIdLst>
    <p:notesMasterId r:id="rId45"/>
  </p:notesMasterIdLst>
  <p:sldIdLst>
    <p:sldId id="256" r:id="rId6"/>
    <p:sldId id="442" r:id="rId7"/>
    <p:sldId id="443" r:id="rId8"/>
    <p:sldId id="265" r:id="rId9"/>
    <p:sldId id="465" r:id="rId10"/>
    <p:sldId id="477" r:id="rId11"/>
    <p:sldId id="478" r:id="rId12"/>
    <p:sldId id="272" r:id="rId13"/>
    <p:sldId id="449" r:id="rId14"/>
    <p:sldId id="267" r:id="rId15"/>
    <p:sldId id="470" r:id="rId16"/>
    <p:sldId id="269" r:id="rId17"/>
    <p:sldId id="444" r:id="rId18"/>
    <p:sldId id="270" r:id="rId19"/>
    <p:sldId id="271" r:id="rId20"/>
    <p:sldId id="466" r:id="rId21"/>
    <p:sldId id="475" r:id="rId22"/>
    <p:sldId id="476" r:id="rId23"/>
    <p:sldId id="279" r:id="rId24"/>
    <p:sldId id="467" r:id="rId25"/>
    <p:sldId id="273" r:id="rId26"/>
    <p:sldId id="450" r:id="rId27"/>
    <p:sldId id="281" r:id="rId28"/>
    <p:sldId id="451" r:id="rId29"/>
    <p:sldId id="468" r:id="rId30"/>
    <p:sldId id="469" r:id="rId31"/>
    <p:sldId id="471" r:id="rId32"/>
    <p:sldId id="474" r:id="rId33"/>
    <p:sldId id="472" r:id="rId34"/>
    <p:sldId id="473" r:id="rId35"/>
    <p:sldId id="455" r:id="rId36"/>
    <p:sldId id="446" r:id="rId37"/>
    <p:sldId id="274" r:id="rId38"/>
    <p:sldId id="275" r:id="rId39"/>
    <p:sldId id="278" r:id="rId40"/>
    <p:sldId id="457" r:id="rId41"/>
    <p:sldId id="460" r:id="rId42"/>
    <p:sldId id="462" r:id="rId43"/>
    <p:sldId id="463" r:id="rId44"/>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lptekin GÖKAL" initials="AG" lastIdx="0" clrIdx="0">
    <p:extLst>
      <p:ext uri="{19B8F6BF-5375-455C-9EA6-DF929625EA0E}">
        <p15:presenceInfo xmlns:p15="http://schemas.microsoft.com/office/powerpoint/2012/main" userId="S-1-5-21-1486330351-2351234954-4223307448-7815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017" autoAdjust="0"/>
    <p:restoredTop sz="94660"/>
  </p:normalViewPr>
  <p:slideViewPr>
    <p:cSldViewPr snapToGrid="0">
      <p:cViewPr varScale="1">
        <p:scale>
          <a:sx n="127" d="100"/>
          <a:sy n="127" d="100"/>
        </p:scale>
        <p:origin x="162"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viewProps" Target="viewProps.xml"/><Relationship Id="rId8" Type="http://schemas.openxmlformats.org/officeDocument/2006/relationships/slide" Target="slides/slide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99A2717-D223-490C-88B5-9969CD0C347F}" type="doc">
      <dgm:prSet loTypeId="urn:microsoft.com/office/officeart/2005/8/layout/cycle7" loCatId="cycle" qsTypeId="urn:microsoft.com/office/officeart/2005/8/quickstyle/simple1" qsCatId="simple" csTypeId="urn:microsoft.com/office/officeart/2005/8/colors/accent1_2" csCatId="accent1" phldr="1"/>
      <dgm:spPr/>
      <dgm:t>
        <a:bodyPr/>
        <a:lstStyle/>
        <a:p>
          <a:endParaRPr lang="tr-TR"/>
        </a:p>
      </dgm:t>
    </dgm:pt>
    <dgm:pt modelId="{4A3A300E-7A7B-4D78-AF66-5E904CC0CBAD}">
      <dgm:prSet phldrT="[Metin]"/>
      <dgm:spPr>
        <a:solidFill>
          <a:srgbClr val="C00000"/>
        </a:solidFill>
      </dgm:spPr>
      <dgm:t>
        <a:bodyPr/>
        <a:lstStyle/>
        <a:p>
          <a:r>
            <a:rPr lang="tr-TR" dirty="0" smtClean="0">
              <a:latin typeface="Garamond" panose="02020404030301010803" pitchFamily="18" charset="0"/>
            </a:rPr>
            <a:t>Kırsal Kalkınma Destekleri</a:t>
          </a:r>
          <a:endParaRPr lang="tr-TR" dirty="0">
            <a:latin typeface="Garamond" panose="02020404030301010803" pitchFamily="18" charset="0"/>
          </a:endParaRPr>
        </a:p>
      </dgm:t>
    </dgm:pt>
    <dgm:pt modelId="{9B547547-782D-4ECB-82E9-2F5B9DCC25B9}" type="parTrans" cxnId="{5ED807C2-5E30-497C-B3BB-C4013A32200D}">
      <dgm:prSet/>
      <dgm:spPr/>
      <dgm:t>
        <a:bodyPr/>
        <a:lstStyle/>
        <a:p>
          <a:endParaRPr lang="tr-TR"/>
        </a:p>
      </dgm:t>
    </dgm:pt>
    <dgm:pt modelId="{827FB58E-F9F1-454E-B62D-BF3C222F4281}" type="sibTrans" cxnId="{5ED807C2-5E30-497C-B3BB-C4013A32200D}">
      <dgm:prSet/>
      <dgm:spPr>
        <a:solidFill>
          <a:srgbClr val="C00000"/>
        </a:solidFill>
      </dgm:spPr>
      <dgm:t>
        <a:bodyPr/>
        <a:lstStyle/>
        <a:p>
          <a:endParaRPr lang="tr-TR"/>
        </a:p>
      </dgm:t>
    </dgm:pt>
    <dgm:pt modelId="{0C1E3643-D918-4E10-A939-DC3D1DE17C8C}">
      <dgm:prSet phldrT="[Metin]"/>
      <dgm:spPr>
        <a:solidFill>
          <a:srgbClr val="C00000"/>
        </a:solidFill>
      </dgm:spPr>
      <dgm:t>
        <a:bodyPr/>
        <a:lstStyle/>
        <a:p>
          <a:r>
            <a:rPr lang="tr-TR" dirty="0" smtClean="0">
              <a:latin typeface="Garamond" panose="02020404030301010803" pitchFamily="18" charset="0"/>
            </a:rPr>
            <a:t>Altyapı Yatırımları</a:t>
          </a:r>
          <a:endParaRPr lang="tr-TR" dirty="0">
            <a:latin typeface="Garamond" panose="02020404030301010803" pitchFamily="18" charset="0"/>
          </a:endParaRPr>
        </a:p>
      </dgm:t>
    </dgm:pt>
    <dgm:pt modelId="{E5CB1CDB-E833-4293-8C9F-248BC0BA7E80}" type="parTrans" cxnId="{73C73AB1-C469-433A-BAB1-12783956A10C}">
      <dgm:prSet/>
      <dgm:spPr/>
      <dgm:t>
        <a:bodyPr/>
        <a:lstStyle/>
        <a:p>
          <a:endParaRPr lang="tr-TR"/>
        </a:p>
      </dgm:t>
    </dgm:pt>
    <dgm:pt modelId="{73D75D82-AEE1-47B6-BD74-04386D602643}" type="sibTrans" cxnId="{73C73AB1-C469-433A-BAB1-12783956A10C}">
      <dgm:prSet/>
      <dgm:spPr>
        <a:solidFill>
          <a:srgbClr val="C00000"/>
        </a:solidFill>
      </dgm:spPr>
      <dgm:t>
        <a:bodyPr/>
        <a:lstStyle/>
        <a:p>
          <a:endParaRPr lang="tr-TR"/>
        </a:p>
      </dgm:t>
    </dgm:pt>
    <dgm:pt modelId="{98124B14-F7F3-4B64-8ECC-C79C27F5AD39}">
      <dgm:prSet phldrT="[Metin]"/>
      <dgm:spPr>
        <a:solidFill>
          <a:srgbClr val="C00000"/>
        </a:solidFill>
      </dgm:spPr>
      <dgm:t>
        <a:bodyPr/>
        <a:lstStyle/>
        <a:p>
          <a:r>
            <a:rPr lang="tr-TR" dirty="0" smtClean="0">
              <a:latin typeface="Garamond" panose="02020404030301010803" pitchFamily="18" charset="0"/>
            </a:rPr>
            <a:t>Ekonomik Yatırımlar</a:t>
          </a:r>
        </a:p>
      </dgm:t>
    </dgm:pt>
    <dgm:pt modelId="{7B9BA92B-C9DC-4F36-AA16-A90E83CA3EB6}" type="parTrans" cxnId="{53CEF2C2-6451-4AA0-B453-B1C2CCE8F24F}">
      <dgm:prSet/>
      <dgm:spPr/>
      <dgm:t>
        <a:bodyPr/>
        <a:lstStyle/>
        <a:p>
          <a:endParaRPr lang="tr-TR"/>
        </a:p>
      </dgm:t>
    </dgm:pt>
    <dgm:pt modelId="{CBF0F833-4742-4AF5-84C1-6F7F95DFFC75}" type="sibTrans" cxnId="{53CEF2C2-6451-4AA0-B453-B1C2CCE8F24F}">
      <dgm:prSet/>
      <dgm:spPr>
        <a:solidFill>
          <a:srgbClr val="C00000"/>
        </a:solidFill>
      </dgm:spPr>
      <dgm:t>
        <a:bodyPr/>
        <a:lstStyle/>
        <a:p>
          <a:endParaRPr lang="tr-TR"/>
        </a:p>
      </dgm:t>
    </dgm:pt>
    <dgm:pt modelId="{6B268185-0943-472C-8919-3522ECA64FC9}" type="pres">
      <dgm:prSet presAssocID="{A99A2717-D223-490C-88B5-9969CD0C347F}" presName="Name0" presStyleCnt="0">
        <dgm:presLayoutVars>
          <dgm:dir/>
          <dgm:resizeHandles val="exact"/>
        </dgm:presLayoutVars>
      </dgm:prSet>
      <dgm:spPr/>
    </dgm:pt>
    <dgm:pt modelId="{63CBE235-F27F-42A8-A475-0D2BFC1A4869}" type="pres">
      <dgm:prSet presAssocID="{4A3A300E-7A7B-4D78-AF66-5E904CC0CBAD}" presName="node" presStyleLbl="node1" presStyleIdx="0" presStyleCnt="3" custScaleX="210588">
        <dgm:presLayoutVars>
          <dgm:bulletEnabled val="1"/>
        </dgm:presLayoutVars>
      </dgm:prSet>
      <dgm:spPr/>
      <dgm:t>
        <a:bodyPr/>
        <a:lstStyle/>
        <a:p>
          <a:endParaRPr lang="tr-TR"/>
        </a:p>
      </dgm:t>
    </dgm:pt>
    <dgm:pt modelId="{ED18FDE5-DCE3-4E9C-95AD-6D1AE4011B34}" type="pres">
      <dgm:prSet presAssocID="{827FB58E-F9F1-454E-B62D-BF3C222F4281}" presName="sibTrans" presStyleLbl="sibTrans2D1" presStyleIdx="0" presStyleCnt="3"/>
      <dgm:spPr/>
    </dgm:pt>
    <dgm:pt modelId="{C929F5BF-6B23-4307-AA88-124BA6334A91}" type="pres">
      <dgm:prSet presAssocID="{827FB58E-F9F1-454E-B62D-BF3C222F4281}" presName="connectorText" presStyleLbl="sibTrans2D1" presStyleIdx="0" presStyleCnt="3"/>
      <dgm:spPr/>
    </dgm:pt>
    <dgm:pt modelId="{85EA1D94-6725-4826-8050-6016422117D9}" type="pres">
      <dgm:prSet presAssocID="{0C1E3643-D918-4E10-A939-DC3D1DE17C8C}" presName="node" presStyleLbl="node1" presStyleIdx="1" presStyleCnt="3" custScaleX="141591">
        <dgm:presLayoutVars>
          <dgm:bulletEnabled val="1"/>
        </dgm:presLayoutVars>
      </dgm:prSet>
      <dgm:spPr/>
    </dgm:pt>
    <dgm:pt modelId="{03AA4F09-770C-4EE5-9824-7B49A00B5DA4}" type="pres">
      <dgm:prSet presAssocID="{73D75D82-AEE1-47B6-BD74-04386D602643}" presName="sibTrans" presStyleLbl="sibTrans2D1" presStyleIdx="1" presStyleCnt="3"/>
      <dgm:spPr/>
    </dgm:pt>
    <dgm:pt modelId="{38C18017-6881-4BAA-A091-208B50EA0898}" type="pres">
      <dgm:prSet presAssocID="{73D75D82-AEE1-47B6-BD74-04386D602643}" presName="connectorText" presStyleLbl="sibTrans2D1" presStyleIdx="1" presStyleCnt="3"/>
      <dgm:spPr/>
    </dgm:pt>
    <dgm:pt modelId="{138206EF-FC68-4CBC-8DED-0C2F5B7C1B52}" type="pres">
      <dgm:prSet presAssocID="{98124B14-F7F3-4B64-8ECC-C79C27F5AD39}" presName="node" presStyleLbl="node1" presStyleIdx="2" presStyleCnt="3" custScaleX="150354">
        <dgm:presLayoutVars>
          <dgm:bulletEnabled val="1"/>
        </dgm:presLayoutVars>
      </dgm:prSet>
      <dgm:spPr/>
      <dgm:t>
        <a:bodyPr/>
        <a:lstStyle/>
        <a:p>
          <a:endParaRPr lang="tr-TR"/>
        </a:p>
      </dgm:t>
    </dgm:pt>
    <dgm:pt modelId="{672DBB23-69C5-4ADA-981E-BC9CF89F5A77}" type="pres">
      <dgm:prSet presAssocID="{CBF0F833-4742-4AF5-84C1-6F7F95DFFC75}" presName="sibTrans" presStyleLbl="sibTrans2D1" presStyleIdx="2" presStyleCnt="3"/>
      <dgm:spPr/>
    </dgm:pt>
    <dgm:pt modelId="{B79FB5DF-8AB0-4F92-95E6-CCC493EB2B6A}" type="pres">
      <dgm:prSet presAssocID="{CBF0F833-4742-4AF5-84C1-6F7F95DFFC75}" presName="connectorText" presStyleLbl="sibTrans2D1" presStyleIdx="2" presStyleCnt="3"/>
      <dgm:spPr/>
    </dgm:pt>
  </dgm:ptLst>
  <dgm:cxnLst>
    <dgm:cxn modelId="{607E4976-6CD5-432D-AF4A-EBEA996135E6}" type="presOf" srcId="{A99A2717-D223-490C-88B5-9969CD0C347F}" destId="{6B268185-0943-472C-8919-3522ECA64FC9}" srcOrd="0" destOrd="0" presId="urn:microsoft.com/office/officeart/2005/8/layout/cycle7"/>
    <dgm:cxn modelId="{2641081B-C59E-48AA-B38D-F38856D1CEE6}" type="presOf" srcId="{98124B14-F7F3-4B64-8ECC-C79C27F5AD39}" destId="{138206EF-FC68-4CBC-8DED-0C2F5B7C1B52}" srcOrd="0" destOrd="0" presId="urn:microsoft.com/office/officeart/2005/8/layout/cycle7"/>
    <dgm:cxn modelId="{D6D1365E-3549-4678-9DB5-6AE3EF9D5AA8}" type="presOf" srcId="{827FB58E-F9F1-454E-B62D-BF3C222F4281}" destId="{ED18FDE5-DCE3-4E9C-95AD-6D1AE4011B34}" srcOrd="0" destOrd="0" presId="urn:microsoft.com/office/officeart/2005/8/layout/cycle7"/>
    <dgm:cxn modelId="{DEB3C288-45FD-43D1-980D-E2449E8DE583}" type="presOf" srcId="{827FB58E-F9F1-454E-B62D-BF3C222F4281}" destId="{C929F5BF-6B23-4307-AA88-124BA6334A91}" srcOrd="1" destOrd="0" presId="urn:microsoft.com/office/officeart/2005/8/layout/cycle7"/>
    <dgm:cxn modelId="{A1783347-DC2F-4D64-ABA4-1A49BF80082D}" type="presOf" srcId="{CBF0F833-4742-4AF5-84C1-6F7F95DFFC75}" destId="{B79FB5DF-8AB0-4F92-95E6-CCC493EB2B6A}" srcOrd="1" destOrd="0" presId="urn:microsoft.com/office/officeart/2005/8/layout/cycle7"/>
    <dgm:cxn modelId="{73C73AB1-C469-433A-BAB1-12783956A10C}" srcId="{A99A2717-D223-490C-88B5-9969CD0C347F}" destId="{0C1E3643-D918-4E10-A939-DC3D1DE17C8C}" srcOrd="1" destOrd="0" parTransId="{E5CB1CDB-E833-4293-8C9F-248BC0BA7E80}" sibTransId="{73D75D82-AEE1-47B6-BD74-04386D602643}"/>
    <dgm:cxn modelId="{8DB5D4FA-364C-4DC9-8CB0-342F799F3985}" type="presOf" srcId="{73D75D82-AEE1-47B6-BD74-04386D602643}" destId="{03AA4F09-770C-4EE5-9824-7B49A00B5DA4}" srcOrd="0" destOrd="0" presId="urn:microsoft.com/office/officeart/2005/8/layout/cycle7"/>
    <dgm:cxn modelId="{CF6BEE8D-71C3-44B7-921F-71B8F38451B6}" type="presOf" srcId="{4A3A300E-7A7B-4D78-AF66-5E904CC0CBAD}" destId="{63CBE235-F27F-42A8-A475-0D2BFC1A4869}" srcOrd="0" destOrd="0" presId="urn:microsoft.com/office/officeart/2005/8/layout/cycle7"/>
    <dgm:cxn modelId="{5ED807C2-5E30-497C-B3BB-C4013A32200D}" srcId="{A99A2717-D223-490C-88B5-9969CD0C347F}" destId="{4A3A300E-7A7B-4D78-AF66-5E904CC0CBAD}" srcOrd="0" destOrd="0" parTransId="{9B547547-782D-4ECB-82E9-2F5B9DCC25B9}" sibTransId="{827FB58E-F9F1-454E-B62D-BF3C222F4281}"/>
    <dgm:cxn modelId="{4C243252-DD62-4EF6-88D9-B18185555E33}" type="presOf" srcId="{0C1E3643-D918-4E10-A939-DC3D1DE17C8C}" destId="{85EA1D94-6725-4826-8050-6016422117D9}" srcOrd="0" destOrd="0" presId="urn:microsoft.com/office/officeart/2005/8/layout/cycle7"/>
    <dgm:cxn modelId="{0AD42927-3BE8-4F40-8413-FE4A67175E88}" type="presOf" srcId="{CBF0F833-4742-4AF5-84C1-6F7F95DFFC75}" destId="{672DBB23-69C5-4ADA-981E-BC9CF89F5A77}" srcOrd="0" destOrd="0" presId="urn:microsoft.com/office/officeart/2005/8/layout/cycle7"/>
    <dgm:cxn modelId="{2523D76E-75B5-4407-87CA-E99115963B45}" type="presOf" srcId="{73D75D82-AEE1-47B6-BD74-04386D602643}" destId="{38C18017-6881-4BAA-A091-208B50EA0898}" srcOrd="1" destOrd="0" presId="urn:microsoft.com/office/officeart/2005/8/layout/cycle7"/>
    <dgm:cxn modelId="{53CEF2C2-6451-4AA0-B453-B1C2CCE8F24F}" srcId="{A99A2717-D223-490C-88B5-9969CD0C347F}" destId="{98124B14-F7F3-4B64-8ECC-C79C27F5AD39}" srcOrd="2" destOrd="0" parTransId="{7B9BA92B-C9DC-4F36-AA16-A90E83CA3EB6}" sibTransId="{CBF0F833-4742-4AF5-84C1-6F7F95DFFC75}"/>
    <dgm:cxn modelId="{F203DE37-A44E-461B-BF5D-2B219F2584F3}" type="presParOf" srcId="{6B268185-0943-472C-8919-3522ECA64FC9}" destId="{63CBE235-F27F-42A8-A475-0D2BFC1A4869}" srcOrd="0" destOrd="0" presId="urn:microsoft.com/office/officeart/2005/8/layout/cycle7"/>
    <dgm:cxn modelId="{6116B135-ACC6-4784-98A9-DEF83D1A20A7}" type="presParOf" srcId="{6B268185-0943-472C-8919-3522ECA64FC9}" destId="{ED18FDE5-DCE3-4E9C-95AD-6D1AE4011B34}" srcOrd="1" destOrd="0" presId="urn:microsoft.com/office/officeart/2005/8/layout/cycle7"/>
    <dgm:cxn modelId="{E8206F32-2E5B-4004-8276-E95AADD4EDCC}" type="presParOf" srcId="{ED18FDE5-DCE3-4E9C-95AD-6D1AE4011B34}" destId="{C929F5BF-6B23-4307-AA88-124BA6334A91}" srcOrd="0" destOrd="0" presId="urn:microsoft.com/office/officeart/2005/8/layout/cycle7"/>
    <dgm:cxn modelId="{D6A59A7C-A929-404F-8BF7-86A5B0D65348}" type="presParOf" srcId="{6B268185-0943-472C-8919-3522ECA64FC9}" destId="{85EA1D94-6725-4826-8050-6016422117D9}" srcOrd="2" destOrd="0" presId="urn:microsoft.com/office/officeart/2005/8/layout/cycle7"/>
    <dgm:cxn modelId="{6F42E333-9572-4819-9961-057163EFA7A5}" type="presParOf" srcId="{6B268185-0943-472C-8919-3522ECA64FC9}" destId="{03AA4F09-770C-4EE5-9824-7B49A00B5DA4}" srcOrd="3" destOrd="0" presId="urn:microsoft.com/office/officeart/2005/8/layout/cycle7"/>
    <dgm:cxn modelId="{DA70E2D5-3228-41E2-9D53-D68F4A3F75B7}" type="presParOf" srcId="{03AA4F09-770C-4EE5-9824-7B49A00B5DA4}" destId="{38C18017-6881-4BAA-A091-208B50EA0898}" srcOrd="0" destOrd="0" presId="urn:microsoft.com/office/officeart/2005/8/layout/cycle7"/>
    <dgm:cxn modelId="{C31C9530-C795-4CD2-A7F7-6EFCAFFFD00D}" type="presParOf" srcId="{6B268185-0943-472C-8919-3522ECA64FC9}" destId="{138206EF-FC68-4CBC-8DED-0C2F5B7C1B52}" srcOrd="4" destOrd="0" presId="urn:microsoft.com/office/officeart/2005/8/layout/cycle7"/>
    <dgm:cxn modelId="{BED17683-8F0D-4C80-B1A8-7029D969F8FF}" type="presParOf" srcId="{6B268185-0943-472C-8919-3522ECA64FC9}" destId="{672DBB23-69C5-4ADA-981E-BC9CF89F5A77}" srcOrd="5" destOrd="0" presId="urn:microsoft.com/office/officeart/2005/8/layout/cycle7"/>
    <dgm:cxn modelId="{8DB90FA1-8339-4E5B-B9DF-77A8998872C5}" type="presParOf" srcId="{672DBB23-69C5-4ADA-981E-BC9CF89F5A77}" destId="{B79FB5DF-8AB0-4F92-95E6-CCC493EB2B6A}" srcOrd="0" destOrd="0" presId="urn:microsoft.com/office/officeart/2005/8/layout/cycle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CBE235-F27F-42A8-A475-0D2BFC1A4869}">
      <dsp:nvSpPr>
        <dsp:cNvPr id="0" name=""/>
        <dsp:cNvSpPr/>
      </dsp:nvSpPr>
      <dsp:spPr>
        <a:xfrm>
          <a:off x="1864788" y="1663"/>
          <a:ext cx="5067358" cy="1203145"/>
        </a:xfrm>
        <a:prstGeom prst="roundRect">
          <a:avLst>
            <a:gd name="adj" fmla="val 10000"/>
          </a:avLst>
        </a:prstGeom>
        <a:solidFill>
          <a:srgbClr val="C0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lvl="0" algn="ctr" defTabSz="1466850">
            <a:lnSpc>
              <a:spcPct val="90000"/>
            </a:lnSpc>
            <a:spcBef>
              <a:spcPct val="0"/>
            </a:spcBef>
            <a:spcAft>
              <a:spcPct val="35000"/>
            </a:spcAft>
          </a:pPr>
          <a:r>
            <a:rPr lang="tr-TR" sz="3300" kern="1200" dirty="0" smtClean="0">
              <a:latin typeface="Garamond" panose="02020404030301010803" pitchFamily="18" charset="0"/>
            </a:rPr>
            <a:t>Kırsal Kalkınma Destekleri</a:t>
          </a:r>
          <a:endParaRPr lang="tr-TR" sz="3300" kern="1200" dirty="0">
            <a:latin typeface="Garamond" panose="02020404030301010803" pitchFamily="18" charset="0"/>
          </a:endParaRPr>
        </a:p>
      </dsp:txBody>
      <dsp:txXfrm>
        <a:off x="1900027" y="36902"/>
        <a:ext cx="4996880" cy="1132667"/>
      </dsp:txXfrm>
    </dsp:sp>
    <dsp:sp modelId="{ED18FDE5-DCE3-4E9C-95AD-6D1AE4011B34}">
      <dsp:nvSpPr>
        <dsp:cNvPr id="0" name=""/>
        <dsp:cNvSpPr/>
      </dsp:nvSpPr>
      <dsp:spPr>
        <a:xfrm rot="3600000">
          <a:off x="5207108" y="2114249"/>
          <a:ext cx="370607" cy="421100"/>
        </a:xfrm>
        <a:prstGeom prst="leftRightArrow">
          <a:avLst>
            <a:gd name="adj1" fmla="val 60000"/>
            <a:gd name="adj2" fmla="val 50000"/>
          </a:avLst>
        </a:prstGeom>
        <a:solidFill>
          <a:srgbClr val="C0000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tr-TR" sz="1800" kern="1200"/>
        </a:p>
      </dsp:txBody>
      <dsp:txXfrm>
        <a:off x="5318290" y="2198469"/>
        <a:ext cx="148243" cy="252660"/>
      </dsp:txXfrm>
    </dsp:sp>
    <dsp:sp modelId="{85EA1D94-6725-4826-8050-6016422117D9}">
      <dsp:nvSpPr>
        <dsp:cNvPr id="0" name=""/>
        <dsp:cNvSpPr/>
      </dsp:nvSpPr>
      <dsp:spPr>
        <a:xfrm>
          <a:off x="4682812" y="3444790"/>
          <a:ext cx="3407090" cy="1203145"/>
        </a:xfrm>
        <a:prstGeom prst="roundRect">
          <a:avLst>
            <a:gd name="adj" fmla="val 10000"/>
          </a:avLst>
        </a:prstGeom>
        <a:solidFill>
          <a:srgbClr val="C0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lvl="0" algn="ctr" defTabSz="1466850">
            <a:lnSpc>
              <a:spcPct val="90000"/>
            </a:lnSpc>
            <a:spcBef>
              <a:spcPct val="0"/>
            </a:spcBef>
            <a:spcAft>
              <a:spcPct val="35000"/>
            </a:spcAft>
          </a:pPr>
          <a:r>
            <a:rPr lang="tr-TR" sz="3300" kern="1200" dirty="0" smtClean="0">
              <a:latin typeface="Garamond" panose="02020404030301010803" pitchFamily="18" charset="0"/>
            </a:rPr>
            <a:t>Altyapı Yatırımları</a:t>
          </a:r>
          <a:endParaRPr lang="tr-TR" sz="3300" kern="1200" dirty="0">
            <a:latin typeface="Garamond" panose="02020404030301010803" pitchFamily="18" charset="0"/>
          </a:endParaRPr>
        </a:p>
      </dsp:txBody>
      <dsp:txXfrm>
        <a:off x="4718051" y="3480029"/>
        <a:ext cx="3336612" cy="1132667"/>
      </dsp:txXfrm>
    </dsp:sp>
    <dsp:sp modelId="{03AA4F09-770C-4EE5-9824-7B49A00B5DA4}">
      <dsp:nvSpPr>
        <dsp:cNvPr id="0" name=""/>
        <dsp:cNvSpPr/>
      </dsp:nvSpPr>
      <dsp:spPr>
        <a:xfrm rot="10800000">
          <a:off x="4265879" y="3835812"/>
          <a:ext cx="370607" cy="421100"/>
        </a:xfrm>
        <a:prstGeom prst="leftRightArrow">
          <a:avLst>
            <a:gd name="adj1" fmla="val 60000"/>
            <a:gd name="adj2" fmla="val 50000"/>
          </a:avLst>
        </a:prstGeom>
        <a:solidFill>
          <a:srgbClr val="C0000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tr-TR" sz="1800" kern="1200"/>
        </a:p>
      </dsp:txBody>
      <dsp:txXfrm rot="10800000">
        <a:off x="4377061" y="3920032"/>
        <a:ext cx="148243" cy="252660"/>
      </dsp:txXfrm>
    </dsp:sp>
    <dsp:sp modelId="{138206EF-FC68-4CBC-8DED-0C2F5B7C1B52}">
      <dsp:nvSpPr>
        <dsp:cNvPr id="0" name=""/>
        <dsp:cNvSpPr/>
      </dsp:nvSpPr>
      <dsp:spPr>
        <a:xfrm>
          <a:off x="601600" y="3444790"/>
          <a:ext cx="3617953" cy="1203145"/>
        </a:xfrm>
        <a:prstGeom prst="roundRect">
          <a:avLst>
            <a:gd name="adj" fmla="val 10000"/>
          </a:avLst>
        </a:prstGeom>
        <a:solidFill>
          <a:srgbClr val="C0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lvl="0" algn="ctr" defTabSz="1466850">
            <a:lnSpc>
              <a:spcPct val="90000"/>
            </a:lnSpc>
            <a:spcBef>
              <a:spcPct val="0"/>
            </a:spcBef>
            <a:spcAft>
              <a:spcPct val="35000"/>
            </a:spcAft>
          </a:pPr>
          <a:r>
            <a:rPr lang="tr-TR" sz="3300" kern="1200" dirty="0" smtClean="0">
              <a:latin typeface="Garamond" panose="02020404030301010803" pitchFamily="18" charset="0"/>
            </a:rPr>
            <a:t>Ekonomik Yatırımlar</a:t>
          </a:r>
        </a:p>
      </dsp:txBody>
      <dsp:txXfrm>
        <a:off x="636839" y="3480029"/>
        <a:ext cx="3547475" cy="1132667"/>
      </dsp:txXfrm>
    </dsp:sp>
    <dsp:sp modelId="{672DBB23-69C5-4ADA-981E-BC9CF89F5A77}">
      <dsp:nvSpPr>
        <dsp:cNvPr id="0" name=""/>
        <dsp:cNvSpPr/>
      </dsp:nvSpPr>
      <dsp:spPr>
        <a:xfrm rot="18000000">
          <a:off x="3219218" y="2114249"/>
          <a:ext cx="370607" cy="421100"/>
        </a:xfrm>
        <a:prstGeom prst="leftRightArrow">
          <a:avLst>
            <a:gd name="adj1" fmla="val 60000"/>
            <a:gd name="adj2" fmla="val 50000"/>
          </a:avLst>
        </a:prstGeom>
        <a:solidFill>
          <a:srgbClr val="C0000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tr-TR" sz="1800" kern="1200"/>
        </a:p>
      </dsp:txBody>
      <dsp:txXfrm>
        <a:off x="3330400" y="2198469"/>
        <a:ext cx="148243" cy="252660"/>
      </dsp:txXfrm>
    </dsp:sp>
  </dsp:spTree>
</dsp:drawing>
</file>

<file path=ppt/diagrams/layout1.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8A575A4-D94D-4244-8BA0-9EA20CC8BABC}" type="datetimeFigureOut">
              <a:rPr lang="tr-TR" smtClean="0"/>
              <a:t>10.03.2025</a:t>
            </a:fld>
            <a:endParaRPr lang="tr-TR"/>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5320671-87E8-4BB1-84C3-6B52097E0005}" type="slidenum">
              <a:rPr lang="tr-TR" smtClean="0"/>
              <a:t>‹#›</a:t>
            </a:fld>
            <a:endParaRPr lang="tr-TR"/>
          </a:p>
        </p:txBody>
      </p:sp>
    </p:spTree>
    <p:extLst>
      <p:ext uri="{BB962C8B-B14F-4D97-AF65-F5344CB8AC3E}">
        <p14:creationId xmlns:p14="http://schemas.microsoft.com/office/powerpoint/2010/main" val="30807894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ayt Görüntüsü Yer Tutucusu 1">
            <a:extLst>
              <a:ext uri="{FF2B5EF4-FFF2-40B4-BE49-F238E27FC236}">
                <a16:creationId xmlns:a16="http://schemas.microsoft.com/office/drawing/2014/main" id="{6CCFB6D7-BD08-4E05-8F4B-B42D654A271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 Yer Tutucusu 2">
            <a:extLst>
              <a:ext uri="{FF2B5EF4-FFF2-40B4-BE49-F238E27FC236}">
                <a16:creationId xmlns:a16="http://schemas.microsoft.com/office/drawing/2014/main" id="{8B1B6B4B-9171-4BD7-9EB1-42CCD09FD4B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altLang="tr-TR"/>
          </a:p>
        </p:txBody>
      </p:sp>
      <p:sp>
        <p:nvSpPr>
          <p:cNvPr id="20484" name="Slayt Numarası Yer Tutucusu 3">
            <a:extLst>
              <a:ext uri="{FF2B5EF4-FFF2-40B4-BE49-F238E27FC236}">
                <a16:creationId xmlns:a16="http://schemas.microsoft.com/office/drawing/2014/main" id="{FE5BA5DA-573E-4C5C-A812-9A9DF761A7F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7B59944A-BEDB-47E8-8627-50E3CB6CDF2E}" type="slidenum">
              <a:rPr lang="tr-TR" altLang="tr-TR"/>
              <a:pPr/>
              <a:t>3</a:t>
            </a:fld>
            <a:endParaRPr lang="tr-TR" altLang="tr-T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ayt Görüntüsü Yer Tutucus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altLang="tr-TR"/>
          </a:p>
        </p:txBody>
      </p:sp>
      <p:sp>
        <p:nvSpPr>
          <p:cNvPr id="20484"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56BBF9A3-1FE5-4E6C-8509-8923C7E1369F}" type="slidenum">
              <a:rPr lang="tr-TR" altLang="tr-TR" smtClean="0"/>
              <a:pPr/>
              <a:t>4</a:t>
            </a:fld>
            <a:endParaRPr lang="tr-TR" altLang="tr-TR"/>
          </a:p>
        </p:txBody>
      </p:sp>
    </p:spTree>
    <p:extLst>
      <p:ext uri="{BB962C8B-B14F-4D97-AF65-F5344CB8AC3E}">
        <p14:creationId xmlns:p14="http://schemas.microsoft.com/office/powerpoint/2010/main" val="10845853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ayt Görüntüsü Yer Tutucus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tr-TR" altLang="tr-TR"/>
          </a:p>
        </p:txBody>
      </p:sp>
      <p:sp>
        <p:nvSpPr>
          <p:cNvPr id="28676"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E3CEDF0E-EDD3-472A-AC06-9C1D233A7D5D}" type="slidenum">
              <a:rPr lang="tr-TR" altLang="tr-TR" smtClean="0"/>
              <a:pPr/>
              <a:t>8</a:t>
            </a:fld>
            <a:endParaRPr lang="tr-TR" altLang="tr-TR"/>
          </a:p>
        </p:txBody>
      </p:sp>
    </p:spTree>
    <p:extLst>
      <p:ext uri="{BB962C8B-B14F-4D97-AF65-F5344CB8AC3E}">
        <p14:creationId xmlns:p14="http://schemas.microsoft.com/office/powerpoint/2010/main" val="123091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ayt Görüntüsü Yer Tutucus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tr-TR" altLang="tr-TR"/>
          </a:p>
        </p:txBody>
      </p:sp>
      <p:sp>
        <p:nvSpPr>
          <p:cNvPr id="28676"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E3CEDF0E-EDD3-472A-AC06-9C1D233A7D5D}" type="slidenum">
              <a:rPr lang="tr-TR" altLang="tr-TR" smtClean="0"/>
              <a:pPr/>
              <a:t>9</a:t>
            </a:fld>
            <a:endParaRPr lang="tr-TR" altLang="tr-TR"/>
          </a:p>
        </p:txBody>
      </p:sp>
    </p:spTree>
    <p:extLst>
      <p:ext uri="{BB962C8B-B14F-4D97-AF65-F5344CB8AC3E}">
        <p14:creationId xmlns:p14="http://schemas.microsoft.com/office/powerpoint/2010/main" val="267712691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aşlık Slaydı">
    <p:spTree>
      <p:nvGrpSpPr>
        <p:cNvPr id="1" name=""/>
        <p:cNvGrpSpPr/>
        <p:nvPr/>
      </p:nvGrpSpPr>
      <p:grpSpPr>
        <a:xfrm>
          <a:off x="0" y="0"/>
          <a:ext cx="0" cy="0"/>
          <a:chOff x="0" y="0"/>
          <a:chExt cx="0" cy="0"/>
        </a:xfrm>
      </p:grpSpPr>
      <p:pic>
        <p:nvPicPr>
          <p:cNvPr id="7" name="Resim 6">
            <a:extLst>
              <a:ext uri="{FF2B5EF4-FFF2-40B4-BE49-F238E27FC236}">
                <a16:creationId xmlns:a16="http://schemas.microsoft.com/office/drawing/2014/main" id="{C0DE9D92-E193-BDD5-62D9-7E764A30AB8F}"/>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Unvan 1"/>
          <p:cNvSpPr>
            <a:spLocks noGrp="1"/>
          </p:cNvSpPr>
          <p:nvPr>
            <p:ph type="ctrTitle" hasCustomPrompt="1"/>
          </p:nvPr>
        </p:nvSpPr>
        <p:spPr>
          <a:xfrm>
            <a:off x="1524000" y="4429760"/>
            <a:ext cx="9144000" cy="990600"/>
          </a:xfrm>
        </p:spPr>
        <p:txBody>
          <a:bodyPr anchor="b"/>
          <a:lstStyle>
            <a:lvl1pPr algn="ctr">
              <a:defRPr sz="4400">
                <a:latin typeface="Garamond" panose="02020404030301010803" pitchFamily="18" charset="0"/>
              </a:defRPr>
            </a:lvl1pPr>
          </a:lstStyle>
          <a:p>
            <a:r>
              <a:rPr lang="tr-TR" dirty="0"/>
              <a:t>Asıl Başlık Stili İçin Tıklatın</a:t>
            </a:r>
          </a:p>
        </p:txBody>
      </p:sp>
      <p:sp>
        <p:nvSpPr>
          <p:cNvPr id="4" name="Veri Yer Tutucusu 3"/>
          <p:cNvSpPr>
            <a:spLocks noGrp="1"/>
          </p:cNvSpPr>
          <p:nvPr>
            <p:ph type="dt" sz="half" idx="10"/>
          </p:nvPr>
        </p:nvSpPr>
        <p:spPr/>
        <p:txBody>
          <a:bodyPr/>
          <a:lstStyle>
            <a:lvl1pPr>
              <a:defRPr>
                <a:latin typeface="Garamond" panose="02020404030301010803" pitchFamily="18" charset="0"/>
              </a:defRPr>
            </a:lvl1pPr>
          </a:lstStyle>
          <a:p>
            <a:fld id="{7ADF1662-30C2-4C67-AF7C-DC7E409B3935}" type="datetime1">
              <a:rPr lang="tr-TR" smtClean="0"/>
              <a:t>10.03.2025</a:t>
            </a:fld>
            <a:endParaRPr lang="tr-TR"/>
          </a:p>
        </p:txBody>
      </p:sp>
      <p:sp>
        <p:nvSpPr>
          <p:cNvPr id="6" name="Slayt Numarası Yer Tutucusu 5"/>
          <p:cNvSpPr>
            <a:spLocks noGrp="1"/>
          </p:cNvSpPr>
          <p:nvPr>
            <p:ph type="sldNum" sz="quarter" idx="12"/>
          </p:nvPr>
        </p:nvSpPr>
        <p:spPr>
          <a:xfrm>
            <a:off x="5806440" y="6357620"/>
            <a:ext cx="579120" cy="501650"/>
          </a:xfrm>
        </p:spPr>
        <p:txBody>
          <a:bodyPr/>
          <a:lstStyle>
            <a:lvl1pPr>
              <a:defRPr>
                <a:latin typeface="Garamond" panose="02020404030301010803" pitchFamily="18" charset="0"/>
              </a:defRPr>
            </a:lvl1pPr>
          </a:lstStyle>
          <a:p>
            <a:fld id="{7858AF1D-E6D7-4B64-9545-F66A72DEE560}" type="slidenum">
              <a:rPr lang="tr-TR" smtClean="0"/>
              <a:pPr/>
              <a:t>‹#›</a:t>
            </a:fld>
            <a:r>
              <a:rPr lang="tr-TR" dirty="0"/>
              <a:t>/30</a:t>
            </a:r>
          </a:p>
        </p:txBody>
      </p:sp>
    </p:spTree>
    <p:extLst>
      <p:ext uri="{BB962C8B-B14F-4D97-AF65-F5344CB8AC3E}">
        <p14:creationId xmlns:p14="http://schemas.microsoft.com/office/powerpoint/2010/main" val="33527136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Dikey Metin Yer Tutucusu 2"/>
          <p:cNvSpPr>
            <a:spLocks noGrp="1"/>
          </p:cNvSpPr>
          <p:nvPr>
            <p:ph type="body" orient="vert" idx="1"/>
          </p:nvPr>
        </p:nvSpPr>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D4C8BF02-CD2F-4910-88FA-EF6123C78196}" type="datetime1">
              <a:rPr lang="tr-TR" smtClean="0"/>
              <a:t>10.03.2025</a:t>
            </a:fld>
            <a:endParaRPr lang="tr-TR"/>
          </a:p>
        </p:txBody>
      </p:sp>
      <p:sp>
        <p:nvSpPr>
          <p:cNvPr id="5" name="Altbilgi Yer Tutucusu 4"/>
          <p:cNvSpPr>
            <a:spLocks noGrp="1"/>
          </p:cNvSpPr>
          <p:nvPr>
            <p:ph type="ftr" sz="quarter" idx="11"/>
          </p:nvPr>
        </p:nvSpPr>
        <p:spPr>
          <a:xfrm>
            <a:off x="4038600" y="6356350"/>
            <a:ext cx="4114800" cy="365125"/>
          </a:xfrm>
          <a:prstGeom prst="rect">
            <a:avLst/>
          </a:prstGeom>
        </p:spPr>
        <p:txBody>
          <a:bodyPr/>
          <a:lstStyle/>
          <a:p>
            <a:endParaRPr lang="tr-TR"/>
          </a:p>
        </p:txBody>
      </p:sp>
      <p:sp>
        <p:nvSpPr>
          <p:cNvPr id="6" name="Slayt Numarası Yer Tutucusu 5"/>
          <p:cNvSpPr>
            <a:spLocks noGrp="1"/>
          </p:cNvSpPr>
          <p:nvPr>
            <p:ph type="sldNum" sz="quarter" idx="12"/>
          </p:nvPr>
        </p:nvSpPr>
        <p:spPr/>
        <p:txBody>
          <a:bodyPr/>
          <a:lstStyle/>
          <a:p>
            <a:fld id="{7858AF1D-E6D7-4B64-9545-F66A72DEE560}" type="slidenum">
              <a:rPr lang="tr-TR" smtClean="0"/>
              <a:t>‹#›</a:t>
            </a:fld>
            <a:endParaRPr lang="tr-TR"/>
          </a:p>
        </p:txBody>
      </p:sp>
    </p:spTree>
    <p:extLst>
      <p:ext uri="{BB962C8B-B14F-4D97-AF65-F5344CB8AC3E}">
        <p14:creationId xmlns:p14="http://schemas.microsoft.com/office/powerpoint/2010/main" val="25796421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a:t>Asıl başlık stili için tıklatın</a:t>
            </a: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C453D4D6-A40A-41EA-AFB7-6C606E88E00E}" type="datetime1">
              <a:rPr lang="tr-TR" smtClean="0"/>
              <a:t>10.03.2025</a:t>
            </a:fld>
            <a:endParaRPr lang="tr-TR"/>
          </a:p>
        </p:txBody>
      </p:sp>
      <p:sp>
        <p:nvSpPr>
          <p:cNvPr id="5" name="Altbilgi Yer Tutucusu 4"/>
          <p:cNvSpPr>
            <a:spLocks noGrp="1"/>
          </p:cNvSpPr>
          <p:nvPr>
            <p:ph type="ftr" sz="quarter" idx="11"/>
          </p:nvPr>
        </p:nvSpPr>
        <p:spPr>
          <a:xfrm>
            <a:off x="4038600" y="6356350"/>
            <a:ext cx="4114800" cy="365125"/>
          </a:xfrm>
          <a:prstGeom prst="rect">
            <a:avLst/>
          </a:prstGeom>
        </p:spPr>
        <p:txBody>
          <a:bodyPr/>
          <a:lstStyle/>
          <a:p>
            <a:endParaRPr lang="tr-TR"/>
          </a:p>
        </p:txBody>
      </p:sp>
      <p:sp>
        <p:nvSpPr>
          <p:cNvPr id="6" name="Slayt Numarası Yer Tutucusu 5"/>
          <p:cNvSpPr>
            <a:spLocks noGrp="1"/>
          </p:cNvSpPr>
          <p:nvPr>
            <p:ph type="sldNum" sz="quarter" idx="12"/>
          </p:nvPr>
        </p:nvSpPr>
        <p:spPr/>
        <p:txBody>
          <a:bodyPr/>
          <a:lstStyle/>
          <a:p>
            <a:fld id="{7858AF1D-E6D7-4B64-9545-F66A72DEE560}" type="slidenum">
              <a:rPr lang="tr-TR" smtClean="0"/>
              <a:t>‹#›</a:t>
            </a:fld>
            <a:endParaRPr lang="tr-TR"/>
          </a:p>
        </p:txBody>
      </p:sp>
    </p:spTree>
    <p:extLst>
      <p:ext uri="{BB962C8B-B14F-4D97-AF65-F5344CB8AC3E}">
        <p14:creationId xmlns:p14="http://schemas.microsoft.com/office/powerpoint/2010/main" val="10195537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aşlık Slaydı">
    <p:spTree>
      <p:nvGrpSpPr>
        <p:cNvPr id="1" name=""/>
        <p:cNvGrpSpPr/>
        <p:nvPr/>
      </p:nvGrpSpPr>
      <p:grpSpPr>
        <a:xfrm>
          <a:off x="0" y="0"/>
          <a:ext cx="0" cy="0"/>
          <a:chOff x="0" y="0"/>
          <a:chExt cx="0" cy="0"/>
        </a:xfrm>
      </p:grpSpPr>
      <p:sp>
        <p:nvSpPr>
          <p:cNvPr id="2" name="Unvan 1"/>
          <p:cNvSpPr>
            <a:spLocks noGrp="1"/>
          </p:cNvSpPr>
          <p:nvPr>
            <p:ph type="ctrTitle" hasCustomPrompt="1"/>
          </p:nvPr>
        </p:nvSpPr>
        <p:spPr>
          <a:xfrm>
            <a:off x="1524000" y="4429760"/>
            <a:ext cx="9144000" cy="990600"/>
          </a:xfrm>
        </p:spPr>
        <p:txBody>
          <a:bodyPr anchor="b"/>
          <a:lstStyle>
            <a:lvl1pPr algn="ctr">
              <a:defRPr sz="4400">
                <a:latin typeface="Garamond" panose="02020404030301010803" pitchFamily="18" charset="0"/>
              </a:defRPr>
            </a:lvl1pPr>
          </a:lstStyle>
          <a:p>
            <a:r>
              <a:rPr lang="tr-TR" dirty="0"/>
              <a:t>Asıl Başlık Stili İçin Tıklatın</a:t>
            </a:r>
          </a:p>
        </p:txBody>
      </p:sp>
      <p:sp>
        <p:nvSpPr>
          <p:cNvPr id="4" name="Veri Yer Tutucusu 3"/>
          <p:cNvSpPr>
            <a:spLocks noGrp="1"/>
          </p:cNvSpPr>
          <p:nvPr>
            <p:ph type="dt" sz="half" idx="10"/>
          </p:nvPr>
        </p:nvSpPr>
        <p:spPr/>
        <p:txBody>
          <a:bodyPr/>
          <a:lstStyle>
            <a:lvl1pPr>
              <a:defRPr>
                <a:latin typeface="Garamond" panose="02020404030301010803" pitchFamily="18" charset="0"/>
              </a:defRPr>
            </a:lvl1pPr>
          </a:lstStyle>
          <a:p>
            <a:fld id="{7ADF1662-30C2-4C67-AF7C-DC7E409B3935}" type="datetime1">
              <a:rPr lang="tr-TR" smtClean="0"/>
              <a:t>10.03.2025</a:t>
            </a:fld>
            <a:endParaRPr lang="tr-TR"/>
          </a:p>
        </p:txBody>
      </p:sp>
      <p:sp>
        <p:nvSpPr>
          <p:cNvPr id="6" name="Slayt Numarası Yer Tutucusu 5"/>
          <p:cNvSpPr>
            <a:spLocks noGrp="1"/>
          </p:cNvSpPr>
          <p:nvPr>
            <p:ph type="sldNum" sz="quarter" idx="12"/>
          </p:nvPr>
        </p:nvSpPr>
        <p:spPr>
          <a:xfrm>
            <a:off x="5806440" y="6357620"/>
            <a:ext cx="579120" cy="501650"/>
          </a:xfrm>
        </p:spPr>
        <p:txBody>
          <a:bodyPr/>
          <a:lstStyle>
            <a:lvl1pPr>
              <a:defRPr>
                <a:latin typeface="Garamond" panose="02020404030301010803" pitchFamily="18" charset="0"/>
              </a:defRPr>
            </a:lvl1pPr>
          </a:lstStyle>
          <a:p>
            <a:fld id="{7858AF1D-E6D7-4B64-9545-F66A72DEE560}" type="slidenum">
              <a:rPr lang="tr-TR" smtClean="0"/>
              <a:pPr/>
              <a:t>‹#›</a:t>
            </a:fld>
            <a:r>
              <a:rPr lang="tr-TR" dirty="0"/>
              <a:t>/30</a:t>
            </a:r>
          </a:p>
        </p:txBody>
      </p:sp>
      <p:pic>
        <p:nvPicPr>
          <p:cNvPr id="3" name="Resim 2" descr="zarf, sabit, değişmeyen, muayyen, mektup, harf, aksesuar, yardakçı, suç ortağı içeren bir resim&#10;&#10;Açıklama otomatik olarak oluşturuldu">
            <a:extLst>
              <a:ext uri="{FF2B5EF4-FFF2-40B4-BE49-F238E27FC236}">
                <a16:creationId xmlns:a16="http://schemas.microsoft.com/office/drawing/2014/main" id="{E98A0D2F-6C84-8228-DA9A-AE421318D0B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3716714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2" name="Unvan 1"/>
          <p:cNvSpPr>
            <a:spLocks noGrp="1"/>
          </p:cNvSpPr>
          <p:nvPr>
            <p:ph type="title"/>
          </p:nvPr>
        </p:nvSpPr>
        <p:spPr/>
        <p:txBody>
          <a:bodyPr/>
          <a:lstStyle/>
          <a:p>
            <a:r>
              <a:rPr lang="tr-TR"/>
              <a:t>Asıl başlık stili için tıklatın</a:t>
            </a:r>
          </a:p>
        </p:txBody>
      </p:sp>
      <p:sp>
        <p:nvSpPr>
          <p:cNvPr id="4" name="Veri Yer Tutucusu 3"/>
          <p:cNvSpPr>
            <a:spLocks noGrp="1"/>
          </p:cNvSpPr>
          <p:nvPr>
            <p:ph type="dt" sz="half" idx="10"/>
          </p:nvPr>
        </p:nvSpPr>
        <p:spPr/>
        <p:txBody>
          <a:bodyPr/>
          <a:lstStyle/>
          <a:p>
            <a:fld id="{9BA9C8AE-EE40-467C-BC23-9BAEACA8539D}" type="datetime1">
              <a:rPr lang="tr-TR" smtClean="0"/>
              <a:t>10.03.2025</a:t>
            </a:fld>
            <a:endParaRPr lang="tr-TR"/>
          </a:p>
        </p:txBody>
      </p:sp>
      <p:sp>
        <p:nvSpPr>
          <p:cNvPr id="6" name="Slayt Numarası Yer Tutucusu 5"/>
          <p:cNvSpPr>
            <a:spLocks noGrp="1"/>
          </p:cNvSpPr>
          <p:nvPr>
            <p:ph type="sldNum" sz="quarter" idx="12"/>
          </p:nvPr>
        </p:nvSpPr>
        <p:spPr>
          <a:xfrm>
            <a:off x="5806440" y="6401276"/>
            <a:ext cx="579120" cy="320199"/>
          </a:xfrm>
        </p:spPr>
        <p:txBody>
          <a:bodyPr/>
          <a:lstStyle/>
          <a:p>
            <a:fld id="{7858AF1D-E6D7-4B64-9545-F66A72DEE560}" type="slidenum">
              <a:rPr lang="tr-TR" smtClean="0"/>
              <a:pPr/>
              <a:t>‹#›</a:t>
            </a:fld>
            <a:r>
              <a:rPr lang="tr-TR" dirty="0"/>
              <a:t>/30</a:t>
            </a:r>
          </a:p>
        </p:txBody>
      </p:sp>
    </p:spTree>
    <p:extLst>
      <p:ext uri="{BB962C8B-B14F-4D97-AF65-F5344CB8AC3E}">
        <p14:creationId xmlns:p14="http://schemas.microsoft.com/office/powerpoint/2010/main" val="28709019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a:t>Asıl başlık stili için tıklatın</a:t>
            </a: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a:t>
            </a:r>
          </a:p>
        </p:txBody>
      </p:sp>
      <p:sp>
        <p:nvSpPr>
          <p:cNvPr id="4" name="Veri Yer Tutucusu 3"/>
          <p:cNvSpPr>
            <a:spLocks noGrp="1"/>
          </p:cNvSpPr>
          <p:nvPr>
            <p:ph type="dt" sz="half" idx="10"/>
          </p:nvPr>
        </p:nvSpPr>
        <p:spPr/>
        <p:txBody>
          <a:bodyPr/>
          <a:lstStyle/>
          <a:p>
            <a:fld id="{EB76A5F4-188A-4C7F-B43D-B4C937B611A4}" type="datetime1">
              <a:rPr lang="tr-TR" smtClean="0"/>
              <a:t>10.03.2025</a:t>
            </a:fld>
            <a:endParaRPr lang="tr-TR"/>
          </a:p>
        </p:txBody>
      </p:sp>
      <p:sp>
        <p:nvSpPr>
          <p:cNvPr id="6" name="Slayt Numarası Yer Tutucusu 5"/>
          <p:cNvSpPr>
            <a:spLocks noGrp="1"/>
          </p:cNvSpPr>
          <p:nvPr>
            <p:ph type="sldNum" sz="quarter" idx="12"/>
          </p:nvPr>
        </p:nvSpPr>
        <p:spPr/>
        <p:txBody>
          <a:bodyPr/>
          <a:lstStyle/>
          <a:p>
            <a:fld id="{7858AF1D-E6D7-4B64-9545-F66A72DEE560}" type="slidenum">
              <a:rPr lang="tr-TR" smtClean="0"/>
              <a:t>‹#›</a:t>
            </a:fld>
            <a:endParaRPr lang="tr-TR"/>
          </a:p>
        </p:txBody>
      </p:sp>
    </p:spTree>
    <p:extLst>
      <p:ext uri="{BB962C8B-B14F-4D97-AF65-F5344CB8AC3E}">
        <p14:creationId xmlns:p14="http://schemas.microsoft.com/office/powerpoint/2010/main" val="5744855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sz="half" idx="1"/>
          </p:nvPr>
        </p:nvSpPr>
        <p:spPr>
          <a:xfrm>
            <a:off x="838200" y="1825625"/>
            <a:ext cx="5181600"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6172200" y="1825625"/>
            <a:ext cx="5181600"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p:cNvSpPr>
            <a:spLocks noGrp="1"/>
          </p:cNvSpPr>
          <p:nvPr>
            <p:ph type="dt" sz="half" idx="10"/>
          </p:nvPr>
        </p:nvSpPr>
        <p:spPr/>
        <p:txBody>
          <a:bodyPr/>
          <a:lstStyle/>
          <a:p>
            <a:fld id="{A74FE05B-91CB-4FEC-9FB9-BEAB5167D064}" type="datetime1">
              <a:rPr lang="tr-TR" smtClean="0"/>
              <a:t>10.03.2025</a:t>
            </a:fld>
            <a:endParaRPr lang="tr-TR"/>
          </a:p>
        </p:txBody>
      </p:sp>
      <p:sp>
        <p:nvSpPr>
          <p:cNvPr id="6" name="Altbilgi Yer Tutucusu 5"/>
          <p:cNvSpPr>
            <a:spLocks noGrp="1"/>
          </p:cNvSpPr>
          <p:nvPr>
            <p:ph type="ftr" sz="quarter" idx="11"/>
          </p:nvPr>
        </p:nvSpPr>
        <p:spPr>
          <a:xfrm>
            <a:off x="4038600" y="6356350"/>
            <a:ext cx="4114800" cy="365125"/>
          </a:xfrm>
          <a:prstGeom prst="rect">
            <a:avLst/>
          </a:prstGeom>
        </p:spPr>
        <p:txBody>
          <a:bodyPr/>
          <a:lstStyle/>
          <a:p>
            <a:endParaRPr lang="tr-TR"/>
          </a:p>
        </p:txBody>
      </p:sp>
      <p:sp>
        <p:nvSpPr>
          <p:cNvPr id="7" name="Slayt Numarası Yer Tutucusu 6"/>
          <p:cNvSpPr>
            <a:spLocks noGrp="1"/>
          </p:cNvSpPr>
          <p:nvPr>
            <p:ph type="sldNum" sz="quarter" idx="12"/>
          </p:nvPr>
        </p:nvSpPr>
        <p:spPr/>
        <p:txBody>
          <a:bodyPr/>
          <a:lstStyle/>
          <a:p>
            <a:fld id="{7858AF1D-E6D7-4B64-9545-F66A72DEE560}" type="slidenum">
              <a:rPr lang="tr-TR" smtClean="0"/>
              <a:t>‹#›</a:t>
            </a:fld>
            <a:endParaRPr lang="tr-TR"/>
          </a:p>
        </p:txBody>
      </p:sp>
    </p:spTree>
    <p:extLst>
      <p:ext uri="{BB962C8B-B14F-4D97-AF65-F5344CB8AC3E}">
        <p14:creationId xmlns:p14="http://schemas.microsoft.com/office/powerpoint/2010/main" val="22217541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a:t>Asıl başlık stili için tıklatın</a:t>
            </a: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4" name="İçerik Yer Tutucusu 3"/>
          <p:cNvSpPr>
            <a:spLocks noGrp="1"/>
          </p:cNvSpPr>
          <p:nvPr>
            <p:ph sz="half" idx="2"/>
          </p:nvPr>
        </p:nvSpPr>
        <p:spPr>
          <a:xfrm>
            <a:off x="839788" y="2505075"/>
            <a:ext cx="5157787"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6" name="İçerik Yer Tutucusu 5"/>
          <p:cNvSpPr>
            <a:spLocks noGrp="1"/>
          </p:cNvSpPr>
          <p:nvPr>
            <p:ph sz="quarter" idx="4"/>
          </p:nvPr>
        </p:nvSpPr>
        <p:spPr>
          <a:xfrm>
            <a:off x="6172200" y="2505075"/>
            <a:ext cx="5183188"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p:cNvSpPr>
            <a:spLocks noGrp="1"/>
          </p:cNvSpPr>
          <p:nvPr>
            <p:ph type="dt" sz="half" idx="10"/>
          </p:nvPr>
        </p:nvSpPr>
        <p:spPr/>
        <p:txBody>
          <a:bodyPr/>
          <a:lstStyle/>
          <a:p>
            <a:fld id="{2189D189-C9AF-4375-A44E-642AA5BF1D97}" type="datetime1">
              <a:rPr lang="tr-TR" smtClean="0"/>
              <a:t>10.03.2025</a:t>
            </a:fld>
            <a:endParaRPr lang="tr-TR"/>
          </a:p>
        </p:txBody>
      </p:sp>
      <p:sp>
        <p:nvSpPr>
          <p:cNvPr id="9" name="Slayt Numarası Yer Tutucusu 8"/>
          <p:cNvSpPr>
            <a:spLocks noGrp="1"/>
          </p:cNvSpPr>
          <p:nvPr>
            <p:ph type="sldNum" sz="quarter" idx="12"/>
          </p:nvPr>
        </p:nvSpPr>
        <p:spPr/>
        <p:txBody>
          <a:bodyPr/>
          <a:lstStyle/>
          <a:p>
            <a:fld id="{7858AF1D-E6D7-4B64-9545-F66A72DEE560}" type="slidenum">
              <a:rPr lang="tr-TR" smtClean="0"/>
              <a:t>‹#›</a:t>
            </a:fld>
            <a:endParaRPr lang="tr-TR"/>
          </a:p>
        </p:txBody>
      </p:sp>
    </p:spTree>
    <p:extLst>
      <p:ext uri="{BB962C8B-B14F-4D97-AF65-F5344CB8AC3E}">
        <p14:creationId xmlns:p14="http://schemas.microsoft.com/office/powerpoint/2010/main" val="28957229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Veri Yer Tutucusu 2"/>
          <p:cNvSpPr>
            <a:spLocks noGrp="1"/>
          </p:cNvSpPr>
          <p:nvPr>
            <p:ph type="dt" sz="half" idx="10"/>
          </p:nvPr>
        </p:nvSpPr>
        <p:spPr/>
        <p:txBody>
          <a:bodyPr/>
          <a:lstStyle/>
          <a:p>
            <a:fld id="{A964B435-589A-4C1A-865B-93649847119F}" type="datetime1">
              <a:rPr lang="tr-TR" smtClean="0"/>
              <a:t>10.03.2025</a:t>
            </a:fld>
            <a:endParaRPr lang="tr-TR"/>
          </a:p>
        </p:txBody>
      </p:sp>
      <p:sp>
        <p:nvSpPr>
          <p:cNvPr id="5" name="Slayt Numarası Yer Tutucusu 4"/>
          <p:cNvSpPr>
            <a:spLocks noGrp="1"/>
          </p:cNvSpPr>
          <p:nvPr>
            <p:ph type="sldNum" sz="quarter" idx="12"/>
          </p:nvPr>
        </p:nvSpPr>
        <p:spPr/>
        <p:txBody>
          <a:bodyPr/>
          <a:lstStyle/>
          <a:p>
            <a:fld id="{7858AF1D-E6D7-4B64-9545-F66A72DEE560}" type="slidenum">
              <a:rPr lang="tr-TR" smtClean="0"/>
              <a:t>‹#›</a:t>
            </a:fld>
            <a:endParaRPr lang="tr-TR"/>
          </a:p>
        </p:txBody>
      </p:sp>
    </p:spTree>
    <p:extLst>
      <p:ext uri="{BB962C8B-B14F-4D97-AF65-F5344CB8AC3E}">
        <p14:creationId xmlns:p14="http://schemas.microsoft.com/office/powerpoint/2010/main" val="19748539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62BCE452-0823-4E93-B6E1-0C269FAC81A7}" type="datetime1">
              <a:rPr lang="tr-TR" smtClean="0"/>
              <a:t>10.03.2025</a:t>
            </a:fld>
            <a:endParaRPr lang="tr-TR"/>
          </a:p>
        </p:txBody>
      </p:sp>
      <p:sp>
        <p:nvSpPr>
          <p:cNvPr id="3" name="Altbilgi Yer Tutucusu 2"/>
          <p:cNvSpPr>
            <a:spLocks noGrp="1"/>
          </p:cNvSpPr>
          <p:nvPr>
            <p:ph type="ftr" sz="quarter" idx="11"/>
          </p:nvPr>
        </p:nvSpPr>
        <p:spPr>
          <a:xfrm>
            <a:off x="4038600" y="6356350"/>
            <a:ext cx="4114800" cy="365125"/>
          </a:xfrm>
          <a:prstGeom prst="rect">
            <a:avLst/>
          </a:prstGeom>
        </p:spPr>
        <p:txBody>
          <a:bodyPr/>
          <a:lstStyle/>
          <a:p>
            <a:endParaRPr lang="tr-TR"/>
          </a:p>
        </p:txBody>
      </p:sp>
      <p:sp>
        <p:nvSpPr>
          <p:cNvPr id="4" name="Slayt Numarası Yer Tutucusu 3"/>
          <p:cNvSpPr>
            <a:spLocks noGrp="1"/>
          </p:cNvSpPr>
          <p:nvPr>
            <p:ph type="sldNum" sz="quarter" idx="12"/>
          </p:nvPr>
        </p:nvSpPr>
        <p:spPr/>
        <p:txBody>
          <a:bodyPr/>
          <a:lstStyle/>
          <a:p>
            <a:fld id="{7858AF1D-E6D7-4B64-9545-F66A72DEE560}" type="slidenum">
              <a:rPr lang="tr-TR" smtClean="0"/>
              <a:t>‹#›</a:t>
            </a:fld>
            <a:endParaRPr lang="tr-TR"/>
          </a:p>
        </p:txBody>
      </p:sp>
    </p:spTree>
    <p:extLst>
      <p:ext uri="{BB962C8B-B14F-4D97-AF65-F5344CB8AC3E}">
        <p14:creationId xmlns:p14="http://schemas.microsoft.com/office/powerpoint/2010/main" val="17474453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Veri Yer Tutucusu 4"/>
          <p:cNvSpPr>
            <a:spLocks noGrp="1"/>
          </p:cNvSpPr>
          <p:nvPr>
            <p:ph type="dt" sz="half" idx="10"/>
          </p:nvPr>
        </p:nvSpPr>
        <p:spPr/>
        <p:txBody>
          <a:bodyPr/>
          <a:lstStyle/>
          <a:p>
            <a:fld id="{4DD14F10-D337-4F93-80A0-25311A5F2582}" type="datetime1">
              <a:rPr lang="tr-TR" smtClean="0"/>
              <a:t>10.03.2025</a:t>
            </a:fld>
            <a:endParaRPr lang="tr-TR"/>
          </a:p>
        </p:txBody>
      </p:sp>
      <p:sp>
        <p:nvSpPr>
          <p:cNvPr id="7" name="Slayt Numarası Yer Tutucusu 6"/>
          <p:cNvSpPr>
            <a:spLocks noGrp="1"/>
          </p:cNvSpPr>
          <p:nvPr>
            <p:ph type="sldNum" sz="quarter" idx="12"/>
          </p:nvPr>
        </p:nvSpPr>
        <p:spPr/>
        <p:txBody>
          <a:bodyPr/>
          <a:lstStyle/>
          <a:p>
            <a:fld id="{7858AF1D-E6D7-4B64-9545-F66A72DEE560}" type="slidenum">
              <a:rPr lang="tr-TR" smtClean="0"/>
              <a:t>‹#›</a:t>
            </a:fld>
            <a:endParaRPr lang="tr-TR"/>
          </a:p>
        </p:txBody>
      </p:sp>
    </p:spTree>
    <p:extLst>
      <p:ext uri="{BB962C8B-B14F-4D97-AF65-F5344CB8AC3E}">
        <p14:creationId xmlns:p14="http://schemas.microsoft.com/office/powerpoint/2010/main" val="40083186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2" name="Unvan 1"/>
          <p:cNvSpPr>
            <a:spLocks noGrp="1"/>
          </p:cNvSpPr>
          <p:nvPr>
            <p:ph type="title"/>
          </p:nvPr>
        </p:nvSpPr>
        <p:spPr/>
        <p:txBody>
          <a:bodyPr/>
          <a:lstStyle/>
          <a:p>
            <a:r>
              <a:rPr lang="tr-TR"/>
              <a:t>Asıl başlık stili için tıklatın</a:t>
            </a:r>
          </a:p>
        </p:txBody>
      </p:sp>
      <p:sp>
        <p:nvSpPr>
          <p:cNvPr id="4" name="Veri Yer Tutucusu 3"/>
          <p:cNvSpPr>
            <a:spLocks noGrp="1"/>
          </p:cNvSpPr>
          <p:nvPr>
            <p:ph type="dt" sz="half" idx="10"/>
          </p:nvPr>
        </p:nvSpPr>
        <p:spPr/>
        <p:txBody>
          <a:bodyPr/>
          <a:lstStyle/>
          <a:p>
            <a:fld id="{9BA9C8AE-EE40-467C-BC23-9BAEACA8539D}" type="datetime1">
              <a:rPr lang="tr-TR" smtClean="0"/>
              <a:t>10.03.2025</a:t>
            </a:fld>
            <a:endParaRPr lang="tr-TR"/>
          </a:p>
        </p:txBody>
      </p:sp>
      <p:sp>
        <p:nvSpPr>
          <p:cNvPr id="6" name="Slayt Numarası Yer Tutucusu 5"/>
          <p:cNvSpPr>
            <a:spLocks noGrp="1"/>
          </p:cNvSpPr>
          <p:nvPr>
            <p:ph type="sldNum" sz="quarter" idx="12"/>
          </p:nvPr>
        </p:nvSpPr>
        <p:spPr>
          <a:xfrm>
            <a:off x="5806440" y="6401276"/>
            <a:ext cx="579120" cy="320199"/>
          </a:xfrm>
        </p:spPr>
        <p:txBody>
          <a:bodyPr/>
          <a:lstStyle/>
          <a:p>
            <a:fld id="{7858AF1D-E6D7-4B64-9545-F66A72DEE560}" type="slidenum">
              <a:rPr lang="tr-TR" smtClean="0"/>
              <a:pPr/>
              <a:t>‹#›</a:t>
            </a:fld>
            <a:r>
              <a:rPr lang="tr-TR" dirty="0"/>
              <a:t>/30</a:t>
            </a:r>
          </a:p>
        </p:txBody>
      </p:sp>
    </p:spTree>
    <p:extLst>
      <p:ext uri="{BB962C8B-B14F-4D97-AF65-F5344CB8AC3E}">
        <p14:creationId xmlns:p14="http://schemas.microsoft.com/office/powerpoint/2010/main" val="47057444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Veri Yer Tutucusu 4"/>
          <p:cNvSpPr>
            <a:spLocks noGrp="1"/>
          </p:cNvSpPr>
          <p:nvPr>
            <p:ph type="dt" sz="half" idx="10"/>
          </p:nvPr>
        </p:nvSpPr>
        <p:spPr/>
        <p:txBody>
          <a:bodyPr/>
          <a:lstStyle/>
          <a:p>
            <a:fld id="{30825C8B-3283-4DBB-93D3-358C0CF70E55}" type="datetime1">
              <a:rPr lang="tr-TR" smtClean="0"/>
              <a:t>10.03.2025</a:t>
            </a:fld>
            <a:endParaRPr lang="tr-TR"/>
          </a:p>
        </p:txBody>
      </p:sp>
      <p:sp>
        <p:nvSpPr>
          <p:cNvPr id="6" name="Altbilgi Yer Tutucusu 5"/>
          <p:cNvSpPr>
            <a:spLocks noGrp="1"/>
          </p:cNvSpPr>
          <p:nvPr>
            <p:ph type="ftr" sz="quarter" idx="11"/>
          </p:nvPr>
        </p:nvSpPr>
        <p:spPr>
          <a:xfrm>
            <a:off x="4038600" y="6356350"/>
            <a:ext cx="4114800" cy="365125"/>
          </a:xfrm>
          <a:prstGeom prst="rect">
            <a:avLst/>
          </a:prstGeom>
        </p:spPr>
        <p:txBody>
          <a:bodyPr/>
          <a:lstStyle/>
          <a:p>
            <a:endParaRPr lang="tr-TR"/>
          </a:p>
        </p:txBody>
      </p:sp>
      <p:sp>
        <p:nvSpPr>
          <p:cNvPr id="7" name="Slayt Numarası Yer Tutucusu 6"/>
          <p:cNvSpPr>
            <a:spLocks noGrp="1"/>
          </p:cNvSpPr>
          <p:nvPr>
            <p:ph type="sldNum" sz="quarter" idx="12"/>
          </p:nvPr>
        </p:nvSpPr>
        <p:spPr/>
        <p:txBody>
          <a:bodyPr/>
          <a:lstStyle/>
          <a:p>
            <a:fld id="{7858AF1D-E6D7-4B64-9545-F66A72DEE560}" type="slidenum">
              <a:rPr lang="tr-TR" smtClean="0"/>
              <a:t>‹#›</a:t>
            </a:fld>
            <a:endParaRPr lang="tr-TR"/>
          </a:p>
        </p:txBody>
      </p:sp>
    </p:spTree>
    <p:extLst>
      <p:ext uri="{BB962C8B-B14F-4D97-AF65-F5344CB8AC3E}">
        <p14:creationId xmlns:p14="http://schemas.microsoft.com/office/powerpoint/2010/main" val="164649228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Dikey Metin Yer Tutucusu 2"/>
          <p:cNvSpPr>
            <a:spLocks noGrp="1"/>
          </p:cNvSpPr>
          <p:nvPr>
            <p:ph type="body" orient="vert" idx="1"/>
          </p:nvPr>
        </p:nvSpPr>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D4C8BF02-CD2F-4910-88FA-EF6123C78196}" type="datetime1">
              <a:rPr lang="tr-TR" smtClean="0"/>
              <a:t>10.03.2025</a:t>
            </a:fld>
            <a:endParaRPr lang="tr-TR"/>
          </a:p>
        </p:txBody>
      </p:sp>
      <p:sp>
        <p:nvSpPr>
          <p:cNvPr id="5" name="Altbilgi Yer Tutucusu 4"/>
          <p:cNvSpPr>
            <a:spLocks noGrp="1"/>
          </p:cNvSpPr>
          <p:nvPr>
            <p:ph type="ftr" sz="quarter" idx="11"/>
          </p:nvPr>
        </p:nvSpPr>
        <p:spPr>
          <a:xfrm>
            <a:off x="4038600" y="6356350"/>
            <a:ext cx="4114800" cy="365125"/>
          </a:xfrm>
          <a:prstGeom prst="rect">
            <a:avLst/>
          </a:prstGeom>
        </p:spPr>
        <p:txBody>
          <a:bodyPr/>
          <a:lstStyle/>
          <a:p>
            <a:endParaRPr lang="tr-TR"/>
          </a:p>
        </p:txBody>
      </p:sp>
      <p:sp>
        <p:nvSpPr>
          <p:cNvPr id="6" name="Slayt Numarası Yer Tutucusu 5"/>
          <p:cNvSpPr>
            <a:spLocks noGrp="1"/>
          </p:cNvSpPr>
          <p:nvPr>
            <p:ph type="sldNum" sz="quarter" idx="12"/>
          </p:nvPr>
        </p:nvSpPr>
        <p:spPr/>
        <p:txBody>
          <a:bodyPr/>
          <a:lstStyle/>
          <a:p>
            <a:fld id="{7858AF1D-E6D7-4B64-9545-F66A72DEE560}" type="slidenum">
              <a:rPr lang="tr-TR" smtClean="0"/>
              <a:t>‹#›</a:t>
            </a:fld>
            <a:endParaRPr lang="tr-TR"/>
          </a:p>
        </p:txBody>
      </p:sp>
    </p:spTree>
    <p:extLst>
      <p:ext uri="{BB962C8B-B14F-4D97-AF65-F5344CB8AC3E}">
        <p14:creationId xmlns:p14="http://schemas.microsoft.com/office/powerpoint/2010/main" val="270505634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a:t>Asıl başlık stili için tıklatın</a:t>
            </a: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C453D4D6-A40A-41EA-AFB7-6C606E88E00E}" type="datetime1">
              <a:rPr lang="tr-TR" smtClean="0"/>
              <a:t>10.03.2025</a:t>
            </a:fld>
            <a:endParaRPr lang="tr-TR"/>
          </a:p>
        </p:txBody>
      </p:sp>
      <p:sp>
        <p:nvSpPr>
          <p:cNvPr id="5" name="Altbilgi Yer Tutucusu 4"/>
          <p:cNvSpPr>
            <a:spLocks noGrp="1"/>
          </p:cNvSpPr>
          <p:nvPr>
            <p:ph type="ftr" sz="quarter" idx="11"/>
          </p:nvPr>
        </p:nvSpPr>
        <p:spPr>
          <a:xfrm>
            <a:off x="4038600" y="6356350"/>
            <a:ext cx="4114800" cy="365125"/>
          </a:xfrm>
          <a:prstGeom prst="rect">
            <a:avLst/>
          </a:prstGeom>
        </p:spPr>
        <p:txBody>
          <a:bodyPr/>
          <a:lstStyle/>
          <a:p>
            <a:endParaRPr lang="tr-TR"/>
          </a:p>
        </p:txBody>
      </p:sp>
      <p:sp>
        <p:nvSpPr>
          <p:cNvPr id="6" name="Slayt Numarası Yer Tutucusu 5"/>
          <p:cNvSpPr>
            <a:spLocks noGrp="1"/>
          </p:cNvSpPr>
          <p:nvPr>
            <p:ph type="sldNum" sz="quarter" idx="12"/>
          </p:nvPr>
        </p:nvSpPr>
        <p:spPr/>
        <p:txBody>
          <a:bodyPr/>
          <a:lstStyle/>
          <a:p>
            <a:fld id="{7858AF1D-E6D7-4B64-9545-F66A72DEE560}" type="slidenum">
              <a:rPr lang="tr-TR" smtClean="0"/>
              <a:t>‹#›</a:t>
            </a:fld>
            <a:endParaRPr lang="tr-TR"/>
          </a:p>
        </p:txBody>
      </p:sp>
    </p:spTree>
    <p:extLst>
      <p:ext uri="{BB962C8B-B14F-4D97-AF65-F5344CB8AC3E}">
        <p14:creationId xmlns:p14="http://schemas.microsoft.com/office/powerpoint/2010/main" val="42876683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a:t>Asıl başlık stili için tıklatın</a:t>
            </a: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a:t>
            </a:r>
          </a:p>
        </p:txBody>
      </p:sp>
      <p:sp>
        <p:nvSpPr>
          <p:cNvPr id="4" name="Veri Yer Tutucusu 3"/>
          <p:cNvSpPr>
            <a:spLocks noGrp="1"/>
          </p:cNvSpPr>
          <p:nvPr>
            <p:ph type="dt" sz="half" idx="10"/>
          </p:nvPr>
        </p:nvSpPr>
        <p:spPr/>
        <p:txBody>
          <a:bodyPr/>
          <a:lstStyle/>
          <a:p>
            <a:fld id="{EB76A5F4-188A-4C7F-B43D-B4C937B611A4}" type="datetime1">
              <a:rPr lang="tr-TR" smtClean="0"/>
              <a:t>10.03.2025</a:t>
            </a:fld>
            <a:endParaRPr lang="tr-TR"/>
          </a:p>
        </p:txBody>
      </p:sp>
      <p:sp>
        <p:nvSpPr>
          <p:cNvPr id="6" name="Slayt Numarası Yer Tutucusu 5"/>
          <p:cNvSpPr>
            <a:spLocks noGrp="1"/>
          </p:cNvSpPr>
          <p:nvPr>
            <p:ph type="sldNum" sz="quarter" idx="12"/>
          </p:nvPr>
        </p:nvSpPr>
        <p:spPr/>
        <p:txBody>
          <a:bodyPr/>
          <a:lstStyle/>
          <a:p>
            <a:fld id="{7858AF1D-E6D7-4B64-9545-F66A72DEE560}" type="slidenum">
              <a:rPr lang="tr-TR" smtClean="0"/>
              <a:t>‹#›</a:t>
            </a:fld>
            <a:endParaRPr lang="tr-TR"/>
          </a:p>
        </p:txBody>
      </p:sp>
    </p:spTree>
    <p:extLst>
      <p:ext uri="{BB962C8B-B14F-4D97-AF65-F5344CB8AC3E}">
        <p14:creationId xmlns:p14="http://schemas.microsoft.com/office/powerpoint/2010/main" val="30054220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sz="half" idx="1"/>
          </p:nvPr>
        </p:nvSpPr>
        <p:spPr>
          <a:xfrm>
            <a:off x="838200" y="1825625"/>
            <a:ext cx="5181600"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6172200" y="1825625"/>
            <a:ext cx="5181600"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p:cNvSpPr>
            <a:spLocks noGrp="1"/>
          </p:cNvSpPr>
          <p:nvPr>
            <p:ph type="dt" sz="half" idx="10"/>
          </p:nvPr>
        </p:nvSpPr>
        <p:spPr/>
        <p:txBody>
          <a:bodyPr/>
          <a:lstStyle/>
          <a:p>
            <a:fld id="{A74FE05B-91CB-4FEC-9FB9-BEAB5167D064}" type="datetime1">
              <a:rPr lang="tr-TR" smtClean="0"/>
              <a:t>10.03.2025</a:t>
            </a:fld>
            <a:endParaRPr lang="tr-TR"/>
          </a:p>
        </p:txBody>
      </p:sp>
      <p:sp>
        <p:nvSpPr>
          <p:cNvPr id="6" name="Altbilgi Yer Tutucusu 5"/>
          <p:cNvSpPr>
            <a:spLocks noGrp="1"/>
          </p:cNvSpPr>
          <p:nvPr>
            <p:ph type="ftr" sz="quarter" idx="11"/>
          </p:nvPr>
        </p:nvSpPr>
        <p:spPr>
          <a:xfrm>
            <a:off x="4038600" y="6356350"/>
            <a:ext cx="4114800" cy="365125"/>
          </a:xfrm>
          <a:prstGeom prst="rect">
            <a:avLst/>
          </a:prstGeom>
        </p:spPr>
        <p:txBody>
          <a:bodyPr/>
          <a:lstStyle/>
          <a:p>
            <a:endParaRPr lang="tr-TR"/>
          </a:p>
        </p:txBody>
      </p:sp>
      <p:sp>
        <p:nvSpPr>
          <p:cNvPr id="7" name="Slayt Numarası Yer Tutucusu 6"/>
          <p:cNvSpPr>
            <a:spLocks noGrp="1"/>
          </p:cNvSpPr>
          <p:nvPr>
            <p:ph type="sldNum" sz="quarter" idx="12"/>
          </p:nvPr>
        </p:nvSpPr>
        <p:spPr/>
        <p:txBody>
          <a:bodyPr/>
          <a:lstStyle/>
          <a:p>
            <a:fld id="{7858AF1D-E6D7-4B64-9545-F66A72DEE560}" type="slidenum">
              <a:rPr lang="tr-TR" smtClean="0"/>
              <a:t>‹#›</a:t>
            </a:fld>
            <a:endParaRPr lang="tr-TR"/>
          </a:p>
        </p:txBody>
      </p:sp>
    </p:spTree>
    <p:extLst>
      <p:ext uri="{BB962C8B-B14F-4D97-AF65-F5344CB8AC3E}">
        <p14:creationId xmlns:p14="http://schemas.microsoft.com/office/powerpoint/2010/main" val="13112165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a:t>Asıl başlık stili için tıklatın</a:t>
            </a: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4" name="İçerik Yer Tutucusu 3"/>
          <p:cNvSpPr>
            <a:spLocks noGrp="1"/>
          </p:cNvSpPr>
          <p:nvPr>
            <p:ph sz="half" idx="2"/>
          </p:nvPr>
        </p:nvSpPr>
        <p:spPr>
          <a:xfrm>
            <a:off x="839788" y="2505075"/>
            <a:ext cx="5157787"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6" name="İçerik Yer Tutucusu 5"/>
          <p:cNvSpPr>
            <a:spLocks noGrp="1"/>
          </p:cNvSpPr>
          <p:nvPr>
            <p:ph sz="quarter" idx="4"/>
          </p:nvPr>
        </p:nvSpPr>
        <p:spPr>
          <a:xfrm>
            <a:off x="6172200" y="2505075"/>
            <a:ext cx="5183188"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p:cNvSpPr>
            <a:spLocks noGrp="1"/>
          </p:cNvSpPr>
          <p:nvPr>
            <p:ph type="dt" sz="half" idx="10"/>
          </p:nvPr>
        </p:nvSpPr>
        <p:spPr/>
        <p:txBody>
          <a:bodyPr/>
          <a:lstStyle/>
          <a:p>
            <a:fld id="{2189D189-C9AF-4375-A44E-642AA5BF1D97}" type="datetime1">
              <a:rPr lang="tr-TR" smtClean="0"/>
              <a:t>10.03.2025</a:t>
            </a:fld>
            <a:endParaRPr lang="tr-TR"/>
          </a:p>
        </p:txBody>
      </p:sp>
      <p:sp>
        <p:nvSpPr>
          <p:cNvPr id="9" name="Slayt Numarası Yer Tutucusu 8"/>
          <p:cNvSpPr>
            <a:spLocks noGrp="1"/>
          </p:cNvSpPr>
          <p:nvPr>
            <p:ph type="sldNum" sz="quarter" idx="12"/>
          </p:nvPr>
        </p:nvSpPr>
        <p:spPr/>
        <p:txBody>
          <a:bodyPr/>
          <a:lstStyle/>
          <a:p>
            <a:fld id="{7858AF1D-E6D7-4B64-9545-F66A72DEE560}" type="slidenum">
              <a:rPr lang="tr-TR" smtClean="0"/>
              <a:t>‹#›</a:t>
            </a:fld>
            <a:endParaRPr lang="tr-TR"/>
          </a:p>
        </p:txBody>
      </p:sp>
    </p:spTree>
    <p:extLst>
      <p:ext uri="{BB962C8B-B14F-4D97-AF65-F5344CB8AC3E}">
        <p14:creationId xmlns:p14="http://schemas.microsoft.com/office/powerpoint/2010/main" val="32107492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Veri Yer Tutucusu 2"/>
          <p:cNvSpPr>
            <a:spLocks noGrp="1"/>
          </p:cNvSpPr>
          <p:nvPr>
            <p:ph type="dt" sz="half" idx="10"/>
          </p:nvPr>
        </p:nvSpPr>
        <p:spPr/>
        <p:txBody>
          <a:bodyPr/>
          <a:lstStyle/>
          <a:p>
            <a:fld id="{A964B435-589A-4C1A-865B-93649847119F}" type="datetime1">
              <a:rPr lang="tr-TR" smtClean="0"/>
              <a:t>10.03.2025</a:t>
            </a:fld>
            <a:endParaRPr lang="tr-TR"/>
          </a:p>
        </p:txBody>
      </p:sp>
      <p:sp>
        <p:nvSpPr>
          <p:cNvPr id="5" name="Slayt Numarası Yer Tutucusu 4"/>
          <p:cNvSpPr>
            <a:spLocks noGrp="1"/>
          </p:cNvSpPr>
          <p:nvPr>
            <p:ph type="sldNum" sz="quarter" idx="12"/>
          </p:nvPr>
        </p:nvSpPr>
        <p:spPr/>
        <p:txBody>
          <a:bodyPr/>
          <a:lstStyle/>
          <a:p>
            <a:fld id="{7858AF1D-E6D7-4B64-9545-F66A72DEE560}" type="slidenum">
              <a:rPr lang="tr-TR" smtClean="0"/>
              <a:t>‹#›</a:t>
            </a:fld>
            <a:endParaRPr lang="tr-TR"/>
          </a:p>
        </p:txBody>
      </p:sp>
    </p:spTree>
    <p:extLst>
      <p:ext uri="{BB962C8B-B14F-4D97-AF65-F5344CB8AC3E}">
        <p14:creationId xmlns:p14="http://schemas.microsoft.com/office/powerpoint/2010/main" val="6013016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62BCE452-0823-4E93-B6E1-0C269FAC81A7}" type="datetime1">
              <a:rPr lang="tr-TR" smtClean="0"/>
              <a:t>10.03.2025</a:t>
            </a:fld>
            <a:endParaRPr lang="tr-TR"/>
          </a:p>
        </p:txBody>
      </p:sp>
      <p:sp>
        <p:nvSpPr>
          <p:cNvPr id="3" name="Altbilgi Yer Tutucusu 2"/>
          <p:cNvSpPr>
            <a:spLocks noGrp="1"/>
          </p:cNvSpPr>
          <p:nvPr>
            <p:ph type="ftr" sz="quarter" idx="11"/>
          </p:nvPr>
        </p:nvSpPr>
        <p:spPr>
          <a:xfrm>
            <a:off x="4038600" y="6356350"/>
            <a:ext cx="4114800" cy="365125"/>
          </a:xfrm>
          <a:prstGeom prst="rect">
            <a:avLst/>
          </a:prstGeom>
        </p:spPr>
        <p:txBody>
          <a:bodyPr/>
          <a:lstStyle/>
          <a:p>
            <a:endParaRPr lang="tr-TR"/>
          </a:p>
        </p:txBody>
      </p:sp>
      <p:sp>
        <p:nvSpPr>
          <p:cNvPr id="4" name="Slayt Numarası Yer Tutucusu 3"/>
          <p:cNvSpPr>
            <a:spLocks noGrp="1"/>
          </p:cNvSpPr>
          <p:nvPr>
            <p:ph type="sldNum" sz="quarter" idx="12"/>
          </p:nvPr>
        </p:nvSpPr>
        <p:spPr/>
        <p:txBody>
          <a:bodyPr/>
          <a:lstStyle/>
          <a:p>
            <a:fld id="{7858AF1D-E6D7-4B64-9545-F66A72DEE560}" type="slidenum">
              <a:rPr lang="tr-TR" smtClean="0"/>
              <a:t>‹#›</a:t>
            </a:fld>
            <a:endParaRPr lang="tr-TR"/>
          </a:p>
        </p:txBody>
      </p:sp>
    </p:spTree>
    <p:extLst>
      <p:ext uri="{BB962C8B-B14F-4D97-AF65-F5344CB8AC3E}">
        <p14:creationId xmlns:p14="http://schemas.microsoft.com/office/powerpoint/2010/main" val="4772504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Veri Yer Tutucusu 4"/>
          <p:cNvSpPr>
            <a:spLocks noGrp="1"/>
          </p:cNvSpPr>
          <p:nvPr>
            <p:ph type="dt" sz="half" idx="10"/>
          </p:nvPr>
        </p:nvSpPr>
        <p:spPr/>
        <p:txBody>
          <a:bodyPr/>
          <a:lstStyle/>
          <a:p>
            <a:fld id="{4DD14F10-D337-4F93-80A0-25311A5F2582}" type="datetime1">
              <a:rPr lang="tr-TR" smtClean="0"/>
              <a:t>10.03.2025</a:t>
            </a:fld>
            <a:endParaRPr lang="tr-TR"/>
          </a:p>
        </p:txBody>
      </p:sp>
      <p:sp>
        <p:nvSpPr>
          <p:cNvPr id="7" name="Slayt Numarası Yer Tutucusu 6"/>
          <p:cNvSpPr>
            <a:spLocks noGrp="1"/>
          </p:cNvSpPr>
          <p:nvPr>
            <p:ph type="sldNum" sz="quarter" idx="12"/>
          </p:nvPr>
        </p:nvSpPr>
        <p:spPr/>
        <p:txBody>
          <a:bodyPr/>
          <a:lstStyle/>
          <a:p>
            <a:fld id="{7858AF1D-E6D7-4B64-9545-F66A72DEE560}" type="slidenum">
              <a:rPr lang="tr-TR" smtClean="0"/>
              <a:t>‹#›</a:t>
            </a:fld>
            <a:endParaRPr lang="tr-TR"/>
          </a:p>
        </p:txBody>
      </p:sp>
    </p:spTree>
    <p:extLst>
      <p:ext uri="{BB962C8B-B14F-4D97-AF65-F5344CB8AC3E}">
        <p14:creationId xmlns:p14="http://schemas.microsoft.com/office/powerpoint/2010/main" val="7513064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Veri Yer Tutucusu 4"/>
          <p:cNvSpPr>
            <a:spLocks noGrp="1"/>
          </p:cNvSpPr>
          <p:nvPr>
            <p:ph type="dt" sz="half" idx="10"/>
          </p:nvPr>
        </p:nvSpPr>
        <p:spPr/>
        <p:txBody>
          <a:bodyPr/>
          <a:lstStyle/>
          <a:p>
            <a:fld id="{30825C8B-3283-4DBB-93D3-358C0CF70E55}" type="datetime1">
              <a:rPr lang="tr-TR" smtClean="0"/>
              <a:t>10.03.2025</a:t>
            </a:fld>
            <a:endParaRPr lang="tr-TR"/>
          </a:p>
        </p:txBody>
      </p:sp>
      <p:sp>
        <p:nvSpPr>
          <p:cNvPr id="6" name="Altbilgi Yer Tutucusu 5"/>
          <p:cNvSpPr>
            <a:spLocks noGrp="1"/>
          </p:cNvSpPr>
          <p:nvPr>
            <p:ph type="ftr" sz="quarter" idx="11"/>
          </p:nvPr>
        </p:nvSpPr>
        <p:spPr>
          <a:xfrm>
            <a:off x="4038600" y="6356350"/>
            <a:ext cx="4114800" cy="365125"/>
          </a:xfrm>
          <a:prstGeom prst="rect">
            <a:avLst/>
          </a:prstGeom>
        </p:spPr>
        <p:txBody>
          <a:bodyPr/>
          <a:lstStyle/>
          <a:p>
            <a:endParaRPr lang="tr-TR"/>
          </a:p>
        </p:txBody>
      </p:sp>
      <p:sp>
        <p:nvSpPr>
          <p:cNvPr id="7" name="Slayt Numarası Yer Tutucusu 6"/>
          <p:cNvSpPr>
            <a:spLocks noGrp="1"/>
          </p:cNvSpPr>
          <p:nvPr>
            <p:ph type="sldNum" sz="quarter" idx="12"/>
          </p:nvPr>
        </p:nvSpPr>
        <p:spPr/>
        <p:txBody>
          <a:bodyPr/>
          <a:lstStyle/>
          <a:p>
            <a:fld id="{7858AF1D-E6D7-4B64-9545-F66A72DEE560}" type="slidenum">
              <a:rPr lang="tr-TR" smtClean="0"/>
              <a:t>‹#›</a:t>
            </a:fld>
            <a:endParaRPr lang="tr-TR"/>
          </a:p>
        </p:txBody>
      </p:sp>
    </p:spTree>
    <p:extLst>
      <p:ext uri="{BB962C8B-B14F-4D97-AF65-F5344CB8AC3E}">
        <p14:creationId xmlns:p14="http://schemas.microsoft.com/office/powerpoint/2010/main" val="33138845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Resim 6">
            <a:extLst>
              <a:ext uri="{FF2B5EF4-FFF2-40B4-BE49-F238E27FC236}">
                <a16:creationId xmlns:a16="http://schemas.microsoft.com/office/drawing/2014/main" id="{D16DE916-E104-8D88-D1DB-502067171A2A}"/>
              </a:ext>
            </a:extLst>
          </p:cNvPr>
          <p:cNvPicPr>
            <a:picLocks noChangeAspect="1"/>
          </p:cNvPicPr>
          <p:nvPr userDrawn="1"/>
        </p:nvPicPr>
        <p:blipFill>
          <a:blip r:embed="rId13"/>
          <a:stretch>
            <a:fillRect/>
          </a:stretch>
        </p:blipFill>
        <p:spPr>
          <a:xfrm>
            <a:off x="0" y="0"/>
            <a:ext cx="12192000" cy="6858000"/>
          </a:xfrm>
          <a:prstGeom prst="rect">
            <a:avLst/>
          </a:prstGeom>
        </p:spPr>
      </p:pic>
      <p:sp>
        <p:nvSpPr>
          <p:cNvPr id="2" name="Başlık Yer Tutucusu 1"/>
          <p:cNvSpPr>
            <a:spLocks noGrp="1"/>
          </p:cNvSpPr>
          <p:nvPr>
            <p:ph type="title"/>
          </p:nvPr>
        </p:nvSpPr>
        <p:spPr>
          <a:xfrm>
            <a:off x="838200" y="1408905"/>
            <a:ext cx="10515600" cy="546100"/>
          </a:xfrm>
          <a:prstGeom prst="rect">
            <a:avLst/>
          </a:prstGeom>
        </p:spPr>
        <p:txBody>
          <a:bodyPr vert="horz" lIns="91440" tIns="45720" rIns="91440" bIns="45720" rtlCol="0" anchor="ctr">
            <a:noAutofit/>
          </a:bodyPr>
          <a:lstStyle/>
          <a:p>
            <a:r>
              <a:rPr lang="tr-TR" dirty="0"/>
              <a:t>Başlık Stili: Yalınızca İlk Harf Büyük</a:t>
            </a:r>
          </a:p>
        </p:txBody>
      </p:sp>
      <p:sp>
        <p:nvSpPr>
          <p:cNvPr id="3" name="Metin Yer Tutucusu 2"/>
          <p:cNvSpPr>
            <a:spLocks noGrp="1"/>
          </p:cNvSpPr>
          <p:nvPr>
            <p:ph type="body" idx="1"/>
          </p:nvPr>
        </p:nvSpPr>
        <p:spPr>
          <a:xfrm>
            <a:off x="838200" y="2179319"/>
            <a:ext cx="10515600" cy="3997643"/>
          </a:xfrm>
          <a:prstGeom prst="rect">
            <a:avLst/>
          </a:prstGeom>
        </p:spPr>
        <p:txBody>
          <a:bodyPr vert="horz" lIns="91440" tIns="45720" rIns="91440" bIns="45720" rtlCol="0">
            <a:normAutofit/>
          </a:bodyPr>
          <a:lstStyle/>
          <a:p>
            <a:pPr lvl="0"/>
            <a:r>
              <a:rPr lang="tr-TR" dirty="0"/>
              <a:t>Asıl metin stillerini düzenle</a:t>
            </a:r>
          </a:p>
          <a:p>
            <a:pPr lvl="1"/>
            <a:r>
              <a:rPr lang="tr-TR" dirty="0"/>
              <a:t>İkinci düzey</a:t>
            </a:r>
          </a:p>
          <a:p>
            <a:pPr lvl="2"/>
            <a:r>
              <a:rPr lang="tr-TR" dirty="0"/>
              <a:t>Üçüncü düzey</a:t>
            </a:r>
          </a:p>
          <a:p>
            <a:pPr lvl="3"/>
            <a:r>
              <a:rPr lang="tr-TR" dirty="0"/>
              <a:t>Dördüncü düzey</a:t>
            </a:r>
          </a:p>
          <a:p>
            <a:pPr lvl="4"/>
            <a:r>
              <a:rPr lang="tr-TR" dirty="0"/>
              <a:t>Beşinci düzey</a:t>
            </a: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4621B3E-E9FE-4AA5-B184-F728A9E8DDB9}" type="datetime1">
              <a:rPr lang="tr-TR" smtClean="0"/>
              <a:t>10.03.2025</a:t>
            </a:fld>
            <a:endParaRPr lang="tr-TR"/>
          </a:p>
        </p:txBody>
      </p:sp>
      <p:sp>
        <p:nvSpPr>
          <p:cNvPr id="6" name="Slayt Numarası Yer Tutucusu 5"/>
          <p:cNvSpPr>
            <a:spLocks noGrp="1"/>
          </p:cNvSpPr>
          <p:nvPr>
            <p:ph type="sldNum" sz="quarter" idx="4"/>
          </p:nvPr>
        </p:nvSpPr>
        <p:spPr>
          <a:xfrm>
            <a:off x="5882640" y="6401276"/>
            <a:ext cx="579120" cy="320199"/>
          </a:xfrm>
          <a:prstGeom prst="rect">
            <a:avLst/>
          </a:prstGeom>
        </p:spPr>
        <p:txBody>
          <a:bodyPr vert="horz" lIns="91440" tIns="45720" rIns="91440" bIns="45720" rtlCol="0" anchor="ctr"/>
          <a:lstStyle>
            <a:lvl1pPr algn="r">
              <a:defRPr sz="1200">
                <a:solidFill>
                  <a:schemeClr val="tx1">
                    <a:tint val="75000"/>
                  </a:schemeClr>
                </a:solidFill>
              </a:defRPr>
            </a:lvl1pPr>
          </a:lstStyle>
          <a:p>
            <a:fld id="{7858AF1D-E6D7-4B64-9545-F66A72DEE560}" type="slidenum">
              <a:rPr lang="tr-TR" smtClean="0"/>
              <a:pPr/>
              <a:t>‹#›</a:t>
            </a:fld>
            <a:r>
              <a:rPr lang="tr-TR" dirty="0"/>
              <a:t>/30</a:t>
            </a:r>
          </a:p>
        </p:txBody>
      </p:sp>
    </p:spTree>
    <p:extLst>
      <p:ext uri="{BB962C8B-B14F-4D97-AF65-F5344CB8AC3E}">
        <p14:creationId xmlns:p14="http://schemas.microsoft.com/office/powerpoint/2010/main" val="7362409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000" b="1" kern="1200" baseline="0">
          <a:solidFill>
            <a:schemeClr val="tx1"/>
          </a:solidFill>
          <a:latin typeface="Garamond" panose="02020404030301010803" pitchFamily="18" charset="0"/>
          <a:ea typeface="+mj-ea"/>
          <a:cs typeface="+mj-cs"/>
        </a:defRPr>
      </a:lvl1pPr>
    </p:titleStyle>
    <p:bodyStyle>
      <a:lvl1pPr marL="228600" indent="-228600" algn="l" defTabSz="914400" rtl="0" eaLnBrk="1" latinLnBrk="0" hangingPunct="1">
        <a:lnSpc>
          <a:spcPct val="90000"/>
        </a:lnSpc>
        <a:spcBef>
          <a:spcPts val="1000"/>
        </a:spcBef>
        <a:buFont typeface="Wingdings" panose="05000000000000000000" pitchFamily="2" charset="2"/>
        <a:buChar char="Ø"/>
        <a:defRPr sz="2800" kern="1200">
          <a:solidFill>
            <a:schemeClr val="tx1"/>
          </a:solidFill>
          <a:latin typeface="Garamond" panose="02020404030301010803" pitchFamily="18" charset="0"/>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Ø"/>
        <a:defRPr sz="2800" kern="1200">
          <a:solidFill>
            <a:schemeClr val="tx1"/>
          </a:solidFill>
          <a:latin typeface="Garamond" panose="02020404030301010803" pitchFamily="18" charset="0"/>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Ø"/>
        <a:defRPr sz="2800" kern="1200">
          <a:solidFill>
            <a:schemeClr val="tx1"/>
          </a:solidFill>
          <a:latin typeface="Garamond" panose="02020404030301010803" pitchFamily="18" charset="0"/>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Ø"/>
        <a:defRPr sz="2800" kern="1200">
          <a:solidFill>
            <a:schemeClr val="tx1"/>
          </a:solidFill>
          <a:latin typeface="Garamond" panose="02020404030301010803" pitchFamily="18" charset="0"/>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Ø"/>
        <a:defRPr sz="2800" kern="1200">
          <a:solidFill>
            <a:schemeClr val="tx1"/>
          </a:solidFill>
          <a:latin typeface="Garamond" panose="02020404030301010803"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Resim 6">
            <a:extLst>
              <a:ext uri="{FF2B5EF4-FFF2-40B4-BE49-F238E27FC236}">
                <a16:creationId xmlns:a16="http://schemas.microsoft.com/office/drawing/2014/main" id="{D16DE916-E104-8D88-D1DB-502067171A2A}"/>
              </a:ext>
            </a:extLst>
          </p:cNvPr>
          <p:cNvPicPr>
            <a:picLocks noChangeAspect="1"/>
          </p:cNvPicPr>
          <p:nvPr userDrawn="1"/>
        </p:nvPicPr>
        <p:blipFill>
          <a:blip r:embed="rId13"/>
          <a:stretch>
            <a:fillRect/>
          </a:stretch>
        </p:blipFill>
        <p:spPr>
          <a:xfrm>
            <a:off x="0" y="0"/>
            <a:ext cx="12192000" cy="6858000"/>
          </a:xfrm>
          <a:prstGeom prst="rect">
            <a:avLst/>
          </a:prstGeom>
        </p:spPr>
      </p:pic>
      <p:sp>
        <p:nvSpPr>
          <p:cNvPr id="2" name="Başlık Yer Tutucusu 1"/>
          <p:cNvSpPr>
            <a:spLocks noGrp="1"/>
          </p:cNvSpPr>
          <p:nvPr>
            <p:ph type="title"/>
          </p:nvPr>
        </p:nvSpPr>
        <p:spPr>
          <a:xfrm>
            <a:off x="838200" y="1408905"/>
            <a:ext cx="10515600" cy="546100"/>
          </a:xfrm>
          <a:prstGeom prst="rect">
            <a:avLst/>
          </a:prstGeom>
        </p:spPr>
        <p:txBody>
          <a:bodyPr vert="horz" lIns="91440" tIns="45720" rIns="91440" bIns="45720" rtlCol="0" anchor="ctr">
            <a:noAutofit/>
          </a:bodyPr>
          <a:lstStyle/>
          <a:p>
            <a:r>
              <a:rPr lang="tr-TR" dirty="0"/>
              <a:t>Başlık Stili: Yalınızca İlk Harf Büyük</a:t>
            </a:r>
          </a:p>
        </p:txBody>
      </p:sp>
      <p:sp>
        <p:nvSpPr>
          <p:cNvPr id="3" name="Metin Yer Tutucusu 2"/>
          <p:cNvSpPr>
            <a:spLocks noGrp="1"/>
          </p:cNvSpPr>
          <p:nvPr>
            <p:ph type="body" idx="1"/>
          </p:nvPr>
        </p:nvSpPr>
        <p:spPr>
          <a:xfrm>
            <a:off x="838200" y="2179319"/>
            <a:ext cx="10515600" cy="3997643"/>
          </a:xfrm>
          <a:prstGeom prst="rect">
            <a:avLst/>
          </a:prstGeom>
        </p:spPr>
        <p:txBody>
          <a:bodyPr vert="horz" lIns="91440" tIns="45720" rIns="91440" bIns="45720" rtlCol="0">
            <a:normAutofit/>
          </a:bodyPr>
          <a:lstStyle/>
          <a:p>
            <a:pPr lvl="0"/>
            <a:r>
              <a:rPr lang="tr-TR" dirty="0"/>
              <a:t>Asıl metin stillerini düzenle</a:t>
            </a:r>
          </a:p>
          <a:p>
            <a:pPr lvl="1"/>
            <a:r>
              <a:rPr lang="tr-TR" dirty="0"/>
              <a:t>İkinci düzey</a:t>
            </a:r>
          </a:p>
          <a:p>
            <a:pPr lvl="2"/>
            <a:r>
              <a:rPr lang="tr-TR" dirty="0"/>
              <a:t>Üçüncü düzey</a:t>
            </a:r>
          </a:p>
          <a:p>
            <a:pPr lvl="3"/>
            <a:r>
              <a:rPr lang="tr-TR" dirty="0"/>
              <a:t>Dördüncü düzey</a:t>
            </a:r>
          </a:p>
          <a:p>
            <a:pPr lvl="4"/>
            <a:r>
              <a:rPr lang="tr-TR" dirty="0"/>
              <a:t>Beşinci düzey</a:t>
            </a: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4621B3E-E9FE-4AA5-B184-F728A9E8DDB9}" type="datetime1">
              <a:rPr lang="tr-TR" smtClean="0"/>
              <a:t>10.03.2025</a:t>
            </a:fld>
            <a:endParaRPr lang="tr-TR"/>
          </a:p>
        </p:txBody>
      </p:sp>
      <p:sp>
        <p:nvSpPr>
          <p:cNvPr id="6" name="Slayt Numarası Yer Tutucusu 5"/>
          <p:cNvSpPr>
            <a:spLocks noGrp="1"/>
          </p:cNvSpPr>
          <p:nvPr>
            <p:ph type="sldNum" sz="quarter" idx="4"/>
          </p:nvPr>
        </p:nvSpPr>
        <p:spPr>
          <a:xfrm>
            <a:off x="5882640" y="6401276"/>
            <a:ext cx="579120" cy="320199"/>
          </a:xfrm>
          <a:prstGeom prst="rect">
            <a:avLst/>
          </a:prstGeom>
        </p:spPr>
        <p:txBody>
          <a:bodyPr vert="horz" lIns="91440" tIns="45720" rIns="91440" bIns="45720" rtlCol="0" anchor="ctr"/>
          <a:lstStyle>
            <a:lvl1pPr algn="r">
              <a:defRPr sz="1200">
                <a:solidFill>
                  <a:schemeClr val="tx1">
                    <a:tint val="75000"/>
                  </a:schemeClr>
                </a:solidFill>
              </a:defRPr>
            </a:lvl1pPr>
          </a:lstStyle>
          <a:p>
            <a:fld id="{7858AF1D-E6D7-4B64-9545-F66A72DEE560}" type="slidenum">
              <a:rPr lang="tr-TR" smtClean="0"/>
              <a:pPr/>
              <a:t>‹#›</a:t>
            </a:fld>
            <a:r>
              <a:rPr lang="tr-TR" dirty="0"/>
              <a:t>/30</a:t>
            </a:r>
          </a:p>
        </p:txBody>
      </p:sp>
    </p:spTree>
    <p:extLst>
      <p:ext uri="{BB962C8B-B14F-4D97-AF65-F5344CB8AC3E}">
        <p14:creationId xmlns:p14="http://schemas.microsoft.com/office/powerpoint/2010/main" val="166789472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000" b="1" kern="1200" baseline="0">
          <a:solidFill>
            <a:schemeClr val="tx1"/>
          </a:solidFill>
          <a:latin typeface="Garamond" panose="02020404030301010803" pitchFamily="18" charset="0"/>
          <a:ea typeface="+mj-ea"/>
          <a:cs typeface="+mj-cs"/>
        </a:defRPr>
      </a:lvl1pPr>
    </p:titleStyle>
    <p:bodyStyle>
      <a:lvl1pPr marL="228600" indent="-228600" algn="l" defTabSz="914400" rtl="0" eaLnBrk="1" latinLnBrk="0" hangingPunct="1">
        <a:lnSpc>
          <a:spcPct val="90000"/>
        </a:lnSpc>
        <a:spcBef>
          <a:spcPts val="1000"/>
        </a:spcBef>
        <a:buFont typeface="Wingdings" panose="05000000000000000000" pitchFamily="2" charset="2"/>
        <a:buChar char="Ø"/>
        <a:defRPr sz="2800" kern="1200">
          <a:solidFill>
            <a:schemeClr val="tx1"/>
          </a:solidFill>
          <a:latin typeface="Garamond" panose="02020404030301010803" pitchFamily="18" charset="0"/>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Ø"/>
        <a:defRPr sz="2800" kern="1200">
          <a:solidFill>
            <a:schemeClr val="tx1"/>
          </a:solidFill>
          <a:latin typeface="Garamond" panose="02020404030301010803" pitchFamily="18" charset="0"/>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Ø"/>
        <a:defRPr sz="2800" kern="1200">
          <a:solidFill>
            <a:schemeClr val="tx1"/>
          </a:solidFill>
          <a:latin typeface="Garamond" panose="02020404030301010803" pitchFamily="18" charset="0"/>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Ø"/>
        <a:defRPr sz="2800" kern="1200">
          <a:solidFill>
            <a:schemeClr val="tx1"/>
          </a:solidFill>
          <a:latin typeface="Garamond" panose="02020404030301010803" pitchFamily="18" charset="0"/>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Ø"/>
        <a:defRPr sz="2800" kern="1200">
          <a:solidFill>
            <a:schemeClr val="tx1"/>
          </a:solidFill>
          <a:latin typeface="Garamond" panose="02020404030301010803"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 Id="rId5" Type="http://schemas.openxmlformats.org/officeDocument/2006/relationships/image" Target="../media/image18.jpeg"/><Relationship Id="rId4" Type="http://schemas.openxmlformats.org/officeDocument/2006/relationships/image" Target="../media/image17.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hyperlink" Target="http://www.tarimorman.gov.tr/"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van 1">
            <a:extLst>
              <a:ext uri="{FF2B5EF4-FFF2-40B4-BE49-F238E27FC236}">
                <a16:creationId xmlns:a16="http://schemas.microsoft.com/office/drawing/2014/main" id="{55C055B5-FE93-6C18-DEA9-9CB852F393A9}"/>
              </a:ext>
            </a:extLst>
          </p:cNvPr>
          <p:cNvSpPr txBox="1">
            <a:spLocks/>
          </p:cNvSpPr>
          <p:nvPr/>
        </p:nvSpPr>
        <p:spPr>
          <a:xfrm>
            <a:off x="1409700" y="1647431"/>
            <a:ext cx="9144000" cy="1178895"/>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4400" b="1" kern="1200" baseline="0">
                <a:solidFill>
                  <a:schemeClr val="tx1"/>
                </a:solidFill>
                <a:latin typeface="Garamond" panose="02020404030301010803" pitchFamily="18" charset="0"/>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tr-TR" sz="2400" b="1" i="0" u="none" strike="noStrike" kern="1200" cap="none" spc="0" normalizeH="0" baseline="0" noProof="0" dirty="0">
                <a:ln>
                  <a:noFill/>
                </a:ln>
                <a:solidFill>
                  <a:srgbClr val="FF0000"/>
                </a:solidFill>
                <a:effectLst/>
                <a:uLnTx/>
                <a:uFillTx/>
              </a:rPr>
              <a:t>T.C.</a:t>
            </a:r>
            <a:br>
              <a:rPr kumimoji="0" lang="tr-TR" sz="2400" b="1" i="0" u="none" strike="noStrike" kern="1200" cap="none" spc="0" normalizeH="0" baseline="0" noProof="0" dirty="0">
                <a:ln>
                  <a:noFill/>
                </a:ln>
                <a:solidFill>
                  <a:srgbClr val="FF0000"/>
                </a:solidFill>
                <a:effectLst/>
                <a:uLnTx/>
                <a:uFillTx/>
              </a:rPr>
            </a:br>
            <a:r>
              <a:rPr kumimoji="0" lang="tr-TR" sz="2400" b="1" i="0" u="none" strike="noStrike" kern="1200" cap="none" spc="0" normalizeH="0" baseline="0" noProof="0" dirty="0" smtClean="0">
                <a:ln>
                  <a:noFill/>
                </a:ln>
                <a:solidFill>
                  <a:srgbClr val="FF0000"/>
                </a:solidFill>
                <a:effectLst/>
                <a:uLnTx/>
                <a:uFillTx/>
              </a:rPr>
              <a:t>Muğla </a:t>
            </a:r>
            <a:r>
              <a:rPr kumimoji="0" lang="tr-TR" sz="2400" b="1" i="0" u="none" strike="noStrike" kern="1200" cap="none" spc="0" normalizeH="0" baseline="0" noProof="0" dirty="0">
                <a:ln>
                  <a:noFill/>
                </a:ln>
                <a:solidFill>
                  <a:srgbClr val="FF0000"/>
                </a:solidFill>
                <a:effectLst/>
                <a:uLnTx/>
                <a:uFillTx/>
              </a:rPr>
              <a:t>Valiliği</a:t>
            </a:r>
            <a:br>
              <a:rPr kumimoji="0" lang="tr-TR" sz="2400" b="1" i="0" u="none" strike="noStrike" kern="1200" cap="none" spc="0" normalizeH="0" baseline="0" noProof="0" dirty="0">
                <a:ln>
                  <a:noFill/>
                </a:ln>
                <a:solidFill>
                  <a:srgbClr val="FF0000"/>
                </a:solidFill>
                <a:effectLst/>
                <a:uLnTx/>
                <a:uFillTx/>
              </a:rPr>
            </a:br>
            <a:r>
              <a:rPr kumimoji="0" lang="tr-TR" sz="2400" b="1" i="0" u="none" strike="noStrike" kern="1200" cap="none" spc="0" normalizeH="0" baseline="0" noProof="0" dirty="0">
                <a:ln>
                  <a:noFill/>
                </a:ln>
                <a:solidFill>
                  <a:srgbClr val="FF0000"/>
                </a:solidFill>
                <a:effectLst/>
                <a:uLnTx/>
                <a:uFillTx/>
              </a:rPr>
              <a:t>İl Tarım ve Orman Müdürlüğü</a:t>
            </a:r>
          </a:p>
        </p:txBody>
      </p:sp>
      <p:pic>
        <p:nvPicPr>
          <p:cNvPr id="4" name="Resim 3" descr="daire, grafik, amblem, tasarım içeren bir resim&#10;&#10;Açıklama otomatik olarak oluşturuldu">
            <a:extLst>
              <a:ext uri="{FF2B5EF4-FFF2-40B4-BE49-F238E27FC236}">
                <a16:creationId xmlns:a16="http://schemas.microsoft.com/office/drawing/2014/main" id="{95C491C0-23D3-55DA-EC38-639414EA1CB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88593" y="71492"/>
            <a:ext cx="1386214" cy="1386214"/>
          </a:xfrm>
          <a:prstGeom prst="rect">
            <a:avLst/>
          </a:prstGeom>
        </p:spPr>
      </p:pic>
      <p:sp>
        <p:nvSpPr>
          <p:cNvPr id="7" name="Unvan 6"/>
          <p:cNvSpPr>
            <a:spLocks noGrp="1"/>
          </p:cNvSpPr>
          <p:nvPr>
            <p:ph type="ctrTitle"/>
          </p:nvPr>
        </p:nvSpPr>
        <p:spPr>
          <a:xfrm>
            <a:off x="1207618" y="2230881"/>
            <a:ext cx="9144000" cy="3252195"/>
          </a:xfrm>
        </p:spPr>
        <p:txBody>
          <a:bodyPr/>
          <a:lstStyle/>
          <a:p>
            <a:r>
              <a:rPr lang="tr-TR" sz="2800" dirty="0"/>
              <a:t>KIRSAL KALKINMA YATIRIMLARININ DESTEKLENMESİ PROGRAMI</a:t>
            </a:r>
            <a:br>
              <a:rPr lang="tr-TR" sz="2800" dirty="0"/>
            </a:br>
            <a:r>
              <a:rPr lang="tr-TR" sz="2800" dirty="0"/>
              <a:t>(KKYDP)</a:t>
            </a:r>
            <a:br>
              <a:rPr lang="tr-TR" sz="2800" dirty="0"/>
            </a:br>
            <a:r>
              <a:rPr lang="tr-TR" sz="2800" dirty="0"/>
              <a:t/>
            </a:r>
            <a:br>
              <a:rPr lang="tr-TR" sz="2800" dirty="0"/>
            </a:br>
            <a:endParaRPr lang="tr-TR" sz="2800" dirty="0"/>
          </a:p>
        </p:txBody>
      </p:sp>
      <p:sp>
        <p:nvSpPr>
          <p:cNvPr id="6" name="Metin kutusu 5">
            <a:extLst>
              <a:ext uri="{FF2B5EF4-FFF2-40B4-BE49-F238E27FC236}">
                <a16:creationId xmlns:a16="http://schemas.microsoft.com/office/drawing/2014/main" id="{0474871D-7B88-495C-9F1E-89F3B43AC34B}"/>
              </a:ext>
            </a:extLst>
          </p:cNvPr>
          <p:cNvSpPr txBox="1"/>
          <p:nvPr/>
        </p:nvSpPr>
        <p:spPr>
          <a:xfrm>
            <a:off x="5024487" y="6278252"/>
            <a:ext cx="1071513" cy="307777"/>
          </a:xfrm>
          <a:prstGeom prst="rect">
            <a:avLst/>
          </a:prstGeom>
          <a:noFill/>
        </p:spPr>
        <p:txBody>
          <a:bodyPr wrap="square" rtlCol="0">
            <a:spAutoFit/>
          </a:bodyPr>
          <a:lstStyle/>
          <a:p>
            <a:pPr algn="ctr"/>
            <a:r>
              <a:rPr lang="tr-TR" sz="1400" b="1" dirty="0" smtClean="0">
                <a:latin typeface="Garamond" panose="02020404030301010803" pitchFamily="18" charset="0"/>
              </a:rPr>
              <a:t>2025</a:t>
            </a:r>
            <a:endParaRPr lang="tr-TR" b="1" dirty="0">
              <a:latin typeface="Garamond" panose="02020404030301010803" pitchFamily="18" charset="0"/>
            </a:endParaRPr>
          </a:p>
        </p:txBody>
      </p:sp>
    </p:spTree>
    <p:extLst>
      <p:ext uri="{BB962C8B-B14F-4D97-AF65-F5344CB8AC3E}">
        <p14:creationId xmlns:p14="http://schemas.microsoft.com/office/powerpoint/2010/main" val="167786600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İçerik Yer Tutucusu 2"/>
          <p:cNvSpPr>
            <a:spLocks noGrp="1"/>
          </p:cNvSpPr>
          <p:nvPr>
            <p:ph idx="1"/>
          </p:nvPr>
        </p:nvSpPr>
        <p:spPr bwMode="auto">
          <a:xfrm>
            <a:off x="1863844" y="2415480"/>
            <a:ext cx="8229600" cy="266541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rtlCol="0" anchor="t" anchorCtr="0" compatLnSpc="1">
            <a:prstTxWarp prst="textNoShape">
              <a:avLst/>
            </a:prstTxWarp>
            <a:normAutofit/>
          </a:bodyPr>
          <a:lstStyle/>
          <a:p>
            <a:pPr marL="0" indent="0" algn="ctr">
              <a:buNone/>
            </a:pPr>
            <a:endParaRPr lang="tr-TR" altLang="tr-TR" b="1" dirty="0"/>
          </a:p>
          <a:p>
            <a:pPr marL="0" indent="0" algn="ctr">
              <a:buNone/>
            </a:pPr>
            <a:r>
              <a:rPr lang="nn-NO" altLang="tr-TR" sz="4000" b="1" dirty="0"/>
              <a:t/>
            </a:r>
            <a:br>
              <a:rPr lang="nn-NO" altLang="tr-TR" sz="4000" b="1" dirty="0"/>
            </a:br>
            <a:r>
              <a:rPr lang="tr-TR" altLang="tr-TR" sz="4000" b="1" dirty="0"/>
              <a:t>EKONOMİK YATIRIMLAR</a:t>
            </a:r>
          </a:p>
        </p:txBody>
      </p:sp>
    </p:spTree>
    <p:extLst>
      <p:ext uri="{BB962C8B-B14F-4D97-AF65-F5344CB8AC3E}">
        <p14:creationId xmlns:p14="http://schemas.microsoft.com/office/powerpoint/2010/main" val="185230464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bwMode="auto">
          <a:xfrm>
            <a:off x="1128872" y="1342391"/>
            <a:ext cx="8394700" cy="455929"/>
          </a:xfrm>
          <a:noFill/>
          <a:ln>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rtlCol="0" anchor="t" anchorCtr="0" compatLnSpc="1">
            <a:prstTxWarp prst="textNoShape">
              <a:avLst/>
            </a:prstTxWarp>
            <a:noAutofit/>
          </a:bodyPr>
          <a:lstStyle/>
          <a:p>
            <a:pPr eaLnBrk="1" hangingPunct="1"/>
            <a:r>
              <a:rPr lang="tr-TR" altLang="tr-TR" sz="2800" dirty="0"/>
              <a:t>HİBEYE ESAS PROJE TUTARI</a:t>
            </a:r>
          </a:p>
        </p:txBody>
      </p:sp>
      <p:sp>
        <p:nvSpPr>
          <p:cNvPr id="30723" name="Dikdörtgen 1"/>
          <p:cNvSpPr>
            <a:spLocks noChangeArrowheads="1"/>
          </p:cNvSpPr>
          <p:nvPr/>
        </p:nvSpPr>
        <p:spPr bwMode="auto">
          <a:xfrm>
            <a:off x="900271" y="1798320"/>
            <a:ext cx="10581575" cy="4154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457200" indent="-457200">
              <a:lnSpc>
                <a:spcPct val="150000"/>
              </a:lnSpc>
              <a:buFont typeface="Wingdings" panose="05000000000000000000" pitchFamily="2" charset="2"/>
              <a:buChar char="v"/>
              <a:defRPr/>
            </a:pPr>
            <a:r>
              <a:rPr lang="tr-TR" altLang="tr-TR" sz="2800" dirty="0">
                <a:latin typeface="Garamond" panose="02020404030301010803" pitchFamily="18" charset="0"/>
              </a:rPr>
              <a:t>Yeni Yatırımlar				: </a:t>
            </a:r>
            <a:r>
              <a:rPr lang="tr-TR" altLang="tr-TR" sz="2800" b="1" dirty="0" smtClean="0">
                <a:latin typeface="Garamond" panose="02020404030301010803" pitchFamily="18" charset="0"/>
              </a:rPr>
              <a:t>20.000.000 </a:t>
            </a:r>
            <a:r>
              <a:rPr lang="tr-TR" altLang="tr-TR" sz="2800" b="1" dirty="0" smtClean="0">
                <a:latin typeface="Garamond" panose="02020404030301010803" pitchFamily="18" charset="0"/>
              </a:rPr>
              <a:t>TL</a:t>
            </a:r>
            <a:endParaRPr lang="tr-TR" altLang="tr-TR" sz="2800" b="1" dirty="0">
              <a:latin typeface="Garamond" panose="02020404030301010803" pitchFamily="18" charset="0"/>
            </a:endParaRPr>
          </a:p>
          <a:p>
            <a:pPr marL="457200" indent="-457200">
              <a:lnSpc>
                <a:spcPct val="150000"/>
              </a:lnSpc>
              <a:buFont typeface="Wingdings" panose="05000000000000000000" pitchFamily="2" charset="2"/>
              <a:buChar char="v"/>
              <a:defRPr/>
            </a:pPr>
            <a:r>
              <a:rPr lang="tr-TR" altLang="tr-TR" sz="2800" dirty="0" smtClean="0">
                <a:latin typeface="Garamond" panose="02020404030301010803" pitchFamily="18" charset="0"/>
              </a:rPr>
              <a:t>Tamamlama Yatırımları		: </a:t>
            </a:r>
            <a:r>
              <a:rPr lang="tr-TR" altLang="tr-TR" sz="2800" b="1" dirty="0" smtClean="0">
                <a:latin typeface="Garamond" panose="02020404030301010803" pitchFamily="18" charset="0"/>
              </a:rPr>
              <a:t>18.000.000 TL</a:t>
            </a:r>
          </a:p>
          <a:p>
            <a:pPr marL="457200" indent="-457200">
              <a:lnSpc>
                <a:spcPct val="150000"/>
              </a:lnSpc>
              <a:buFont typeface="Wingdings" panose="05000000000000000000" pitchFamily="2" charset="2"/>
              <a:buChar char="v"/>
              <a:defRPr/>
            </a:pPr>
            <a:r>
              <a:rPr lang="tr-TR" altLang="tr-TR" sz="2800" dirty="0" smtClean="0">
                <a:latin typeface="Garamond" panose="02020404030301010803" pitchFamily="18" charset="0"/>
              </a:rPr>
              <a:t>Kapasite </a:t>
            </a:r>
            <a:r>
              <a:rPr lang="tr-TR" altLang="tr-TR" sz="2800" dirty="0">
                <a:latin typeface="Garamond" panose="02020404030301010803" pitchFamily="18" charset="0"/>
              </a:rPr>
              <a:t>Artırımı Yatırımları		: </a:t>
            </a:r>
            <a:r>
              <a:rPr lang="tr-TR" altLang="tr-TR" sz="2800" b="1" dirty="0" smtClean="0">
                <a:latin typeface="Garamond" panose="02020404030301010803" pitchFamily="18" charset="0"/>
              </a:rPr>
              <a:t>16.000.000 </a:t>
            </a:r>
            <a:r>
              <a:rPr lang="tr-TR" altLang="tr-TR" sz="2800" b="1" dirty="0">
                <a:latin typeface="Garamond" panose="02020404030301010803" pitchFamily="18" charset="0"/>
              </a:rPr>
              <a:t>TL</a:t>
            </a:r>
          </a:p>
          <a:p>
            <a:pPr marL="457200" indent="-457200">
              <a:lnSpc>
                <a:spcPct val="150000"/>
              </a:lnSpc>
              <a:buFont typeface="Wingdings" panose="05000000000000000000" pitchFamily="2" charset="2"/>
              <a:buChar char="v"/>
              <a:defRPr/>
            </a:pPr>
            <a:r>
              <a:rPr lang="tr-TR" altLang="tr-TR" sz="2800" dirty="0">
                <a:latin typeface="Garamond" panose="02020404030301010803" pitchFamily="18" charset="0"/>
              </a:rPr>
              <a:t>Teknoloji Yenileme/Modernizasyon	: </a:t>
            </a:r>
            <a:r>
              <a:rPr lang="tr-TR" altLang="tr-TR" sz="2800" b="1" dirty="0" smtClean="0">
                <a:latin typeface="Garamond" panose="02020404030301010803" pitchFamily="18" charset="0"/>
              </a:rPr>
              <a:t>16.000.000 </a:t>
            </a:r>
            <a:r>
              <a:rPr lang="tr-TR" altLang="tr-TR" sz="2800" b="1" dirty="0">
                <a:latin typeface="Garamond" panose="02020404030301010803" pitchFamily="18" charset="0"/>
              </a:rPr>
              <a:t>TL</a:t>
            </a:r>
          </a:p>
          <a:p>
            <a:pPr algn="just">
              <a:defRPr/>
            </a:pPr>
            <a:endParaRPr lang="tr-TR" altLang="tr-TR" sz="2000" dirty="0">
              <a:latin typeface="Garamond" panose="02020404030301010803" pitchFamily="18" charset="0"/>
            </a:endParaRPr>
          </a:p>
          <a:p>
            <a:pPr algn="just">
              <a:defRPr/>
            </a:pPr>
            <a:r>
              <a:rPr lang="tr-TR" altLang="tr-TR" sz="2000" dirty="0">
                <a:latin typeface="Garamond" panose="02020404030301010803" pitchFamily="18" charset="0"/>
              </a:rPr>
              <a:t>*</a:t>
            </a:r>
            <a:r>
              <a:rPr lang="tr-TR" altLang="tr-TR" dirty="0">
                <a:latin typeface="Garamond" panose="02020404030301010803" pitchFamily="18" charset="0"/>
              </a:rPr>
              <a:t>Hibeye esas proje </a:t>
            </a:r>
            <a:r>
              <a:rPr lang="tr-TR" altLang="tr-TR" dirty="0" smtClean="0">
                <a:latin typeface="Garamond" panose="02020404030301010803" pitchFamily="18" charset="0"/>
              </a:rPr>
              <a:t>tutarının </a:t>
            </a:r>
            <a:r>
              <a:rPr lang="tr-TR" altLang="tr-TR" dirty="0" smtClean="0">
                <a:solidFill>
                  <a:srgbClr val="FF0000"/>
                </a:solidFill>
                <a:latin typeface="Garamond" panose="02020404030301010803" pitchFamily="18" charset="0"/>
              </a:rPr>
              <a:t>KDV hariç </a:t>
            </a:r>
            <a:r>
              <a:rPr lang="tr-TR" altLang="tr-TR" b="1" dirty="0">
                <a:latin typeface="Garamond" panose="02020404030301010803" pitchFamily="18" charset="0"/>
              </a:rPr>
              <a:t>%50</a:t>
            </a:r>
            <a:r>
              <a:rPr lang="tr-TR" altLang="tr-TR" dirty="0">
                <a:latin typeface="Garamond" panose="02020404030301010803" pitchFamily="18" charset="0"/>
              </a:rPr>
              <a:t>’sine hibe desteği sağlanacaktır.</a:t>
            </a:r>
          </a:p>
          <a:p>
            <a:pPr algn="just">
              <a:defRPr/>
            </a:pPr>
            <a:endParaRPr lang="tr-TR" altLang="tr-TR" dirty="0">
              <a:latin typeface="Garamond" panose="02020404030301010803" pitchFamily="18" charset="0"/>
            </a:endParaRPr>
          </a:p>
          <a:p>
            <a:pPr algn="just">
              <a:defRPr/>
            </a:pPr>
            <a:r>
              <a:rPr lang="tr-TR" altLang="tr-TR" dirty="0">
                <a:latin typeface="Garamond" panose="02020404030301010803" pitchFamily="18" charset="0"/>
              </a:rPr>
              <a:t>*Hibeye esas proje tutarı alt limiti en az ekonomik yatırımlarda </a:t>
            </a:r>
            <a:r>
              <a:rPr lang="tr-TR" altLang="tr-TR" b="1" dirty="0">
                <a:latin typeface="Garamond" panose="02020404030301010803" pitchFamily="18" charset="0"/>
              </a:rPr>
              <a:t>8</a:t>
            </a:r>
            <a:r>
              <a:rPr lang="tr-TR" altLang="tr-TR" b="1" dirty="0" smtClean="0">
                <a:latin typeface="Garamond" panose="02020404030301010803" pitchFamily="18" charset="0"/>
              </a:rPr>
              <a:t>.000.001 </a:t>
            </a:r>
            <a:r>
              <a:rPr lang="tr-TR" altLang="tr-TR" b="1" dirty="0">
                <a:latin typeface="Garamond" panose="02020404030301010803" pitchFamily="18" charset="0"/>
              </a:rPr>
              <a:t>TL</a:t>
            </a:r>
            <a:r>
              <a:rPr lang="tr-TR" altLang="tr-TR" dirty="0">
                <a:latin typeface="Garamond" panose="02020404030301010803" pitchFamily="18" charset="0"/>
              </a:rPr>
              <a:t>, </a:t>
            </a:r>
            <a:endParaRPr lang="tr-TR" altLang="tr-TR" dirty="0" smtClean="0">
              <a:latin typeface="Garamond" panose="02020404030301010803" pitchFamily="18" charset="0"/>
            </a:endParaRPr>
          </a:p>
          <a:p>
            <a:pPr algn="just">
              <a:defRPr/>
            </a:pPr>
            <a:endParaRPr lang="tr-TR" altLang="tr-TR" sz="2000" dirty="0">
              <a:latin typeface="Garamond" panose="02020404030301010803" pitchFamily="18" charset="0"/>
            </a:endParaRPr>
          </a:p>
        </p:txBody>
      </p:sp>
    </p:spTree>
    <p:extLst>
      <p:ext uri="{BB962C8B-B14F-4D97-AF65-F5344CB8AC3E}">
        <p14:creationId xmlns:p14="http://schemas.microsoft.com/office/powerpoint/2010/main" val="1857726914"/>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6"/>
          <p:cNvSpPr>
            <a:spLocks noChangeArrowheads="1"/>
          </p:cNvSpPr>
          <p:nvPr/>
        </p:nvSpPr>
        <p:spPr bwMode="auto">
          <a:xfrm>
            <a:off x="-314325" y="-1410216"/>
            <a:ext cx="184731" cy="36933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tr-TR" altLang="tr-TR"/>
          </a:p>
        </p:txBody>
      </p:sp>
      <p:sp>
        <p:nvSpPr>
          <p:cNvPr id="24579" name="Rectangle 1078"/>
          <p:cNvSpPr>
            <a:spLocks noChangeArrowheads="1"/>
          </p:cNvSpPr>
          <p:nvPr/>
        </p:nvSpPr>
        <p:spPr bwMode="auto">
          <a:xfrm>
            <a:off x="-314325" y="-1410216"/>
            <a:ext cx="184731" cy="36933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tr-TR" altLang="tr-TR"/>
          </a:p>
        </p:txBody>
      </p:sp>
      <p:sp>
        <p:nvSpPr>
          <p:cNvPr id="24580" name="Rectangle 2237"/>
          <p:cNvSpPr>
            <a:spLocks noChangeArrowheads="1"/>
          </p:cNvSpPr>
          <p:nvPr/>
        </p:nvSpPr>
        <p:spPr bwMode="auto">
          <a:xfrm>
            <a:off x="-314325" y="-1410216"/>
            <a:ext cx="184731" cy="36933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tr-TR" altLang="tr-TR"/>
          </a:p>
        </p:txBody>
      </p:sp>
      <p:sp>
        <p:nvSpPr>
          <p:cNvPr id="24581" name="Rectangle 3309"/>
          <p:cNvSpPr>
            <a:spLocks noChangeArrowheads="1"/>
          </p:cNvSpPr>
          <p:nvPr/>
        </p:nvSpPr>
        <p:spPr bwMode="auto">
          <a:xfrm>
            <a:off x="-203200" y="-1181616"/>
            <a:ext cx="184731" cy="36933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tr-TR" altLang="tr-TR"/>
          </a:p>
        </p:txBody>
      </p:sp>
      <p:sp>
        <p:nvSpPr>
          <p:cNvPr id="24582" name="Text Box 4310"/>
          <p:cNvSpPr txBox="1">
            <a:spLocks noChangeArrowheads="1"/>
          </p:cNvSpPr>
          <p:nvPr/>
        </p:nvSpPr>
        <p:spPr bwMode="auto">
          <a:xfrm>
            <a:off x="3274490" y="3764380"/>
            <a:ext cx="564302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tr-TR" altLang="tr-TR" sz="4000" b="1" dirty="0">
                <a:latin typeface="Garamond" panose="02020404030301010803" pitchFamily="18" charset="0"/>
              </a:rPr>
              <a:t>YATIRIM KONULARI</a:t>
            </a:r>
          </a:p>
        </p:txBody>
      </p:sp>
    </p:spTree>
    <p:extLst>
      <p:ext uri="{BB962C8B-B14F-4D97-AF65-F5344CB8AC3E}">
        <p14:creationId xmlns:p14="http://schemas.microsoft.com/office/powerpoint/2010/main" val="5369191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6"/>
          <p:cNvSpPr>
            <a:spLocks noChangeArrowheads="1"/>
          </p:cNvSpPr>
          <p:nvPr/>
        </p:nvSpPr>
        <p:spPr bwMode="auto">
          <a:xfrm>
            <a:off x="-314325" y="-1410216"/>
            <a:ext cx="184731" cy="36933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tr-TR" altLang="tr-TR"/>
          </a:p>
        </p:txBody>
      </p:sp>
      <p:sp>
        <p:nvSpPr>
          <p:cNvPr id="24579" name="Rectangle 1078"/>
          <p:cNvSpPr>
            <a:spLocks noChangeArrowheads="1"/>
          </p:cNvSpPr>
          <p:nvPr/>
        </p:nvSpPr>
        <p:spPr bwMode="auto">
          <a:xfrm>
            <a:off x="-314325" y="-1410216"/>
            <a:ext cx="184731" cy="36933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tr-TR" altLang="tr-TR"/>
          </a:p>
        </p:txBody>
      </p:sp>
      <p:sp>
        <p:nvSpPr>
          <p:cNvPr id="24580" name="Rectangle 2237"/>
          <p:cNvSpPr>
            <a:spLocks noChangeArrowheads="1"/>
          </p:cNvSpPr>
          <p:nvPr/>
        </p:nvSpPr>
        <p:spPr bwMode="auto">
          <a:xfrm>
            <a:off x="-314325" y="-1410216"/>
            <a:ext cx="184731" cy="36933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tr-TR" altLang="tr-TR"/>
          </a:p>
        </p:txBody>
      </p:sp>
      <p:sp>
        <p:nvSpPr>
          <p:cNvPr id="24581" name="Rectangle 3309"/>
          <p:cNvSpPr>
            <a:spLocks noChangeArrowheads="1"/>
          </p:cNvSpPr>
          <p:nvPr/>
        </p:nvSpPr>
        <p:spPr bwMode="auto">
          <a:xfrm>
            <a:off x="-203200" y="-1181616"/>
            <a:ext cx="184731" cy="36933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tr-TR" altLang="tr-TR"/>
          </a:p>
        </p:txBody>
      </p:sp>
      <p:sp>
        <p:nvSpPr>
          <p:cNvPr id="24583" name="Dikdörtgen 1"/>
          <p:cNvSpPr>
            <a:spLocks noChangeArrowheads="1"/>
          </p:cNvSpPr>
          <p:nvPr/>
        </p:nvSpPr>
        <p:spPr bwMode="auto">
          <a:xfrm>
            <a:off x="304800" y="1267799"/>
            <a:ext cx="11617641" cy="48628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tabLst>
                <a:tab pos="358775" algn="l"/>
              </a:tabLst>
              <a:defRPr>
                <a:solidFill>
                  <a:schemeClr val="tx1"/>
                </a:solidFill>
                <a:latin typeface="Arial" panose="020B0604020202020204" pitchFamily="34" charset="0"/>
              </a:defRPr>
            </a:lvl1pPr>
            <a:lvl2pPr marL="800100" indent="-342900">
              <a:tabLst>
                <a:tab pos="358775" algn="l"/>
              </a:tabLst>
              <a:defRPr>
                <a:solidFill>
                  <a:schemeClr val="tx1"/>
                </a:solidFill>
                <a:latin typeface="Arial" panose="020B0604020202020204" pitchFamily="34" charset="0"/>
              </a:defRPr>
            </a:lvl2pPr>
            <a:lvl3pPr marL="1371600" indent="-457200">
              <a:tabLst>
                <a:tab pos="358775" algn="l"/>
              </a:tabLst>
              <a:defRPr>
                <a:solidFill>
                  <a:schemeClr val="tx1"/>
                </a:solidFill>
                <a:latin typeface="Arial" panose="020B0604020202020204" pitchFamily="34" charset="0"/>
              </a:defRPr>
            </a:lvl3pPr>
            <a:lvl4pPr marL="1828800" indent="-457200">
              <a:tabLst>
                <a:tab pos="358775" algn="l"/>
              </a:tabLst>
              <a:defRPr>
                <a:solidFill>
                  <a:schemeClr val="tx1"/>
                </a:solidFill>
                <a:latin typeface="Arial" panose="020B0604020202020204" pitchFamily="34" charset="0"/>
              </a:defRPr>
            </a:lvl4pPr>
            <a:lvl5pPr marL="2057400" indent="-228600">
              <a:tabLst>
                <a:tab pos="358775" algn="l"/>
              </a:tabLst>
              <a:defRPr>
                <a:solidFill>
                  <a:schemeClr val="tx1"/>
                </a:solidFill>
                <a:latin typeface="Arial" panose="020B0604020202020204" pitchFamily="34" charset="0"/>
              </a:defRPr>
            </a:lvl5pPr>
            <a:lvl6pPr marL="2514600" indent="-228600" eaLnBrk="0" fontAlgn="base" hangingPunct="0">
              <a:spcBef>
                <a:spcPct val="0"/>
              </a:spcBef>
              <a:spcAft>
                <a:spcPct val="0"/>
              </a:spcAft>
              <a:tabLst>
                <a:tab pos="358775" algn="l"/>
              </a:tabLst>
              <a:defRPr>
                <a:solidFill>
                  <a:schemeClr val="tx1"/>
                </a:solidFill>
                <a:latin typeface="Arial" panose="020B0604020202020204" pitchFamily="34" charset="0"/>
              </a:defRPr>
            </a:lvl6pPr>
            <a:lvl7pPr marL="2971800" indent="-228600" eaLnBrk="0" fontAlgn="base" hangingPunct="0">
              <a:spcBef>
                <a:spcPct val="0"/>
              </a:spcBef>
              <a:spcAft>
                <a:spcPct val="0"/>
              </a:spcAft>
              <a:tabLst>
                <a:tab pos="358775" algn="l"/>
              </a:tabLst>
              <a:defRPr>
                <a:solidFill>
                  <a:schemeClr val="tx1"/>
                </a:solidFill>
                <a:latin typeface="Arial" panose="020B0604020202020204" pitchFamily="34" charset="0"/>
              </a:defRPr>
            </a:lvl7pPr>
            <a:lvl8pPr marL="3429000" indent="-228600" eaLnBrk="0" fontAlgn="base" hangingPunct="0">
              <a:spcBef>
                <a:spcPct val="0"/>
              </a:spcBef>
              <a:spcAft>
                <a:spcPct val="0"/>
              </a:spcAft>
              <a:tabLst>
                <a:tab pos="358775" algn="l"/>
              </a:tabLst>
              <a:defRPr>
                <a:solidFill>
                  <a:schemeClr val="tx1"/>
                </a:solidFill>
                <a:latin typeface="Arial" panose="020B0604020202020204" pitchFamily="34" charset="0"/>
              </a:defRPr>
            </a:lvl8pPr>
            <a:lvl9pPr marL="3886200" indent="-228600" eaLnBrk="0" fontAlgn="base" hangingPunct="0">
              <a:spcBef>
                <a:spcPct val="0"/>
              </a:spcBef>
              <a:spcAft>
                <a:spcPct val="0"/>
              </a:spcAft>
              <a:tabLst>
                <a:tab pos="358775" algn="l"/>
              </a:tabLst>
              <a:defRPr>
                <a:solidFill>
                  <a:schemeClr val="tx1"/>
                </a:solidFill>
                <a:latin typeface="Arial" panose="020B0604020202020204" pitchFamily="34" charset="0"/>
              </a:defRPr>
            </a:lvl9pPr>
          </a:lstStyle>
          <a:p>
            <a:pPr algn="just">
              <a:buFont typeface="Arial" panose="020B0604020202020204" pitchFamily="34" charset="0"/>
              <a:buAutoNum type="arabicPeriod"/>
            </a:pPr>
            <a:r>
              <a:rPr lang="tr-TR" altLang="tr-TR" sz="2400" b="1" dirty="0">
                <a:latin typeface="Garamond" panose="02020404030301010803" pitchFamily="18" charset="0"/>
                <a:cs typeface="Times New Roman" panose="02020603050405020304" pitchFamily="18" charset="0"/>
              </a:rPr>
              <a:t>Tarımsal ürünlerin işlenmesi, paketlenmesi ve depolanmasına yönelik yatırımlar </a:t>
            </a:r>
            <a:endParaRPr lang="tr-TR" altLang="tr-TR" sz="2400" b="1" dirty="0">
              <a:latin typeface="Garamond" panose="02020404030301010803" pitchFamily="18" charset="0"/>
              <a:ea typeface="Calibri" panose="020F0502020204030204" pitchFamily="34" charset="0"/>
              <a:cs typeface="Times New Roman" panose="02020603050405020304" pitchFamily="18" charset="0"/>
            </a:endParaRPr>
          </a:p>
          <a:p>
            <a:pPr lvl="1" algn="just">
              <a:buFont typeface="Arial" panose="020B0604020202020204" pitchFamily="34" charset="0"/>
              <a:buAutoNum type="alphaLcParenR"/>
            </a:pPr>
            <a:r>
              <a:rPr lang="tr-TR" altLang="tr-TR" sz="2200" dirty="0">
                <a:latin typeface="Garamond" panose="02020404030301010803" pitchFamily="18" charset="0"/>
                <a:cs typeface="Times New Roman" panose="02020603050405020304" pitchFamily="18" charset="0"/>
              </a:rPr>
              <a:t>Tıbbi ve aromatik bitkilere yönelik </a:t>
            </a:r>
            <a:r>
              <a:rPr lang="tr-TR" altLang="tr-TR" sz="2200" dirty="0" smtClean="0">
                <a:latin typeface="Garamond" panose="02020404030301010803" pitchFamily="18" charset="0"/>
                <a:cs typeface="Times New Roman" panose="02020603050405020304" pitchFamily="18" charset="0"/>
              </a:rPr>
              <a:t>yatırımlar.</a:t>
            </a:r>
            <a:endParaRPr lang="tr-TR" altLang="tr-TR" sz="2200" dirty="0">
              <a:latin typeface="Garamond" panose="02020404030301010803" pitchFamily="18" charset="0"/>
              <a:cs typeface="Calibri" panose="020F0502020204030204" pitchFamily="34" charset="0"/>
            </a:endParaRPr>
          </a:p>
          <a:p>
            <a:pPr lvl="1" algn="just">
              <a:buFont typeface="Arial" panose="020B0604020202020204" pitchFamily="34" charset="0"/>
              <a:buAutoNum type="alphaLcParenR"/>
            </a:pPr>
            <a:r>
              <a:rPr lang="tr-TR" altLang="tr-TR" sz="2200" dirty="0">
                <a:latin typeface="Garamond" panose="02020404030301010803" pitchFamily="18" charset="0"/>
                <a:cs typeface="Times New Roman" panose="02020603050405020304" pitchFamily="18" charset="0"/>
              </a:rPr>
              <a:t>Bitkisel ürünlere yönelik </a:t>
            </a:r>
            <a:r>
              <a:rPr lang="tr-TR" altLang="tr-TR" sz="2200" dirty="0" smtClean="0">
                <a:latin typeface="Garamond" panose="02020404030301010803" pitchFamily="18" charset="0"/>
                <a:cs typeface="Times New Roman" panose="02020603050405020304" pitchFamily="18" charset="0"/>
              </a:rPr>
              <a:t>yatırımlar.</a:t>
            </a:r>
            <a:endParaRPr lang="tr-TR" altLang="tr-TR" sz="2200" dirty="0">
              <a:latin typeface="Garamond" panose="02020404030301010803" pitchFamily="18" charset="0"/>
              <a:cs typeface="Calibri" panose="020F0502020204030204" pitchFamily="34" charset="0"/>
            </a:endParaRPr>
          </a:p>
          <a:p>
            <a:pPr lvl="1" algn="just">
              <a:buFont typeface="Arial" panose="020B0604020202020204" pitchFamily="34" charset="0"/>
              <a:buAutoNum type="alphaLcParenR"/>
            </a:pPr>
            <a:r>
              <a:rPr lang="tr-TR" altLang="tr-TR" sz="2200" dirty="0">
                <a:latin typeface="Garamond" panose="02020404030301010803" pitchFamily="18" charset="0"/>
                <a:cs typeface="Times New Roman" panose="02020603050405020304" pitchFamily="18" charset="0"/>
              </a:rPr>
              <a:t>Hayvansal ürünlere yönelik </a:t>
            </a:r>
            <a:r>
              <a:rPr lang="tr-TR" altLang="tr-TR" sz="2200" dirty="0" smtClean="0">
                <a:latin typeface="Garamond" panose="02020404030301010803" pitchFamily="18" charset="0"/>
                <a:cs typeface="Times New Roman" panose="02020603050405020304" pitchFamily="18" charset="0"/>
              </a:rPr>
              <a:t>yatırımlar.</a:t>
            </a:r>
            <a:endParaRPr lang="tr-TR" altLang="tr-TR" sz="2200" dirty="0">
              <a:latin typeface="Garamond" panose="02020404030301010803" pitchFamily="18" charset="0"/>
              <a:cs typeface="Calibri" panose="020F0502020204030204" pitchFamily="34" charset="0"/>
            </a:endParaRPr>
          </a:p>
          <a:p>
            <a:pPr lvl="2" algn="just">
              <a:buFontTx/>
              <a:buAutoNum type="arabicPeriod"/>
            </a:pPr>
            <a:r>
              <a:rPr lang="tr-TR" altLang="tr-TR" sz="2200" dirty="0">
                <a:latin typeface="Garamond" panose="02020404030301010803" pitchFamily="18" charset="0"/>
                <a:cs typeface="Times New Roman" panose="02020603050405020304" pitchFamily="18" charset="0"/>
              </a:rPr>
              <a:t>Kırmızı et ve kanatlı eti parçalama ile mamul madde üretimi</a:t>
            </a:r>
          </a:p>
          <a:p>
            <a:pPr lvl="2" algn="just">
              <a:buFontTx/>
              <a:buAutoNum type="arabicPeriod"/>
            </a:pPr>
            <a:r>
              <a:rPr lang="tr-TR" altLang="tr-TR" sz="2200" dirty="0">
                <a:latin typeface="Garamond" panose="02020404030301010803" pitchFamily="18" charset="0"/>
                <a:cs typeface="Times New Roman" panose="02020603050405020304" pitchFamily="18" charset="0"/>
              </a:rPr>
              <a:t>Su ürünlerinin işlenmesi, paketlenmesi ve depolanması</a:t>
            </a:r>
          </a:p>
          <a:p>
            <a:pPr lvl="2" algn="just">
              <a:buFontTx/>
              <a:buAutoNum type="arabicPeriod"/>
            </a:pPr>
            <a:r>
              <a:rPr lang="tr-TR" altLang="tr-TR" sz="2200" dirty="0">
                <a:latin typeface="Garamond" panose="02020404030301010803" pitchFamily="18" charset="0"/>
                <a:cs typeface="Times New Roman" panose="02020603050405020304" pitchFamily="18" charset="0"/>
              </a:rPr>
              <a:t>Büyükbaş ve küçükbaş hayvanların derileri ile küçükbaş hayvanların yapağılarının işlenmesi</a:t>
            </a:r>
          </a:p>
          <a:p>
            <a:pPr lvl="2" algn="just">
              <a:buFontTx/>
              <a:buAutoNum type="arabicPeriod"/>
            </a:pPr>
            <a:r>
              <a:rPr lang="tr-TR" altLang="tr-TR" sz="2200" dirty="0">
                <a:latin typeface="Garamond" panose="02020404030301010803" pitchFamily="18" charset="0"/>
                <a:cs typeface="Times New Roman" panose="02020603050405020304" pitchFamily="18" charset="0"/>
              </a:rPr>
              <a:t>Süt ve süt ürünleri</a:t>
            </a:r>
            <a:endParaRPr lang="tr-TR" altLang="tr-TR" sz="2200" dirty="0">
              <a:latin typeface="Garamond" panose="02020404030301010803" pitchFamily="18" charset="0"/>
              <a:cs typeface="Calibri" panose="020F0502020204030204" pitchFamily="34" charset="0"/>
            </a:endParaRPr>
          </a:p>
          <a:p>
            <a:pPr lvl="3" algn="just">
              <a:buFontTx/>
              <a:buAutoNum type="alphaLcParenR"/>
            </a:pPr>
            <a:r>
              <a:rPr lang="tr-TR" altLang="tr-TR" sz="2200" dirty="0">
                <a:latin typeface="Garamond" panose="02020404030301010803" pitchFamily="18" charset="0"/>
                <a:cs typeface="Times New Roman" panose="02020603050405020304" pitchFamily="18" charset="0"/>
              </a:rPr>
              <a:t>Süt ve süt ürünlerinin işlenmesi, paketlenmesi ve depolanması</a:t>
            </a:r>
          </a:p>
          <a:p>
            <a:pPr lvl="3" algn="just">
              <a:buFontTx/>
              <a:buAutoNum type="alphaLcParenR"/>
            </a:pPr>
            <a:r>
              <a:rPr lang="tr-TR" altLang="tr-TR" sz="2200" dirty="0">
                <a:latin typeface="Garamond" panose="02020404030301010803" pitchFamily="18" charset="0"/>
                <a:cs typeface="Times New Roman" panose="02020603050405020304" pitchFamily="18" charset="0"/>
              </a:rPr>
              <a:t>Süt toplama merkezleri</a:t>
            </a:r>
            <a:endParaRPr lang="tr-TR" altLang="tr-TR" sz="2200" dirty="0">
              <a:latin typeface="Garamond" panose="02020404030301010803" pitchFamily="18" charset="0"/>
              <a:cs typeface="Calibri" panose="020F0502020204030204" pitchFamily="34" charset="0"/>
            </a:endParaRPr>
          </a:p>
          <a:p>
            <a:pPr lvl="2" algn="just">
              <a:buFont typeface="Arial" panose="020B0604020202020204" pitchFamily="34" charset="0"/>
              <a:buAutoNum type="arabicPeriod"/>
            </a:pPr>
            <a:r>
              <a:rPr lang="tr-TR" altLang="tr-TR" sz="2200" dirty="0">
                <a:latin typeface="Garamond" panose="02020404030301010803" pitchFamily="18" charset="0"/>
                <a:cs typeface="Times New Roman" panose="02020603050405020304" pitchFamily="18" charset="0"/>
              </a:rPr>
              <a:t>Arı ürünlerinin işlenmesi</a:t>
            </a:r>
            <a:endParaRPr lang="tr-TR" altLang="tr-TR" sz="2200" dirty="0">
              <a:latin typeface="Garamond" panose="02020404030301010803" pitchFamily="18" charset="0"/>
              <a:cs typeface="Calibri" panose="020F0502020204030204" pitchFamily="34" charset="0"/>
            </a:endParaRPr>
          </a:p>
          <a:p>
            <a:pPr lvl="1" algn="just">
              <a:buFont typeface="Arial" panose="020B0604020202020204" pitchFamily="34" charset="0"/>
              <a:buAutoNum type="alphaLcParenR"/>
            </a:pPr>
            <a:r>
              <a:rPr lang="tr-TR" altLang="tr-TR" sz="2200" dirty="0">
                <a:latin typeface="Garamond" panose="02020404030301010803" pitchFamily="18" charset="0"/>
                <a:cs typeface="Times New Roman" panose="02020603050405020304" pitchFamily="18" charset="0"/>
              </a:rPr>
              <a:t>Tarımsal ürünlerin depolanması</a:t>
            </a:r>
          </a:p>
          <a:p>
            <a:pPr lvl="2" algn="just">
              <a:buAutoNum type="arabicPeriod"/>
            </a:pPr>
            <a:r>
              <a:rPr lang="tr-TR" altLang="tr-TR" sz="2200" dirty="0">
                <a:latin typeface="Garamond" panose="02020404030301010803" pitchFamily="18" charset="0"/>
                <a:cs typeface="Times New Roman" panose="02020603050405020304" pitchFamily="18" charset="0"/>
              </a:rPr>
              <a:t>Çelik silo</a:t>
            </a:r>
          </a:p>
          <a:p>
            <a:pPr lvl="2" algn="just">
              <a:buAutoNum type="arabicPeriod"/>
            </a:pPr>
            <a:r>
              <a:rPr lang="tr-TR" altLang="tr-TR" sz="2200" dirty="0">
                <a:latin typeface="Garamond" panose="02020404030301010803" pitchFamily="18" charset="0"/>
                <a:cs typeface="Times New Roman" panose="02020603050405020304" pitchFamily="18" charset="0"/>
              </a:rPr>
              <a:t>Soğuk hava deposu</a:t>
            </a:r>
            <a:endParaRPr lang="tr-TR" sz="2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02525558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6"/>
          <p:cNvSpPr>
            <a:spLocks noChangeArrowheads="1"/>
          </p:cNvSpPr>
          <p:nvPr/>
        </p:nvSpPr>
        <p:spPr bwMode="auto">
          <a:xfrm>
            <a:off x="-314325" y="-1410216"/>
            <a:ext cx="184731" cy="36933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tr-TR" altLang="tr-TR"/>
          </a:p>
        </p:txBody>
      </p:sp>
      <p:sp>
        <p:nvSpPr>
          <p:cNvPr id="25603" name="Rectangle 1078"/>
          <p:cNvSpPr>
            <a:spLocks noChangeArrowheads="1"/>
          </p:cNvSpPr>
          <p:nvPr/>
        </p:nvSpPr>
        <p:spPr bwMode="auto">
          <a:xfrm>
            <a:off x="-314325" y="-1410216"/>
            <a:ext cx="184731" cy="36933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tr-TR" altLang="tr-TR"/>
          </a:p>
        </p:txBody>
      </p:sp>
      <p:sp>
        <p:nvSpPr>
          <p:cNvPr id="25604" name="Rectangle 2237"/>
          <p:cNvSpPr>
            <a:spLocks noChangeArrowheads="1"/>
          </p:cNvSpPr>
          <p:nvPr/>
        </p:nvSpPr>
        <p:spPr bwMode="auto">
          <a:xfrm>
            <a:off x="-314325" y="-1410216"/>
            <a:ext cx="184731" cy="36933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tr-TR" altLang="tr-TR"/>
          </a:p>
        </p:txBody>
      </p:sp>
      <p:sp>
        <p:nvSpPr>
          <p:cNvPr id="25605" name="Rectangle 3309"/>
          <p:cNvSpPr>
            <a:spLocks noChangeArrowheads="1"/>
          </p:cNvSpPr>
          <p:nvPr/>
        </p:nvSpPr>
        <p:spPr bwMode="auto">
          <a:xfrm>
            <a:off x="-203200" y="-1181616"/>
            <a:ext cx="184731" cy="36933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tr-TR" altLang="tr-TR"/>
          </a:p>
        </p:txBody>
      </p:sp>
      <p:sp>
        <p:nvSpPr>
          <p:cNvPr id="25607" name="Dikdörtgen 1"/>
          <p:cNvSpPr>
            <a:spLocks noChangeArrowheads="1"/>
          </p:cNvSpPr>
          <p:nvPr/>
        </p:nvSpPr>
        <p:spPr bwMode="auto">
          <a:xfrm>
            <a:off x="584615" y="1347734"/>
            <a:ext cx="11032761" cy="53306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tabLst>
                <a:tab pos="358775" algn="l"/>
              </a:tabLst>
              <a:defRPr>
                <a:solidFill>
                  <a:schemeClr val="tx1"/>
                </a:solidFill>
                <a:latin typeface="Arial" panose="020B0604020202020204" pitchFamily="34" charset="0"/>
              </a:defRPr>
            </a:lvl1pPr>
            <a:lvl2pPr marL="800100" indent="-342900">
              <a:tabLst>
                <a:tab pos="358775" algn="l"/>
              </a:tabLst>
              <a:defRPr>
                <a:solidFill>
                  <a:schemeClr val="tx1"/>
                </a:solidFill>
                <a:latin typeface="Arial" panose="020B0604020202020204" pitchFamily="34" charset="0"/>
              </a:defRPr>
            </a:lvl2pPr>
            <a:lvl3pPr>
              <a:tabLst>
                <a:tab pos="358775" algn="l"/>
              </a:tabLst>
              <a:defRPr>
                <a:solidFill>
                  <a:schemeClr val="tx1"/>
                </a:solidFill>
                <a:latin typeface="Arial" panose="020B0604020202020204" pitchFamily="34" charset="0"/>
              </a:defRPr>
            </a:lvl3pPr>
            <a:lvl4pPr marL="1600200" indent="-228600">
              <a:tabLst>
                <a:tab pos="358775" algn="l"/>
              </a:tabLst>
              <a:defRPr>
                <a:solidFill>
                  <a:schemeClr val="tx1"/>
                </a:solidFill>
                <a:latin typeface="Arial" panose="020B0604020202020204" pitchFamily="34" charset="0"/>
              </a:defRPr>
            </a:lvl4pPr>
            <a:lvl5pPr marL="2057400" indent="-228600">
              <a:tabLst>
                <a:tab pos="358775" algn="l"/>
              </a:tabLst>
              <a:defRPr>
                <a:solidFill>
                  <a:schemeClr val="tx1"/>
                </a:solidFill>
                <a:latin typeface="Arial" panose="020B0604020202020204" pitchFamily="34" charset="0"/>
              </a:defRPr>
            </a:lvl5pPr>
            <a:lvl6pPr marL="2514600" indent="-228600" eaLnBrk="0" fontAlgn="base" hangingPunct="0">
              <a:spcBef>
                <a:spcPct val="0"/>
              </a:spcBef>
              <a:spcAft>
                <a:spcPct val="0"/>
              </a:spcAft>
              <a:tabLst>
                <a:tab pos="358775" algn="l"/>
              </a:tabLst>
              <a:defRPr>
                <a:solidFill>
                  <a:schemeClr val="tx1"/>
                </a:solidFill>
                <a:latin typeface="Arial" panose="020B0604020202020204" pitchFamily="34" charset="0"/>
              </a:defRPr>
            </a:lvl6pPr>
            <a:lvl7pPr marL="2971800" indent="-228600" eaLnBrk="0" fontAlgn="base" hangingPunct="0">
              <a:spcBef>
                <a:spcPct val="0"/>
              </a:spcBef>
              <a:spcAft>
                <a:spcPct val="0"/>
              </a:spcAft>
              <a:tabLst>
                <a:tab pos="358775" algn="l"/>
              </a:tabLst>
              <a:defRPr>
                <a:solidFill>
                  <a:schemeClr val="tx1"/>
                </a:solidFill>
                <a:latin typeface="Arial" panose="020B0604020202020204" pitchFamily="34" charset="0"/>
              </a:defRPr>
            </a:lvl7pPr>
            <a:lvl8pPr marL="3429000" indent="-228600" eaLnBrk="0" fontAlgn="base" hangingPunct="0">
              <a:spcBef>
                <a:spcPct val="0"/>
              </a:spcBef>
              <a:spcAft>
                <a:spcPct val="0"/>
              </a:spcAft>
              <a:tabLst>
                <a:tab pos="358775" algn="l"/>
              </a:tabLst>
              <a:defRPr>
                <a:solidFill>
                  <a:schemeClr val="tx1"/>
                </a:solidFill>
                <a:latin typeface="Arial" panose="020B0604020202020204" pitchFamily="34" charset="0"/>
              </a:defRPr>
            </a:lvl8pPr>
            <a:lvl9pPr marL="3886200" indent="-228600" eaLnBrk="0" fontAlgn="base" hangingPunct="0">
              <a:spcBef>
                <a:spcPct val="0"/>
              </a:spcBef>
              <a:spcAft>
                <a:spcPct val="0"/>
              </a:spcAft>
              <a:tabLst>
                <a:tab pos="358775" algn="l"/>
              </a:tabLst>
              <a:defRPr>
                <a:solidFill>
                  <a:schemeClr val="tx1"/>
                </a:solidFill>
                <a:latin typeface="Arial" panose="020B0604020202020204" pitchFamily="34" charset="0"/>
              </a:defRPr>
            </a:lvl9pPr>
          </a:lstStyle>
          <a:p>
            <a:pPr algn="just">
              <a:lnSpc>
                <a:spcPct val="115000"/>
              </a:lnSpc>
            </a:pPr>
            <a:r>
              <a:rPr lang="tr-TR" altLang="tr-TR" sz="3200" b="1" dirty="0">
                <a:latin typeface="Garamond" panose="02020404030301010803" pitchFamily="18" charset="0"/>
                <a:cs typeface="Times New Roman" panose="02020603050405020304" pitchFamily="18" charset="0"/>
              </a:rPr>
              <a:t>2. Tarımsal üretime yönelik sabit yatırımlar.</a:t>
            </a:r>
            <a:endParaRPr lang="tr-TR" altLang="tr-TR" sz="3200" b="1" dirty="0">
              <a:latin typeface="Garamond" panose="02020404030301010803" pitchFamily="18" charset="0"/>
              <a:ea typeface="Calibri" panose="020F0502020204030204" pitchFamily="34" charset="0"/>
              <a:cs typeface="Times New Roman" panose="02020603050405020304" pitchFamily="18" charset="0"/>
            </a:endParaRPr>
          </a:p>
          <a:p>
            <a:pPr lvl="1" algn="just">
              <a:lnSpc>
                <a:spcPct val="115000"/>
              </a:lnSpc>
              <a:buFont typeface="Arial" panose="020B0604020202020204" pitchFamily="34" charset="0"/>
              <a:buAutoNum type="alphaLcParenR"/>
            </a:pPr>
            <a:r>
              <a:rPr lang="tr-TR" altLang="tr-TR" sz="2400" dirty="0">
                <a:latin typeface="Garamond" panose="02020404030301010803" pitchFamily="18" charset="0"/>
                <a:cs typeface="Times New Roman" panose="02020603050405020304" pitchFamily="18" charset="0"/>
              </a:rPr>
              <a:t>Kapalı ortamda bitkisel üretime yönelik </a:t>
            </a:r>
            <a:r>
              <a:rPr lang="tr-TR" altLang="tr-TR" sz="2400" dirty="0" smtClean="0">
                <a:latin typeface="Garamond" panose="02020404030301010803" pitchFamily="18" charset="0"/>
                <a:cs typeface="Times New Roman" panose="02020603050405020304" pitchFamily="18" charset="0"/>
              </a:rPr>
              <a:t>yatırımlar. </a:t>
            </a:r>
            <a:r>
              <a:rPr lang="tr-TR" altLang="tr-TR" sz="2400" dirty="0" smtClean="0">
                <a:solidFill>
                  <a:srgbClr val="FF0000"/>
                </a:solidFill>
                <a:latin typeface="Garamond" panose="02020404030301010803" pitchFamily="18" charset="0"/>
                <a:cs typeface="Times New Roman" panose="02020603050405020304" pitchFamily="18" charset="0"/>
              </a:rPr>
              <a:t>(3 dekar ve üzeri modern sera</a:t>
            </a:r>
            <a:r>
              <a:rPr lang="tr-TR" altLang="tr-TR" sz="2400" dirty="0" smtClean="0">
                <a:solidFill>
                  <a:srgbClr val="FF0000"/>
                </a:solidFill>
                <a:latin typeface="Garamond" panose="02020404030301010803" pitchFamily="18" charset="0"/>
                <a:cs typeface="Times New Roman" panose="02020603050405020304" pitchFamily="18" charset="0"/>
              </a:rPr>
              <a:t>)</a:t>
            </a:r>
          </a:p>
          <a:p>
            <a:pPr marL="457200" lvl="1" indent="0" algn="just">
              <a:lnSpc>
                <a:spcPct val="115000"/>
              </a:lnSpc>
            </a:pPr>
            <a:r>
              <a:rPr lang="tr-TR" altLang="tr-TR" sz="2400" dirty="0" smtClean="0">
                <a:solidFill>
                  <a:srgbClr val="FF0000"/>
                </a:solidFill>
                <a:latin typeface="Garamond" panose="02020404030301010803" pitchFamily="18" charset="0"/>
                <a:cs typeface="Times New Roman" panose="02020603050405020304" pitchFamily="18" charset="0"/>
              </a:rPr>
              <a:t>    </a:t>
            </a:r>
            <a:r>
              <a:rPr lang="tr-TR" altLang="tr-TR" sz="1600" dirty="0" smtClean="0">
                <a:solidFill>
                  <a:srgbClr val="FF0000"/>
                </a:solidFill>
                <a:latin typeface="Garamond" panose="02020404030301010803" pitchFamily="18" charset="0"/>
                <a:cs typeface="Times New Roman" panose="02020603050405020304" pitchFamily="18" charset="0"/>
              </a:rPr>
              <a:t>Topraklı Sera: 910.000 TL/Dekar</a:t>
            </a:r>
          </a:p>
          <a:p>
            <a:pPr marL="457200" lvl="1" indent="0" algn="just">
              <a:lnSpc>
                <a:spcPct val="115000"/>
              </a:lnSpc>
            </a:pPr>
            <a:r>
              <a:rPr lang="tr-TR" altLang="tr-TR" sz="1600" dirty="0">
                <a:solidFill>
                  <a:srgbClr val="FF0000"/>
                </a:solidFill>
                <a:latin typeface="Garamond" panose="02020404030301010803" pitchFamily="18" charset="0"/>
                <a:cs typeface="Times New Roman" panose="02020603050405020304" pitchFamily="18" charset="0"/>
              </a:rPr>
              <a:t> </a:t>
            </a:r>
            <a:r>
              <a:rPr lang="tr-TR" altLang="tr-TR" sz="1600" dirty="0" smtClean="0">
                <a:solidFill>
                  <a:srgbClr val="FF0000"/>
                </a:solidFill>
                <a:latin typeface="Garamond" panose="02020404030301010803" pitchFamily="18" charset="0"/>
                <a:cs typeface="Times New Roman" panose="02020603050405020304" pitchFamily="18" charset="0"/>
              </a:rPr>
              <a:t>     Topraksız Sera: 1.000.000 TL/Dekar</a:t>
            </a:r>
            <a:endParaRPr lang="tr-TR" altLang="tr-TR" sz="1600" dirty="0">
              <a:solidFill>
                <a:srgbClr val="FF0000"/>
              </a:solidFill>
              <a:latin typeface="Garamond" panose="02020404030301010803" pitchFamily="18" charset="0"/>
              <a:cs typeface="Calibri" panose="020F0502020204030204" pitchFamily="34" charset="0"/>
            </a:endParaRPr>
          </a:p>
          <a:p>
            <a:pPr marL="457200" lvl="1" indent="0" algn="just">
              <a:lnSpc>
                <a:spcPct val="115000"/>
              </a:lnSpc>
            </a:pPr>
            <a:r>
              <a:rPr lang="tr-TR" altLang="tr-TR" sz="2400" dirty="0" smtClean="0">
                <a:latin typeface="Garamond" panose="02020404030301010803" pitchFamily="18" charset="0"/>
                <a:cs typeface="Times New Roman" panose="02020603050405020304" pitchFamily="18" charset="0"/>
              </a:rPr>
              <a:t>b) Büyükbaş </a:t>
            </a:r>
            <a:r>
              <a:rPr lang="tr-TR" altLang="tr-TR" sz="2400" dirty="0">
                <a:latin typeface="Garamond" panose="02020404030301010803" pitchFamily="18" charset="0"/>
                <a:cs typeface="Times New Roman" panose="02020603050405020304" pitchFamily="18" charset="0"/>
              </a:rPr>
              <a:t>hayvan yetiştiriciliğine yönelik </a:t>
            </a:r>
            <a:r>
              <a:rPr lang="tr-TR" altLang="tr-TR" sz="2400" dirty="0" smtClean="0">
                <a:latin typeface="Garamond" panose="02020404030301010803" pitchFamily="18" charset="0"/>
                <a:cs typeface="Times New Roman" panose="02020603050405020304" pitchFamily="18" charset="0"/>
              </a:rPr>
              <a:t>yatırımlar. </a:t>
            </a:r>
            <a:r>
              <a:rPr lang="tr-TR" altLang="tr-TR" sz="2400" dirty="0" smtClean="0">
                <a:solidFill>
                  <a:srgbClr val="FF0000"/>
                </a:solidFill>
                <a:latin typeface="Garamond" panose="02020404030301010803" pitchFamily="18" charset="0"/>
                <a:cs typeface="Times New Roman" panose="02020603050405020304" pitchFamily="18" charset="0"/>
              </a:rPr>
              <a:t>(25 baş ve üstü)</a:t>
            </a:r>
            <a:endParaRPr lang="tr-TR" altLang="tr-TR" sz="2400" dirty="0">
              <a:solidFill>
                <a:srgbClr val="FF0000"/>
              </a:solidFill>
              <a:latin typeface="Garamond" panose="02020404030301010803" pitchFamily="18" charset="0"/>
              <a:cs typeface="Times New Roman" panose="02020603050405020304" pitchFamily="18" charset="0"/>
            </a:endParaRPr>
          </a:p>
          <a:p>
            <a:pPr marL="1371600" lvl="2" indent="-457200" algn="just">
              <a:lnSpc>
                <a:spcPct val="115000"/>
              </a:lnSpc>
              <a:buAutoNum type="arabicPeriod"/>
            </a:pPr>
            <a:r>
              <a:rPr lang="tr-TR" altLang="tr-TR" sz="2400" dirty="0">
                <a:latin typeface="Garamond" panose="02020404030301010803" pitchFamily="18" charset="0"/>
                <a:cs typeface="Times New Roman" panose="02020603050405020304" pitchFamily="18" charset="0"/>
              </a:rPr>
              <a:t>Damızlık hayvan yetiştiriciliği</a:t>
            </a:r>
          </a:p>
          <a:p>
            <a:pPr marL="1371600" lvl="2" indent="-457200" algn="just">
              <a:lnSpc>
                <a:spcPct val="115000"/>
              </a:lnSpc>
              <a:buAutoNum type="arabicPeriod"/>
            </a:pPr>
            <a:r>
              <a:rPr lang="tr-TR" altLang="tr-TR" sz="2400" dirty="0">
                <a:latin typeface="Garamond" panose="02020404030301010803" pitchFamily="18" charset="0"/>
                <a:cs typeface="Times New Roman" panose="02020603050405020304" pitchFamily="18" charset="0"/>
              </a:rPr>
              <a:t>Büyükbaş besi işletmeleri</a:t>
            </a:r>
          </a:p>
          <a:p>
            <a:pPr marL="457200" lvl="1" indent="0" algn="just">
              <a:lnSpc>
                <a:spcPct val="115000"/>
              </a:lnSpc>
            </a:pPr>
            <a:r>
              <a:rPr lang="tr-TR" altLang="tr-TR" sz="2400" dirty="0" smtClean="0">
                <a:latin typeface="Garamond" panose="02020404030301010803" pitchFamily="18" charset="0"/>
                <a:cs typeface="Times New Roman" panose="02020603050405020304" pitchFamily="18" charset="0"/>
              </a:rPr>
              <a:t>c) Küçükbaş </a:t>
            </a:r>
            <a:r>
              <a:rPr lang="tr-TR" altLang="tr-TR" sz="2400" dirty="0">
                <a:latin typeface="Garamond" panose="02020404030301010803" pitchFamily="18" charset="0"/>
                <a:cs typeface="Times New Roman" panose="02020603050405020304" pitchFamily="18" charset="0"/>
              </a:rPr>
              <a:t>hayvan yetiştiriciliğine yönelik </a:t>
            </a:r>
            <a:r>
              <a:rPr lang="tr-TR" altLang="tr-TR" sz="2400" dirty="0" smtClean="0">
                <a:latin typeface="Garamond" panose="02020404030301010803" pitchFamily="18" charset="0"/>
                <a:cs typeface="Times New Roman" panose="02020603050405020304" pitchFamily="18" charset="0"/>
              </a:rPr>
              <a:t>yatırımlar. </a:t>
            </a:r>
            <a:r>
              <a:rPr lang="tr-TR" altLang="tr-TR" sz="2400" dirty="0" smtClean="0">
                <a:solidFill>
                  <a:srgbClr val="FF0000"/>
                </a:solidFill>
                <a:latin typeface="Garamond" panose="02020404030301010803" pitchFamily="18" charset="0"/>
                <a:cs typeface="Times New Roman" panose="02020603050405020304" pitchFamily="18" charset="0"/>
              </a:rPr>
              <a:t>(150 baş ve üstü)</a:t>
            </a:r>
            <a:endParaRPr lang="tr-TR" altLang="tr-TR" sz="2400" dirty="0">
              <a:solidFill>
                <a:srgbClr val="FF0000"/>
              </a:solidFill>
              <a:latin typeface="Garamond" panose="02020404030301010803" pitchFamily="18" charset="0"/>
              <a:cs typeface="Times New Roman" panose="02020603050405020304" pitchFamily="18" charset="0"/>
            </a:endParaRPr>
          </a:p>
          <a:p>
            <a:pPr marL="457200" lvl="1" indent="0" algn="just">
              <a:lnSpc>
                <a:spcPct val="115000"/>
              </a:lnSpc>
            </a:pPr>
            <a:r>
              <a:rPr lang="tr-TR" altLang="tr-TR" sz="2400" dirty="0" smtClean="0">
                <a:latin typeface="Garamond" panose="02020404030301010803" pitchFamily="18" charset="0"/>
                <a:cs typeface="Times New Roman" panose="02020603050405020304" pitchFamily="18" charset="0"/>
              </a:rPr>
              <a:t>d) Kanatlı </a:t>
            </a:r>
            <a:r>
              <a:rPr lang="tr-TR" altLang="tr-TR" sz="2400" dirty="0">
                <a:latin typeface="Garamond" panose="02020404030301010803" pitchFamily="18" charset="0"/>
                <a:cs typeface="Times New Roman" panose="02020603050405020304" pitchFamily="18" charset="0"/>
              </a:rPr>
              <a:t>hayvan yetiştiriciliğine yönelik </a:t>
            </a:r>
            <a:r>
              <a:rPr lang="tr-TR" altLang="tr-TR" sz="2400" dirty="0" smtClean="0">
                <a:latin typeface="Garamond" panose="02020404030301010803" pitchFamily="18" charset="0"/>
                <a:cs typeface="Times New Roman" panose="02020603050405020304" pitchFamily="18" charset="0"/>
              </a:rPr>
              <a:t>yatırımlar.</a:t>
            </a:r>
            <a:endParaRPr lang="tr-TR" altLang="tr-TR" sz="2400" dirty="0">
              <a:latin typeface="Garamond" panose="02020404030301010803" pitchFamily="18" charset="0"/>
              <a:cs typeface="Times New Roman" panose="02020603050405020304" pitchFamily="18" charset="0"/>
            </a:endParaRPr>
          </a:p>
          <a:p>
            <a:pPr marL="457200" lvl="1" indent="0" algn="just">
              <a:lnSpc>
                <a:spcPct val="115000"/>
              </a:lnSpc>
            </a:pPr>
            <a:r>
              <a:rPr lang="tr-TR" altLang="tr-TR" sz="2400" dirty="0" smtClean="0">
                <a:latin typeface="Garamond" panose="02020404030301010803" pitchFamily="18" charset="0"/>
                <a:cs typeface="Times New Roman" panose="02020603050405020304" pitchFamily="18" charset="0"/>
              </a:rPr>
              <a:t>e) Kültür </a:t>
            </a:r>
            <a:r>
              <a:rPr lang="tr-TR" altLang="tr-TR" sz="2400" dirty="0">
                <a:latin typeface="Garamond" panose="02020404030301010803" pitchFamily="18" charset="0"/>
                <a:cs typeface="Times New Roman" panose="02020603050405020304" pitchFamily="18" charset="0"/>
              </a:rPr>
              <a:t>mantarı üretimine yönelik </a:t>
            </a:r>
            <a:r>
              <a:rPr lang="tr-TR" altLang="tr-TR" sz="2400" dirty="0" smtClean="0">
                <a:latin typeface="Garamond" panose="02020404030301010803" pitchFamily="18" charset="0"/>
                <a:cs typeface="Times New Roman" panose="02020603050405020304" pitchFamily="18" charset="0"/>
              </a:rPr>
              <a:t>yatırımlar.</a:t>
            </a:r>
            <a:endParaRPr lang="tr-TR" altLang="tr-TR" sz="2400" dirty="0">
              <a:latin typeface="Garamond" panose="02020404030301010803" pitchFamily="18" charset="0"/>
              <a:cs typeface="Times New Roman" panose="02020603050405020304" pitchFamily="18" charset="0"/>
            </a:endParaRPr>
          </a:p>
          <a:p>
            <a:pPr marL="457200" lvl="1" indent="0" algn="just">
              <a:lnSpc>
                <a:spcPct val="115000"/>
              </a:lnSpc>
            </a:pPr>
            <a:r>
              <a:rPr lang="tr-TR" altLang="tr-TR" sz="2400" dirty="0" smtClean="0">
                <a:latin typeface="Garamond" panose="02020404030301010803" pitchFamily="18" charset="0"/>
                <a:cs typeface="Times New Roman" panose="02020603050405020304" pitchFamily="18" charset="0"/>
              </a:rPr>
              <a:t>f) </a:t>
            </a:r>
            <a:r>
              <a:rPr lang="tr-TR" altLang="tr-TR" sz="2400" dirty="0" smtClean="0">
                <a:latin typeface="Garamond" panose="02020404030301010803" pitchFamily="18" charset="0"/>
                <a:cs typeface="Times New Roman" panose="02020603050405020304" pitchFamily="18" charset="0"/>
              </a:rPr>
              <a:t>Büyükbaş </a:t>
            </a:r>
            <a:r>
              <a:rPr lang="tr-TR" altLang="tr-TR" sz="2400" dirty="0">
                <a:latin typeface="Garamond" panose="02020404030301010803" pitchFamily="18" charset="0"/>
                <a:cs typeface="Times New Roman" panose="02020603050405020304" pitchFamily="18" charset="0"/>
              </a:rPr>
              <a:t>ve küçükbaş hayvan kesimhanelerine yönelik </a:t>
            </a:r>
            <a:r>
              <a:rPr lang="tr-TR" altLang="tr-TR" sz="2400" dirty="0" smtClean="0">
                <a:latin typeface="Garamond" panose="02020404030301010803" pitchFamily="18" charset="0"/>
                <a:cs typeface="Times New Roman" panose="02020603050405020304" pitchFamily="18" charset="0"/>
              </a:rPr>
              <a:t>yatırımlar.</a:t>
            </a:r>
            <a:endParaRPr lang="tr-TR" altLang="tr-TR" sz="2400" dirty="0">
              <a:latin typeface="Garamond" panose="02020404030301010803" pitchFamily="18" charset="0"/>
              <a:cs typeface="Times New Roman" panose="02020603050405020304" pitchFamily="18" charset="0"/>
            </a:endParaRPr>
          </a:p>
          <a:p>
            <a:pPr marL="457200" lvl="1" indent="0" algn="just">
              <a:lnSpc>
                <a:spcPct val="115000"/>
              </a:lnSpc>
            </a:pPr>
            <a:r>
              <a:rPr lang="tr-TR" altLang="tr-TR" sz="2400" dirty="0" smtClean="0">
                <a:latin typeface="Garamond" panose="02020404030301010803" pitchFamily="18" charset="0"/>
                <a:cs typeface="Times New Roman" panose="02020603050405020304" pitchFamily="18" charset="0"/>
              </a:rPr>
              <a:t>g) </a:t>
            </a:r>
            <a:r>
              <a:rPr lang="tr-TR" altLang="tr-TR" sz="2400" dirty="0" smtClean="0">
                <a:latin typeface="Garamond" panose="02020404030301010803" pitchFamily="18" charset="0"/>
                <a:cs typeface="Times New Roman" panose="02020603050405020304" pitchFamily="18" charset="0"/>
              </a:rPr>
              <a:t>Kanatlı </a:t>
            </a:r>
            <a:r>
              <a:rPr lang="tr-TR" altLang="tr-TR" sz="2400" dirty="0">
                <a:latin typeface="Garamond" panose="02020404030301010803" pitchFamily="18" charset="0"/>
                <a:cs typeface="Times New Roman" panose="02020603050405020304" pitchFamily="18" charset="0"/>
              </a:rPr>
              <a:t>hayvan kesimhanelerine yönelik </a:t>
            </a:r>
            <a:r>
              <a:rPr lang="tr-TR" altLang="tr-TR" sz="2400" dirty="0" smtClean="0">
                <a:latin typeface="Garamond" panose="02020404030301010803" pitchFamily="18" charset="0"/>
                <a:cs typeface="Times New Roman" panose="02020603050405020304" pitchFamily="18" charset="0"/>
              </a:rPr>
              <a:t>yatırımlar.</a:t>
            </a:r>
            <a:endParaRPr lang="tr-TR" altLang="tr-TR" sz="2400" dirty="0">
              <a:latin typeface="Garamond" panose="02020404030301010803" pitchFamily="18" charset="0"/>
              <a:cs typeface="Times New Roman" panose="02020603050405020304" pitchFamily="18" charset="0"/>
            </a:endParaRPr>
          </a:p>
        </p:txBody>
      </p:sp>
    </p:spTree>
    <p:extLst>
      <p:ext uri="{BB962C8B-B14F-4D97-AF65-F5344CB8AC3E}">
        <p14:creationId xmlns:p14="http://schemas.microsoft.com/office/powerpoint/2010/main" val="189786176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6"/>
          <p:cNvSpPr>
            <a:spLocks noChangeArrowheads="1"/>
          </p:cNvSpPr>
          <p:nvPr/>
        </p:nvSpPr>
        <p:spPr bwMode="auto">
          <a:xfrm>
            <a:off x="-314325" y="-1410216"/>
            <a:ext cx="184731" cy="36933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tr-TR" altLang="tr-TR"/>
          </a:p>
        </p:txBody>
      </p:sp>
      <p:sp>
        <p:nvSpPr>
          <p:cNvPr id="26627" name="Rectangle 1078"/>
          <p:cNvSpPr>
            <a:spLocks noChangeArrowheads="1"/>
          </p:cNvSpPr>
          <p:nvPr/>
        </p:nvSpPr>
        <p:spPr bwMode="auto">
          <a:xfrm>
            <a:off x="-314325" y="-1410216"/>
            <a:ext cx="184731" cy="36933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tr-TR" altLang="tr-TR"/>
          </a:p>
        </p:txBody>
      </p:sp>
      <p:sp>
        <p:nvSpPr>
          <p:cNvPr id="26628" name="Rectangle 2237"/>
          <p:cNvSpPr>
            <a:spLocks noChangeArrowheads="1"/>
          </p:cNvSpPr>
          <p:nvPr/>
        </p:nvSpPr>
        <p:spPr bwMode="auto">
          <a:xfrm>
            <a:off x="-314325" y="-1410216"/>
            <a:ext cx="184731" cy="36933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tr-TR" altLang="tr-TR"/>
          </a:p>
        </p:txBody>
      </p:sp>
      <p:sp>
        <p:nvSpPr>
          <p:cNvPr id="26629" name="Rectangle 3309"/>
          <p:cNvSpPr>
            <a:spLocks noChangeArrowheads="1"/>
          </p:cNvSpPr>
          <p:nvPr/>
        </p:nvSpPr>
        <p:spPr bwMode="auto">
          <a:xfrm>
            <a:off x="-203200" y="-1181616"/>
            <a:ext cx="184731" cy="36933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tr-TR" altLang="tr-TR"/>
          </a:p>
        </p:txBody>
      </p:sp>
      <p:sp>
        <p:nvSpPr>
          <p:cNvPr id="26631" name="Dikdörtgen 1"/>
          <p:cNvSpPr>
            <a:spLocks noChangeArrowheads="1"/>
          </p:cNvSpPr>
          <p:nvPr/>
        </p:nvSpPr>
        <p:spPr bwMode="auto">
          <a:xfrm>
            <a:off x="389744" y="1553226"/>
            <a:ext cx="10912839" cy="4795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58775">
              <a:tabLst>
                <a:tab pos="358775" algn="l"/>
              </a:tabLst>
              <a:defRPr>
                <a:solidFill>
                  <a:schemeClr val="tx1"/>
                </a:solidFill>
                <a:latin typeface="Arial" panose="020B0604020202020204" pitchFamily="34" charset="0"/>
              </a:defRPr>
            </a:lvl1pPr>
            <a:lvl2pPr marL="742950" indent="-285750">
              <a:tabLst>
                <a:tab pos="358775" algn="l"/>
              </a:tabLst>
              <a:defRPr>
                <a:solidFill>
                  <a:schemeClr val="tx1"/>
                </a:solidFill>
                <a:latin typeface="Arial" panose="020B0604020202020204" pitchFamily="34" charset="0"/>
              </a:defRPr>
            </a:lvl2pPr>
            <a:lvl3pPr marL="1143000" indent="-228600">
              <a:tabLst>
                <a:tab pos="358775" algn="l"/>
              </a:tabLst>
              <a:defRPr>
                <a:solidFill>
                  <a:schemeClr val="tx1"/>
                </a:solidFill>
                <a:latin typeface="Arial" panose="020B0604020202020204" pitchFamily="34" charset="0"/>
              </a:defRPr>
            </a:lvl3pPr>
            <a:lvl4pPr marL="1600200" indent="-228600">
              <a:tabLst>
                <a:tab pos="358775" algn="l"/>
              </a:tabLst>
              <a:defRPr>
                <a:solidFill>
                  <a:schemeClr val="tx1"/>
                </a:solidFill>
                <a:latin typeface="Arial" panose="020B0604020202020204" pitchFamily="34" charset="0"/>
              </a:defRPr>
            </a:lvl4pPr>
            <a:lvl5pPr marL="2057400" indent="-228600">
              <a:tabLst>
                <a:tab pos="358775" algn="l"/>
              </a:tabLst>
              <a:defRPr>
                <a:solidFill>
                  <a:schemeClr val="tx1"/>
                </a:solidFill>
                <a:latin typeface="Arial" panose="020B0604020202020204" pitchFamily="34" charset="0"/>
              </a:defRPr>
            </a:lvl5pPr>
            <a:lvl6pPr marL="2514600" indent="-228600" eaLnBrk="0" fontAlgn="base" hangingPunct="0">
              <a:spcBef>
                <a:spcPct val="0"/>
              </a:spcBef>
              <a:spcAft>
                <a:spcPct val="0"/>
              </a:spcAft>
              <a:tabLst>
                <a:tab pos="358775" algn="l"/>
              </a:tabLst>
              <a:defRPr>
                <a:solidFill>
                  <a:schemeClr val="tx1"/>
                </a:solidFill>
                <a:latin typeface="Arial" panose="020B0604020202020204" pitchFamily="34" charset="0"/>
              </a:defRPr>
            </a:lvl6pPr>
            <a:lvl7pPr marL="2971800" indent="-228600" eaLnBrk="0" fontAlgn="base" hangingPunct="0">
              <a:spcBef>
                <a:spcPct val="0"/>
              </a:spcBef>
              <a:spcAft>
                <a:spcPct val="0"/>
              </a:spcAft>
              <a:tabLst>
                <a:tab pos="358775" algn="l"/>
              </a:tabLst>
              <a:defRPr>
                <a:solidFill>
                  <a:schemeClr val="tx1"/>
                </a:solidFill>
                <a:latin typeface="Arial" panose="020B0604020202020204" pitchFamily="34" charset="0"/>
              </a:defRPr>
            </a:lvl7pPr>
            <a:lvl8pPr marL="3429000" indent="-228600" eaLnBrk="0" fontAlgn="base" hangingPunct="0">
              <a:spcBef>
                <a:spcPct val="0"/>
              </a:spcBef>
              <a:spcAft>
                <a:spcPct val="0"/>
              </a:spcAft>
              <a:tabLst>
                <a:tab pos="358775" algn="l"/>
              </a:tabLst>
              <a:defRPr>
                <a:solidFill>
                  <a:schemeClr val="tx1"/>
                </a:solidFill>
                <a:latin typeface="Arial" panose="020B0604020202020204" pitchFamily="34" charset="0"/>
              </a:defRPr>
            </a:lvl8pPr>
            <a:lvl9pPr marL="3886200" indent="-228600" eaLnBrk="0" fontAlgn="base" hangingPunct="0">
              <a:spcBef>
                <a:spcPct val="0"/>
              </a:spcBef>
              <a:spcAft>
                <a:spcPct val="0"/>
              </a:spcAft>
              <a:tabLst>
                <a:tab pos="358775" algn="l"/>
              </a:tabLst>
              <a:defRPr>
                <a:solidFill>
                  <a:schemeClr val="tx1"/>
                </a:solidFill>
                <a:latin typeface="Arial" panose="020B0604020202020204" pitchFamily="34" charset="0"/>
              </a:defRPr>
            </a:lvl9pPr>
          </a:lstStyle>
          <a:p>
            <a:pPr algn="just">
              <a:lnSpc>
                <a:spcPct val="115000"/>
              </a:lnSpc>
            </a:pPr>
            <a:r>
              <a:rPr lang="tr-TR" altLang="tr-TR" sz="2800" b="1" dirty="0">
                <a:latin typeface="Garamond" panose="02020404030301010803" pitchFamily="18" charset="0"/>
                <a:cs typeface="Times New Roman" panose="02020603050405020304" pitchFamily="18" charset="0"/>
              </a:rPr>
              <a:t>3- Yenilenebilir enerji kaynakları kullanımına yönelik </a:t>
            </a:r>
            <a:r>
              <a:rPr lang="tr-TR" altLang="tr-TR" sz="2800" b="1" dirty="0" smtClean="0">
                <a:latin typeface="Garamond" panose="02020404030301010803" pitchFamily="18" charset="0"/>
                <a:cs typeface="Times New Roman" panose="02020603050405020304" pitchFamily="18" charset="0"/>
              </a:rPr>
              <a:t>yatırımlar</a:t>
            </a:r>
          </a:p>
          <a:p>
            <a:r>
              <a:rPr lang="tr-TR" altLang="tr-TR" sz="2800" b="1" dirty="0">
                <a:latin typeface="Garamond" panose="02020404030301010803" pitchFamily="18" charset="0"/>
                <a:cs typeface="Times New Roman" panose="02020603050405020304" pitchFamily="18" charset="0"/>
              </a:rPr>
              <a:t>	</a:t>
            </a:r>
            <a:r>
              <a:rPr lang="tr-TR" sz="2000" dirty="0">
                <a:latin typeface="Garamond" panose="02020404030301010803" pitchFamily="18" charset="0"/>
                <a:cs typeface="Times New Roman" panose="02020603050405020304" pitchFamily="18" charset="0"/>
              </a:rPr>
              <a:t>Bu Tebliğ kapsamında bulunan konularla ilgili yenilenebilir enerji kaynakları kullanımına</a:t>
            </a:r>
          </a:p>
          <a:p>
            <a:r>
              <a:rPr lang="tr-TR" sz="2000" dirty="0">
                <a:latin typeface="Garamond" panose="02020404030301010803" pitchFamily="18" charset="0"/>
                <a:cs typeface="Times New Roman" panose="02020603050405020304" pitchFamily="18" charset="0"/>
              </a:rPr>
              <a:t>yönelik yatırımlar hibe desteği kapsamında değerlendirilir</a:t>
            </a:r>
            <a:r>
              <a:rPr lang="tr-TR" sz="2000" dirty="0" smtClean="0">
                <a:latin typeface="Garamond" panose="02020404030301010803" pitchFamily="18" charset="0"/>
                <a:cs typeface="Times New Roman" panose="02020603050405020304" pitchFamily="18" charset="0"/>
              </a:rPr>
              <a:t>.</a:t>
            </a:r>
            <a:endParaRPr lang="tr-TR" altLang="tr-TR" sz="2800" dirty="0">
              <a:latin typeface="Garamond" panose="02020404030301010803" pitchFamily="18" charset="0"/>
              <a:ea typeface="Calibri" panose="020F0502020204030204" pitchFamily="34" charset="0"/>
              <a:cs typeface="Times New Roman" panose="02020603050405020304" pitchFamily="18" charset="0"/>
            </a:endParaRPr>
          </a:p>
          <a:p>
            <a:pPr algn="just">
              <a:lnSpc>
                <a:spcPct val="115000"/>
              </a:lnSpc>
            </a:pPr>
            <a:r>
              <a:rPr lang="tr-TR" altLang="tr-TR" sz="2800" b="1" dirty="0">
                <a:latin typeface="Garamond" panose="02020404030301010803" pitchFamily="18" charset="0"/>
                <a:cs typeface="Times New Roman" panose="02020603050405020304" pitchFamily="18" charset="0"/>
              </a:rPr>
              <a:t>4- Su ürünleri yetiştiriciliğine yönelik yatırımlar</a:t>
            </a:r>
          </a:p>
          <a:p>
            <a:pPr algn="just">
              <a:lnSpc>
                <a:spcPct val="115000"/>
              </a:lnSpc>
            </a:pPr>
            <a:r>
              <a:rPr lang="tr-TR" altLang="tr-TR" sz="2400" dirty="0">
                <a:latin typeface="Garamond" panose="02020404030301010803" pitchFamily="18" charset="0"/>
                <a:cs typeface="Times New Roman" panose="02020603050405020304" pitchFamily="18" charset="0"/>
              </a:rPr>
              <a:t>	</a:t>
            </a:r>
            <a:r>
              <a:rPr lang="tr-TR" altLang="tr-TR" sz="2000" dirty="0">
                <a:latin typeface="Garamond" panose="02020404030301010803" pitchFamily="18" charset="0"/>
                <a:cs typeface="Times New Roman" panose="02020603050405020304" pitchFamily="18" charset="0"/>
              </a:rPr>
              <a:t>a) </a:t>
            </a:r>
            <a:r>
              <a:rPr lang="tr-TR" sz="2000" dirty="0">
                <a:latin typeface="Garamond" panose="02020404030301010803" pitchFamily="18" charset="0"/>
              </a:rPr>
              <a:t>Denizlerde Yetiştiricilik</a:t>
            </a:r>
            <a:r>
              <a:rPr lang="tr-TR" altLang="tr-TR" sz="2000" dirty="0">
                <a:latin typeface="Garamond" panose="02020404030301010803" pitchFamily="18" charset="0"/>
                <a:cs typeface="Times New Roman" panose="02020603050405020304" pitchFamily="18" charset="0"/>
              </a:rPr>
              <a:t>	</a:t>
            </a:r>
          </a:p>
          <a:p>
            <a:pPr algn="just">
              <a:lnSpc>
                <a:spcPct val="115000"/>
              </a:lnSpc>
            </a:pPr>
            <a:r>
              <a:rPr lang="tr-TR" altLang="tr-TR" sz="2000" dirty="0">
                <a:latin typeface="Garamond" panose="02020404030301010803" pitchFamily="18" charset="0"/>
                <a:cs typeface="Times New Roman" panose="02020603050405020304" pitchFamily="18" charset="0"/>
              </a:rPr>
              <a:t>	b) İç sularda yetiştiricilik</a:t>
            </a:r>
          </a:p>
          <a:p>
            <a:pPr algn="just">
              <a:lnSpc>
                <a:spcPct val="115000"/>
              </a:lnSpc>
            </a:pPr>
            <a:r>
              <a:rPr lang="tr-TR" altLang="tr-TR" sz="2000" dirty="0">
                <a:latin typeface="Garamond" panose="02020404030301010803" pitchFamily="18" charset="0"/>
                <a:cs typeface="Times New Roman" panose="02020603050405020304" pitchFamily="18" charset="0"/>
              </a:rPr>
              <a:t>	c) Tarıma dayalı ihtisas organize sanayi bölgelerinde </a:t>
            </a:r>
            <a:r>
              <a:rPr lang="tr-TR" altLang="tr-TR" sz="2000" dirty="0" smtClean="0">
                <a:latin typeface="Garamond" panose="02020404030301010803" pitchFamily="18" charset="0"/>
                <a:cs typeface="Times New Roman" panose="02020603050405020304" pitchFamily="18" charset="0"/>
              </a:rPr>
              <a:t>yetiştiricilik</a:t>
            </a:r>
            <a:endParaRPr lang="tr-TR" altLang="tr-TR" sz="2000" dirty="0">
              <a:latin typeface="Garamond" panose="02020404030301010803" pitchFamily="18" charset="0"/>
              <a:cs typeface="Calibri" panose="020F0502020204030204" pitchFamily="34" charset="0"/>
            </a:endParaRPr>
          </a:p>
          <a:p>
            <a:pPr algn="just">
              <a:lnSpc>
                <a:spcPct val="115000"/>
              </a:lnSpc>
            </a:pPr>
            <a:r>
              <a:rPr lang="tr-TR" altLang="tr-TR" sz="2800" b="1" dirty="0">
                <a:latin typeface="Garamond" panose="02020404030301010803" pitchFamily="18" charset="0"/>
                <a:cs typeface="Times New Roman" panose="02020603050405020304" pitchFamily="18" charset="0"/>
              </a:rPr>
              <a:t>5- Hayvansal ve bitkisel orjinli gübre işlenmesi, paketlenmesi ve depolanmasına yönelik yatırımlar</a:t>
            </a:r>
          </a:p>
          <a:p>
            <a:pPr algn="just">
              <a:lnSpc>
                <a:spcPct val="115000"/>
              </a:lnSpc>
            </a:pPr>
            <a:r>
              <a:rPr lang="tr-TR" altLang="tr-TR" sz="2800" dirty="0">
                <a:latin typeface="Garamond" panose="02020404030301010803" pitchFamily="18" charset="0"/>
                <a:cs typeface="Times New Roman" panose="02020603050405020304" pitchFamily="18" charset="0"/>
              </a:rPr>
              <a:t>	</a:t>
            </a:r>
            <a:r>
              <a:rPr lang="tr-TR" altLang="tr-TR" sz="2000" dirty="0">
                <a:latin typeface="Garamond" panose="02020404030301010803" pitchFamily="18" charset="0"/>
                <a:cs typeface="Times New Roman" panose="02020603050405020304" pitchFamily="18" charset="0"/>
              </a:rPr>
              <a:t>a) Hayvansal orijinli gübreler</a:t>
            </a:r>
          </a:p>
          <a:p>
            <a:pPr algn="just">
              <a:lnSpc>
                <a:spcPct val="115000"/>
              </a:lnSpc>
            </a:pPr>
            <a:r>
              <a:rPr lang="tr-TR" altLang="tr-TR" sz="2000" dirty="0">
                <a:latin typeface="Garamond" panose="02020404030301010803" pitchFamily="18" charset="0"/>
                <a:cs typeface="Times New Roman" panose="02020603050405020304" pitchFamily="18" charset="0"/>
              </a:rPr>
              <a:t>	b) Bitkisel orijinli gübreler</a:t>
            </a:r>
            <a:endParaRPr lang="tr-TR" altLang="tr-TR" sz="2000" dirty="0">
              <a:latin typeface="Garamond" panose="02020404030301010803" pitchFamily="18" charset="0"/>
            </a:endParaRPr>
          </a:p>
        </p:txBody>
      </p:sp>
    </p:spTree>
    <p:extLst>
      <p:ext uri="{BB962C8B-B14F-4D97-AF65-F5344CB8AC3E}">
        <p14:creationId xmlns:p14="http://schemas.microsoft.com/office/powerpoint/2010/main" val="376657604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6"/>
          <p:cNvSpPr>
            <a:spLocks noChangeArrowheads="1"/>
          </p:cNvSpPr>
          <p:nvPr/>
        </p:nvSpPr>
        <p:spPr bwMode="auto">
          <a:xfrm>
            <a:off x="-314325" y="-1410216"/>
            <a:ext cx="184731" cy="36933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tr-TR" altLang="tr-TR"/>
          </a:p>
        </p:txBody>
      </p:sp>
      <p:sp>
        <p:nvSpPr>
          <p:cNvPr id="26627" name="Rectangle 1078"/>
          <p:cNvSpPr>
            <a:spLocks noChangeArrowheads="1"/>
          </p:cNvSpPr>
          <p:nvPr/>
        </p:nvSpPr>
        <p:spPr bwMode="auto">
          <a:xfrm>
            <a:off x="-314325" y="-1410216"/>
            <a:ext cx="184731" cy="36933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tr-TR" altLang="tr-TR"/>
          </a:p>
        </p:txBody>
      </p:sp>
      <p:sp>
        <p:nvSpPr>
          <p:cNvPr id="26628" name="Rectangle 2237"/>
          <p:cNvSpPr>
            <a:spLocks noChangeArrowheads="1"/>
          </p:cNvSpPr>
          <p:nvPr/>
        </p:nvSpPr>
        <p:spPr bwMode="auto">
          <a:xfrm>
            <a:off x="-314325" y="-1410216"/>
            <a:ext cx="184731" cy="36933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tr-TR" altLang="tr-TR"/>
          </a:p>
        </p:txBody>
      </p:sp>
      <p:sp>
        <p:nvSpPr>
          <p:cNvPr id="26629" name="Rectangle 3309"/>
          <p:cNvSpPr>
            <a:spLocks noChangeArrowheads="1"/>
          </p:cNvSpPr>
          <p:nvPr/>
        </p:nvSpPr>
        <p:spPr bwMode="auto">
          <a:xfrm>
            <a:off x="-203200" y="-1181616"/>
            <a:ext cx="184731" cy="36933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tr-TR" altLang="tr-TR"/>
          </a:p>
        </p:txBody>
      </p:sp>
      <p:pic>
        <p:nvPicPr>
          <p:cNvPr id="2" name="Resi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6733" y="1588671"/>
            <a:ext cx="5601664" cy="4483634"/>
          </a:xfrm>
          <a:prstGeom prst="rect">
            <a:avLst/>
          </a:prstGeom>
        </p:spPr>
      </p:pic>
      <p:pic>
        <p:nvPicPr>
          <p:cNvPr id="3" name="Resim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86359" y="1588671"/>
            <a:ext cx="5998172" cy="4483634"/>
          </a:xfrm>
          <a:prstGeom prst="rect">
            <a:avLst/>
          </a:prstGeom>
        </p:spPr>
      </p:pic>
    </p:spTree>
    <p:extLst>
      <p:ext uri="{BB962C8B-B14F-4D97-AF65-F5344CB8AC3E}">
        <p14:creationId xmlns:p14="http://schemas.microsoft.com/office/powerpoint/2010/main" val="405994226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p:txBody>
          <a:bodyPr/>
          <a:lstStyle/>
          <a:p>
            <a:fld id="{7858AF1D-E6D7-4B64-9545-F66A72DEE560}" type="slidenum">
              <a:rPr lang="tr-TR" smtClean="0"/>
              <a:t>17</a:t>
            </a:fld>
            <a:endParaRPr lang="tr-TR"/>
          </a:p>
        </p:txBody>
      </p:sp>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198119" y="1066801"/>
            <a:ext cx="4983480" cy="5379720"/>
          </a:xfrm>
          <a:prstGeom prst="rect">
            <a:avLst/>
          </a:prstGeom>
        </p:spPr>
      </p:pic>
      <p:pic>
        <p:nvPicPr>
          <p:cNvPr id="5" name="Resim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6271259" y="525781"/>
            <a:ext cx="4983481" cy="6461760"/>
          </a:xfrm>
          <a:prstGeom prst="rect">
            <a:avLst/>
          </a:prstGeom>
        </p:spPr>
      </p:pic>
    </p:spTree>
    <p:extLst>
      <p:ext uri="{BB962C8B-B14F-4D97-AF65-F5344CB8AC3E}">
        <p14:creationId xmlns:p14="http://schemas.microsoft.com/office/powerpoint/2010/main" val="266919201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p:txBody>
          <a:bodyPr/>
          <a:lstStyle/>
          <a:p>
            <a:fld id="{7858AF1D-E6D7-4B64-9545-F66A72DEE560}" type="slidenum">
              <a:rPr lang="tr-TR" smtClean="0"/>
              <a:t>18</a:t>
            </a:fld>
            <a:endParaRPr lang="tr-TR"/>
          </a:p>
        </p:txBody>
      </p:sp>
      <p:pic>
        <p:nvPicPr>
          <p:cNvPr id="3" name="Resim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224280"/>
            <a:ext cx="6379277" cy="5176996"/>
          </a:xfrm>
          <a:prstGeom prst="rect">
            <a:avLst/>
          </a:prstGeom>
        </p:spPr>
      </p:pic>
      <p:pic>
        <p:nvPicPr>
          <p:cNvPr id="4" name="Resim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79277" y="1224280"/>
            <a:ext cx="5761512" cy="5176996"/>
          </a:xfrm>
          <a:prstGeom prst="rect">
            <a:avLst/>
          </a:prstGeom>
        </p:spPr>
      </p:pic>
    </p:spTree>
    <p:extLst>
      <p:ext uri="{BB962C8B-B14F-4D97-AF65-F5344CB8AC3E}">
        <p14:creationId xmlns:p14="http://schemas.microsoft.com/office/powerpoint/2010/main" val="72988916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çerik Yer Tutucusu 2"/>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50034" y="1549548"/>
            <a:ext cx="5853613" cy="4390210"/>
          </a:xfrm>
        </p:spPr>
      </p:pic>
      <p:pic>
        <p:nvPicPr>
          <p:cNvPr id="4" name="Resim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42782" y="1555018"/>
            <a:ext cx="5861828" cy="4384740"/>
          </a:xfrm>
          <a:prstGeom prst="rect">
            <a:avLst/>
          </a:prstGeom>
        </p:spPr>
      </p:pic>
    </p:spTree>
    <p:extLst>
      <p:ext uri="{BB962C8B-B14F-4D97-AF65-F5344CB8AC3E}">
        <p14:creationId xmlns:p14="http://schemas.microsoft.com/office/powerpoint/2010/main" val="225093678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36ED1A99-FE30-4908-9A37-E7DB486268B0}"/>
              </a:ext>
            </a:extLst>
          </p:cNvPr>
          <p:cNvSpPr>
            <a:spLocks noGrp="1" noChangeArrowheads="1"/>
          </p:cNvSpPr>
          <p:nvPr>
            <p:ph idx="1"/>
          </p:nvPr>
        </p:nvSpPr>
        <p:spPr bwMode="auto">
          <a:xfrm>
            <a:off x="1070760" y="1575157"/>
            <a:ext cx="9549353" cy="4601737"/>
          </a:xfrm>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rtlCol="0" anchor="t" anchorCtr="0" compatLnSpc="1">
            <a:prstTxWarp prst="textNoShape">
              <a:avLst/>
            </a:prstTxWarp>
            <a:normAutofit/>
          </a:bodyPr>
          <a:lstStyle/>
          <a:p>
            <a:pPr algn="just" eaLnBrk="1" hangingPunct="1">
              <a:lnSpc>
                <a:spcPct val="90000"/>
              </a:lnSpc>
              <a:buFontTx/>
              <a:buNone/>
              <a:defRPr/>
            </a:pPr>
            <a:r>
              <a:rPr lang="tr-TR" altLang="tr-TR" sz="3200" dirty="0"/>
              <a:t>	</a:t>
            </a:r>
            <a:r>
              <a:rPr lang="tr-TR" sz="3200" b="1" dirty="0" smtClean="0"/>
              <a:t>Programın Amacı;</a:t>
            </a:r>
            <a:endParaRPr lang="tr-TR" sz="3200" b="1" dirty="0"/>
          </a:p>
          <a:p>
            <a:pPr algn="just" eaLnBrk="1" hangingPunct="1">
              <a:lnSpc>
                <a:spcPct val="90000"/>
              </a:lnSpc>
              <a:buFontTx/>
              <a:buNone/>
              <a:defRPr/>
            </a:pPr>
            <a:r>
              <a:rPr lang="tr-TR" sz="3200" dirty="0" smtClean="0"/>
              <a:t>		</a:t>
            </a:r>
            <a:r>
              <a:rPr lang="tr-TR" dirty="0" smtClean="0"/>
              <a:t>Tarım </a:t>
            </a:r>
            <a:r>
              <a:rPr lang="tr-TR" dirty="0"/>
              <a:t>ve </a:t>
            </a:r>
            <a:r>
              <a:rPr lang="tr-TR" dirty="0" smtClean="0"/>
              <a:t>Orman </a:t>
            </a:r>
            <a:r>
              <a:rPr lang="tr-TR" dirty="0"/>
              <a:t>Bakanlığı tarafından 2006 yılından itibaren </a:t>
            </a:r>
            <a:r>
              <a:rPr lang="tr-TR" dirty="0" smtClean="0"/>
              <a:t>Kırsal </a:t>
            </a:r>
            <a:r>
              <a:rPr lang="tr-TR" dirty="0"/>
              <a:t>Kalkınma Yatırımlarının Desteklenmesi Programı (KKYDP</a:t>
            </a:r>
            <a:r>
              <a:rPr lang="tr-TR" dirty="0" smtClean="0"/>
              <a:t>) uygulanmaya </a:t>
            </a:r>
            <a:r>
              <a:rPr lang="tr-TR" dirty="0"/>
              <a:t>başlamıştır. Bu uygulamanın temel amacı doğal kaynaklar ve çevrenin korunmasını dikkate alarak kırsal alanda gelir düzeyinin yükseltilmesi, tarımsal sanayi ve tarıma dayalı sanayi entegrasyonun sağlanması için küçük ve orta ölçekli işletmelerin hibe projeleri ile </a:t>
            </a:r>
            <a:r>
              <a:rPr lang="tr-TR" dirty="0" smtClean="0"/>
              <a:t>desteklenmesidir.</a:t>
            </a:r>
          </a:p>
          <a:p>
            <a:pPr algn="just">
              <a:buNone/>
              <a:defRPr/>
            </a:pPr>
            <a:r>
              <a:rPr lang="tr-TR" altLang="tr-TR" dirty="0" smtClean="0">
                <a:cs typeface="Calibri" panose="020F0502020204030204" pitchFamily="34" charset="0"/>
              </a:rPr>
              <a:t>		</a:t>
            </a:r>
            <a:endParaRPr lang="tr-TR" altLang="tr-TR" dirty="0">
              <a:cs typeface="Calibri" panose="020F0502020204030204" pitchFamily="34" charset="0"/>
            </a:endParaRP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İçerik Yer Tutucusu 2"/>
          <p:cNvSpPr>
            <a:spLocks noGrp="1"/>
          </p:cNvSpPr>
          <p:nvPr>
            <p:ph idx="1"/>
          </p:nvPr>
        </p:nvSpPr>
        <p:spPr bwMode="auto">
          <a:xfrm>
            <a:off x="1871400" y="2166098"/>
            <a:ext cx="8229600" cy="266541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rtlCol="0" anchor="t" anchorCtr="0" compatLnSpc="1">
            <a:prstTxWarp prst="textNoShape">
              <a:avLst/>
            </a:prstTxWarp>
            <a:normAutofit/>
          </a:bodyPr>
          <a:lstStyle/>
          <a:p>
            <a:pPr marL="0" indent="0" algn="ctr">
              <a:buNone/>
            </a:pPr>
            <a:endParaRPr lang="tr-TR" altLang="tr-TR" b="1" dirty="0"/>
          </a:p>
          <a:p>
            <a:pPr marL="0" indent="0" algn="ctr">
              <a:buNone/>
            </a:pPr>
            <a:endParaRPr lang="tr-TR" altLang="tr-TR" sz="4800" b="1" dirty="0" smtClean="0"/>
          </a:p>
          <a:p>
            <a:pPr marL="0" indent="0" algn="ctr">
              <a:buNone/>
            </a:pPr>
            <a:r>
              <a:rPr lang="tr-TR" altLang="tr-TR" sz="4800" b="1" dirty="0" smtClean="0"/>
              <a:t>ALTYAPI </a:t>
            </a:r>
            <a:r>
              <a:rPr lang="tr-TR" altLang="tr-TR" sz="4800" b="1" dirty="0"/>
              <a:t>YATIRIMLARI</a:t>
            </a:r>
          </a:p>
        </p:txBody>
      </p:sp>
    </p:spTree>
    <p:extLst>
      <p:ext uri="{BB962C8B-B14F-4D97-AF65-F5344CB8AC3E}">
        <p14:creationId xmlns:p14="http://schemas.microsoft.com/office/powerpoint/2010/main" val="126149089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bwMode="auto">
          <a:xfrm>
            <a:off x="1128872" y="1342391"/>
            <a:ext cx="8394700" cy="455929"/>
          </a:xfrm>
          <a:noFill/>
          <a:ln>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rtlCol="0" anchor="t" anchorCtr="0" compatLnSpc="1">
            <a:prstTxWarp prst="textNoShape">
              <a:avLst/>
            </a:prstTxWarp>
            <a:noAutofit/>
          </a:bodyPr>
          <a:lstStyle/>
          <a:p>
            <a:pPr eaLnBrk="1" hangingPunct="1"/>
            <a:r>
              <a:rPr lang="tr-TR" altLang="tr-TR" sz="2800" dirty="0"/>
              <a:t>HİBEYE ESAS PROJE TUTARI</a:t>
            </a:r>
          </a:p>
        </p:txBody>
      </p:sp>
      <p:sp>
        <p:nvSpPr>
          <p:cNvPr id="30723" name="Dikdörtgen 1"/>
          <p:cNvSpPr>
            <a:spLocks noChangeArrowheads="1"/>
          </p:cNvSpPr>
          <p:nvPr/>
        </p:nvSpPr>
        <p:spPr bwMode="auto">
          <a:xfrm>
            <a:off x="862486" y="2191285"/>
            <a:ext cx="10581575" cy="2215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342900" indent="-342900">
              <a:lnSpc>
                <a:spcPct val="150000"/>
              </a:lnSpc>
              <a:buFont typeface="Arial" panose="020B0604020202020204" pitchFamily="34" charset="0"/>
              <a:buChar char="•"/>
              <a:defRPr/>
            </a:pPr>
            <a:r>
              <a:rPr lang="tr-TR" altLang="tr-TR" sz="2800" dirty="0" smtClean="0">
                <a:latin typeface="Garamond" panose="02020404030301010803" pitchFamily="18" charset="0"/>
              </a:rPr>
              <a:t>Altyapı </a:t>
            </a:r>
            <a:r>
              <a:rPr lang="tr-TR" altLang="tr-TR" sz="2800" dirty="0">
                <a:latin typeface="Garamond" panose="02020404030301010803" pitchFamily="18" charset="0"/>
              </a:rPr>
              <a:t>Yatırımları			:   </a:t>
            </a:r>
            <a:r>
              <a:rPr lang="tr-TR" altLang="tr-TR" sz="2800" b="1" dirty="0">
                <a:latin typeface="Garamond" panose="02020404030301010803" pitchFamily="18" charset="0"/>
              </a:rPr>
              <a:t>8</a:t>
            </a:r>
            <a:r>
              <a:rPr lang="tr-TR" altLang="tr-TR" sz="2800" b="1" dirty="0" smtClean="0">
                <a:latin typeface="Garamond" panose="02020404030301010803" pitchFamily="18" charset="0"/>
              </a:rPr>
              <a:t>.000.000 </a:t>
            </a:r>
            <a:r>
              <a:rPr lang="tr-TR" altLang="tr-TR" sz="2800" b="1" dirty="0">
                <a:latin typeface="Garamond" panose="02020404030301010803" pitchFamily="18" charset="0"/>
              </a:rPr>
              <a:t>TL</a:t>
            </a:r>
          </a:p>
          <a:p>
            <a:pPr algn="just">
              <a:defRPr/>
            </a:pPr>
            <a:endParaRPr lang="tr-TR" altLang="tr-TR" sz="2000" dirty="0">
              <a:latin typeface="Garamond" panose="02020404030301010803" pitchFamily="18" charset="0"/>
            </a:endParaRPr>
          </a:p>
          <a:p>
            <a:pPr algn="just">
              <a:defRPr/>
            </a:pPr>
            <a:r>
              <a:rPr lang="tr-TR" altLang="tr-TR" sz="2000" dirty="0">
                <a:latin typeface="Garamond" panose="02020404030301010803" pitchFamily="18" charset="0"/>
              </a:rPr>
              <a:t>*</a:t>
            </a:r>
            <a:r>
              <a:rPr lang="tr-TR" altLang="tr-TR" dirty="0">
                <a:latin typeface="Garamond" panose="02020404030301010803" pitchFamily="18" charset="0"/>
              </a:rPr>
              <a:t>Hibeye esas proje </a:t>
            </a:r>
            <a:r>
              <a:rPr lang="tr-TR" altLang="tr-TR" dirty="0" smtClean="0">
                <a:latin typeface="Garamond" panose="02020404030301010803" pitchFamily="18" charset="0"/>
              </a:rPr>
              <a:t>tutarının </a:t>
            </a:r>
            <a:r>
              <a:rPr lang="tr-TR" altLang="tr-TR" dirty="0" smtClean="0">
                <a:solidFill>
                  <a:srgbClr val="FF0000"/>
                </a:solidFill>
                <a:latin typeface="Garamond" panose="02020404030301010803" pitchFamily="18" charset="0"/>
              </a:rPr>
              <a:t>KDV Hariç </a:t>
            </a:r>
            <a:r>
              <a:rPr lang="tr-TR" altLang="tr-TR" b="1" dirty="0">
                <a:latin typeface="Garamond" panose="02020404030301010803" pitchFamily="18" charset="0"/>
              </a:rPr>
              <a:t>%50</a:t>
            </a:r>
            <a:r>
              <a:rPr lang="tr-TR" altLang="tr-TR" dirty="0">
                <a:latin typeface="Garamond" panose="02020404030301010803" pitchFamily="18" charset="0"/>
              </a:rPr>
              <a:t>’sine hibe desteği sağlanacaktır.</a:t>
            </a:r>
          </a:p>
          <a:p>
            <a:pPr algn="just">
              <a:defRPr/>
            </a:pPr>
            <a:endParaRPr lang="tr-TR" altLang="tr-TR" dirty="0">
              <a:latin typeface="Garamond" panose="02020404030301010803" pitchFamily="18" charset="0"/>
            </a:endParaRPr>
          </a:p>
          <a:p>
            <a:pPr algn="just">
              <a:defRPr/>
            </a:pPr>
            <a:r>
              <a:rPr lang="tr-TR" altLang="tr-TR" dirty="0">
                <a:latin typeface="Garamond" panose="02020404030301010803" pitchFamily="18" charset="0"/>
              </a:rPr>
              <a:t>*Hibeye esas proje tutarı alt </a:t>
            </a:r>
            <a:r>
              <a:rPr lang="tr-TR" altLang="tr-TR" dirty="0" smtClean="0">
                <a:latin typeface="Garamond" panose="02020404030301010803" pitchFamily="18" charset="0"/>
              </a:rPr>
              <a:t>limiti </a:t>
            </a:r>
            <a:r>
              <a:rPr lang="tr-TR" altLang="tr-TR" dirty="0">
                <a:latin typeface="Garamond" panose="02020404030301010803" pitchFamily="18" charset="0"/>
              </a:rPr>
              <a:t>Altyapı yatırımlarında </a:t>
            </a:r>
            <a:r>
              <a:rPr lang="tr-TR" altLang="tr-TR" b="1" dirty="0">
                <a:latin typeface="Garamond" panose="02020404030301010803" pitchFamily="18" charset="0"/>
              </a:rPr>
              <a:t>100.000 TL</a:t>
            </a:r>
            <a:r>
              <a:rPr lang="tr-TR" altLang="tr-TR" dirty="0">
                <a:latin typeface="Garamond" panose="02020404030301010803" pitchFamily="18" charset="0"/>
              </a:rPr>
              <a:t>’dir.</a:t>
            </a:r>
          </a:p>
          <a:p>
            <a:pPr algn="just">
              <a:defRPr/>
            </a:pPr>
            <a:endParaRPr lang="tr-TR" altLang="tr-TR" sz="2000" dirty="0">
              <a:latin typeface="Garamond" panose="02020404030301010803" pitchFamily="18" charset="0"/>
            </a:endParaRPr>
          </a:p>
        </p:txBody>
      </p:sp>
    </p:spTree>
    <p:extLst>
      <p:ext uri="{BB962C8B-B14F-4D97-AF65-F5344CB8AC3E}">
        <p14:creationId xmlns:p14="http://schemas.microsoft.com/office/powerpoint/2010/main" val="283791662"/>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6"/>
          <p:cNvSpPr>
            <a:spLocks noChangeArrowheads="1"/>
          </p:cNvSpPr>
          <p:nvPr/>
        </p:nvSpPr>
        <p:spPr bwMode="auto">
          <a:xfrm>
            <a:off x="-314325" y="-1410216"/>
            <a:ext cx="184731" cy="36933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tr-TR" altLang="tr-TR"/>
          </a:p>
        </p:txBody>
      </p:sp>
      <p:sp>
        <p:nvSpPr>
          <p:cNvPr id="24579" name="Rectangle 1078"/>
          <p:cNvSpPr>
            <a:spLocks noChangeArrowheads="1"/>
          </p:cNvSpPr>
          <p:nvPr/>
        </p:nvSpPr>
        <p:spPr bwMode="auto">
          <a:xfrm>
            <a:off x="-314325" y="-1410216"/>
            <a:ext cx="184731" cy="36933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tr-TR" altLang="tr-TR"/>
          </a:p>
        </p:txBody>
      </p:sp>
      <p:sp>
        <p:nvSpPr>
          <p:cNvPr id="24580" name="Rectangle 2237"/>
          <p:cNvSpPr>
            <a:spLocks noChangeArrowheads="1"/>
          </p:cNvSpPr>
          <p:nvPr/>
        </p:nvSpPr>
        <p:spPr bwMode="auto">
          <a:xfrm>
            <a:off x="-314325" y="-1410216"/>
            <a:ext cx="184731" cy="36933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tr-TR" altLang="tr-TR"/>
          </a:p>
        </p:txBody>
      </p:sp>
      <p:sp>
        <p:nvSpPr>
          <p:cNvPr id="24581" name="Rectangle 3309"/>
          <p:cNvSpPr>
            <a:spLocks noChangeArrowheads="1"/>
          </p:cNvSpPr>
          <p:nvPr/>
        </p:nvSpPr>
        <p:spPr bwMode="auto">
          <a:xfrm>
            <a:off x="-203200" y="-1181616"/>
            <a:ext cx="184731" cy="36933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tr-TR" altLang="tr-TR"/>
          </a:p>
        </p:txBody>
      </p:sp>
      <p:sp>
        <p:nvSpPr>
          <p:cNvPr id="24582" name="Text Box 4310"/>
          <p:cNvSpPr txBox="1">
            <a:spLocks noChangeArrowheads="1"/>
          </p:cNvSpPr>
          <p:nvPr/>
        </p:nvSpPr>
        <p:spPr bwMode="auto">
          <a:xfrm>
            <a:off x="3274490" y="3764380"/>
            <a:ext cx="564302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tr-TR" altLang="tr-TR" sz="4000" b="1" dirty="0">
                <a:latin typeface="Garamond" panose="02020404030301010803" pitchFamily="18" charset="0"/>
              </a:rPr>
              <a:t>YATIRIM KONULARI</a:t>
            </a:r>
          </a:p>
        </p:txBody>
      </p:sp>
    </p:spTree>
    <p:extLst>
      <p:ext uri="{BB962C8B-B14F-4D97-AF65-F5344CB8AC3E}">
        <p14:creationId xmlns:p14="http://schemas.microsoft.com/office/powerpoint/2010/main" val="8370117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6"/>
          <p:cNvSpPr>
            <a:spLocks noChangeArrowheads="1"/>
          </p:cNvSpPr>
          <p:nvPr/>
        </p:nvSpPr>
        <p:spPr bwMode="auto">
          <a:xfrm>
            <a:off x="-314325" y="-1410216"/>
            <a:ext cx="184731" cy="36933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tr-TR" altLang="tr-TR"/>
          </a:p>
        </p:txBody>
      </p:sp>
      <p:sp>
        <p:nvSpPr>
          <p:cNvPr id="37891" name="Rectangle 1078"/>
          <p:cNvSpPr>
            <a:spLocks noChangeArrowheads="1"/>
          </p:cNvSpPr>
          <p:nvPr/>
        </p:nvSpPr>
        <p:spPr bwMode="auto">
          <a:xfrm>
            <a:off x="-314325" y="-1410216"/>
            <a:ext cx="184731" cy="36933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tr-TR" altLang="tr-TR"/>
          </a:p>
        </p:txBody>
      </p:sp>
      <p:sp>
        <p:nvSpPr>
          <p:cNvPr id="37892" name="Rectangle 2237"/>
          <p:cNvSpPr>
            <a:spLocks noChangeArrowheads="1"/>
          </p:cNvSpPr>
          <p:nvPr/>
        </p:nvSpPr>
        <p:spPr bwMode="auto">
          <a:xfrm>
            <a:off x="-314325" y="-1410216"/>
            <a:ext cx="184731" cy="36933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tr-TR" altLang="tr-TR"/>
          </a:p>
        </p:txBody>
      </p:sp>
      <p:sp>
        <p:nvSpPr>
          <p:cNvPr id="37893" name="Rectangle 3309"/>
          <p:cNvSpPr>
            <a:spLocks noChangeArrowheads="1"/>
          </p:cNvSpPr>
          <p:nvPr/>
        </p:nvSpPr>
        <p:spPr bwMode="auto">
          <a:xfrm>
            <a:off x="-203200" y="-1181616"/>
            <a:ext cx="184731" cy="36933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tr-TR" altLang="tr-TR"/>
          </a:p>
        </p:txBody>
      </p:sp>
      <p:sp>
        <p:nvSpPr>
          <p:cNvPr id="25607" name="Dikdörtgen 1"/>
          <p:cNvSpPr>
            <a:spLocks noChangeArrowheads="1"/>
          </p:cNvSpPr>
          <p:nvPr/>
        </p:nvSpPr>
        <p:spPr bwMode="auto">
          <a:xfrm>
            <a:off x="644525" y="1166371"/>
            <a:ext cx="10902949" cy="56335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tabLst>
                <a:tab pos="358775" algn="l"/>
              </a:tabLst>
              <a:defRPr>
                <a:solidFill>
                  <a:schemeClr val="tx1"/>
                </a:solidFill>
                <a:latin typeface="Arial" panose="020B0604020202020204" pitchFamily="34" charset="0"/>
              </a:defRPr>
            </a:lvl1pPr>
            <a:lvl2pPr marL="800100" indent="-342900">
              <a:tabLst>
                <a:tab pos="358775" algn="l"/>
              </a:tabLst>
              <a:defRPr>
                <a:solidFill>
                  <a:schemeClr val="tx1"/>
                </a:solidFill>
                <a:latin typeface="Arial" panose="020B0604020202020204" pitchFamily="34" charset="0"/>
              </a:defRPr>
            </a:lvl2pPr>
            <a:lvl3pPr marL="1371600" indent="-457200">
              <a:tabLst>
                <a:tab pos="358775" algn="l"/>
              </a:tabLst>
              <a:defRPr>
                <a:solidFill>
                  <a:schemeClr val="tx1"/>
                </a:solidFill>
                <a:latin typeface="Arial" panose="020B0604020202020204" pitchFamily="34" charset="0"/>
              </a:defRPr>
            </a:lvl3pPr>
            <a:lvl4pPr marL="1828800" indent="-457200">
              <a:tabLst>
                <a:tab pos="358775" algn="l"/>
              </a:tabLst>
              <a:defRPr>
                <a:solidFill>
                  <a:schemeClr val="tx1"/>
                </a:solidFill>
                <a:latin typeface="Arial" panose="020B0604020202020204" pitchFamily="34" charset="0"/>
              </a:defRPr>
            </a:lvl4pPr>
            <a:lvl5pPr marL="2057400" indent="-228600">
              <a:tabLst>
                <a:tab pos="358775" algn="l"/>
              </a:tabLst>
              <a:defRPr>
                <a:solidFill>
                  <a:schemeClr val="tx1"/>
                </a:solidFill>
                <a:latin typeface="Arial" panose="020B0604020202020204" pitchFamily="34" charset="0"/>
              </a:defRPr>
            </a:lvl5pPr>
            <a:lvl6pPr marL="2514600" indent="-228600" eaLnBrk="0" fontAlgn="base" hangingPunct="0">
              <a:spcBef>
                <a:spcPct val="0"/>
              </a:spcBef>
              <a:spcAft>
                <a:spcPct val="0"/>
              </a:spcAft>
              <a:tabLst>
                <a:tab pos="358775" algn="l"/>
              </a:tabLst>
              <a:defRPr>
                <a:solidFill>
                  <a:schemeClr val="tx1"/>
                </a:solidFill>
                <a:latin typeface="Arial" panose="020B0604020202020204" pitchFamily="34" charset="0"/>
              </a:defRPr>
            </a:lvl6pPr>
            <a:lvl7pPr marL="2971800" indent="-228600" eaLnBrk="0" fontAlgn="base" hangingPunct="0">
              <a:spcBef>
                <a:spcPct val="0"/>
              </a:spcBef>
              <a:spcAft>
                <a:spcPct val="0"/>
              </a:spcAft>
              <a:tabLst>
                <a:tab pos="358775" algn="l"/>
              </a:tabLst>
              <a:defRPr>
                <a:solidFill>
                  <a:schemeClr val="tx1"/>
                </a:solidFill>
                <a:latin typeface="Arial" panose="020B0604020202020204" pitchFamily="34" charset="0"/>
              </a:defRPr>
            </a:lvl7pPr>
            <a:lvl8pPr marL="3429000" indent="-228600" eaLnBrk="0" fontAlgn="base" hangingPunct="0">
              <a:spcBef>
                <a:spcPct val="0"/>
              </a:spcBef>
              <a:spcAft>
                <a:spcPct val="0"/>
              </a:spcAft>
              <a:tabLst>
                <a:tab pos="358775" algn="l"/>
              </a:tabLst>
              <a:defRPr>
                <a:solidFill>
                  <a:schemeClr val="tx1"/>
                </a:solidFill>
                <a:latin typeface="Arial" panose="020B0604020202020204" pitchFamily="34" charset="0"/>
              </a:defRPr>
            </a:lvl8pPr>
            <a:lvl9pPr marL="3886200" indent="-228600" eaLnBrk="0" fontAlgn="base" hangingPunct="0">
              <a:spcBef>
                <a:spcPct val="0"/>
              </a:spcBef>
              <a:spcAft>
                <a:spcPct val="0"/>
              </a:spcAft>
              <a:tabLst>
                <a:tab pos="358775" algn="l"/>
              </a:tabLst>
              <a:defRPr>
                <a:solidFill>
                  <a:schemeClr val="tx1"/>
                </a:solidFill>
                <a:latin typeface="Arial" panose="020B0604020202020204" pitchFamily="34" charset="0"/>
              </a:defRPr>
            </a:lvl9pPr>
          </a:lstStyle>
          <a:p>
            <a:pPr marL="0" indent="0" algn="just">
              <a:lnSpc>
                <a:spcPct val="115000"/>
              </a:lnSpc>
              <a:defRPr/>
            </a:pPr>
            <a:r>
              <a:rPr lang="tr-TR" altLang="tr-TR" sz="2400" dirty="0">
                <a:latin typeface="Garamond" panose="02020404030301010803" pitchFamily="18" charset="0"/>
                <a:cs typeface="Times New Roman" panose="02020603050405020304" pitchFamily="18" charset="0"/>
              </a:rPr>
              <a:t>	</a:t>
            </a:r>
            <a:r>
              <a:rPr lang="tr-TR" altLang="tr-TR" sz="2400" b="1" dirty="0">
                <a:latin typeface="Garamond" panose="02020404030301010803" pitchFamily="18" charset="0"/>
                <a:cs typeface="Times New Roman" panose="02020603050405020304" pitchFamily="18" charset="0"/>
              </a:rPr>
              <a:t>1-Aile işletmeciliği faaliyetlerinin geliştirilmesine yönelik altyapı yatırımları</a:t>
            </a:r>
          </a:p>
          <a:p>
            <a:pPr marL="0" indent="0" algn="just">
              <a:lnSpc>
                <a:spcPct val="115000"/>
              </a:lnSpc>
              <a:defRPr/>
            </a:pPr>
            <a:r>
              <a:rPr lang="tr-TR" altLang="tr-TR" sz="2400" dirty="0">
                <a:latin typeface="Garamond" panose="02020404030301010803" pitchFamily="18" charset="0"/>
                <a:cs typeface="Times New Roman" panose="02020603050405020304" pitchFamily="18" charset="0"/>
              </a:rPr>
              <a:t>		</a:t>
            </a:r>
            <a:r>
              <a:rPr lang="tr-TR" altLang="tr-TR" dirty="0">
                <a:latin typeface="Garamond" panose="02020404030301010803" pitchFamily="18" charset="0"/>
                <a:cs typeface="Times New Roman" panose="02020603050405020304" pitchFamily="18" charset="0"/>
              </a:rPr>
              <a:t>a. </a:t>
            </a:r>
            <a:r>
              <a:rPr lang="tr-TR" altLang="tr-TR" sz="1900" dirty="0">
                <a:latin typeface="Garamond" panose="02020404030301010803" pitchFamily="18" charset="0"/>
                <a:cs typeface="Times New Roman" panose="02020603050405020304" pitchFamily="18" charset="0"/>
              </a:rPr>
              <a:t>Bitkisel ve Hayvansal Ürünlerin İşlenmesi, Paketlenmesi ve Depolanması</a:t>
            </a:r>
          </a:p>
          <a:p>
            <a:pPr marL="0" indent="0" algn="just">
              <a:lnSpc>
                <a:spcPct val="115000"/>
              </a:lnSpc>
              <a:defRPr/>
            </a:pPr>
            <a:r>
              <a:rPr lang="tr-TR" altLang="tr-TR" sz="1900" dirty="0">
                <a:latin typeface="Garamond" panose="02020404030301010803" pitchFamily="18" charset="0"/>
                <a:cs typeface="Times New Roman" panose="02020603050405020304" pitchFamily="18" charset="0"/>
              </a:rPr>
              <a:t>		      1. Bitkisel ürünlere yönelik yatırımlar</a:t>
            </a:r>
          </a:p>
          <a:p>
            <a:pPr marL="0" indent="0" algn="just">
              <a:lnSpc>
                <a:spcPct val="115000"/>
              </a:lnSpc>
              <a:defRPr/>
            </a:pPr>
            <a:r>
              <a:rPr lang="tr-TR" altLang="tr-TR" sz="1900" dirty="0">
                <a:latin typeface="Garamond" panose="02020404030301010803" pitchFamily="18" charset="0"/>
                <a:cs typeface="Times New Roman" panose="02020603050405020304" pitchFamily="18" charset="0"/>
              </a:rPr>
              <a:t>		      2. Hayvansal ürünlere yönelik yatırımlar</a:t>
            </a:r>
          </a:p>
          <a:p>
            <a:pPr marL="0" indent="0" algn="just">
              <a:lnSpc>
                <a:spcPct val="115000"/>
              </a:lnSpc>
              <a:defRPr/>
            </a:pPr>
            <a:r>
              <a:rPr lang="tr-TR" altLang="tr-TR" sz="1900" dirty="0">
                <a:latin typeface="Garamond" panose="02020404030301010803" pitchFamily="18" charset="0"/>
                <a:cs typeface="Times New Roman" panose="02020603050405020304" pitchFamily="18" charset="0"/>
              </a:rPr>
              <a:t>		      3. </a:t>
            </a:r>
            <a:r>
              <a:rPr lang="tr-TR" sz="1900" dirty="0">
                <a:effectLst/>
                <a:latin typeface="Garamond" panose="02020404030301010803" pitchFamily="18" charset="0"/>
                <a:ea typeface="Times New Roman" panose="02020603050405020304" pitchFamily="18" charset="0"/>
              </a:rPr>
              <a:t>Süt ve süt ürünlerinin işlenmesi, paketlenmesi ve depolanması</a:t>
            </a:r>
          </a:p>
          <a:p>
            <a:pPr marL="0" indent="0" algn="just">
              <a:lnSpc>
                <a:spcPct val="115000"/>
              </a:lnSpc>
              <a:defRPr/>
            </a:pPr>
            <a:r>
              <a:rPr lang="tr-TR" altLang="tr-TR" sz="1900" dirty="0">
                <a:latin typeface="Garamond" panose="02020404030301010803" pitchFamily="18" charset="0"/>
                <a:cs typeface="Times New Roman" panose="02020603050405020304" pitchFamily="18" charset="0"/>
              </a:rPr>
              <a:t>		      4. Süt toplama merkezleri</a:t>
            </a:r>
          </a:p>
          <a:p>
            <a:pPr marL="0" indent="0" algn="just">
              <a:lnSpc>
                <a:spcPct val="115000"/>
              </a:lnSpc>
              <a:defRPr/>
            </a:pPr>
            <a:r>
              <a:rPr lang="tr-TR" altLang="tr-TR" sz="1900" dirty="0">
                <a:latin typeface="Garamond" panose="02020404030301010803" pitchFamily="18" charset="0"/>
                <a:cs typeface="Times New Roman" panose="02020603050405020304" pitchFamily="18" charset="0"/>
              </a:rPr>
              <a:t>		b. Tarımsal ürünlerin depolanması</a:t>
            </a:r>
          </a:p>
          <a:p>
            <a:pPr marL="0" indent="0" algn="just">
              <a:lnSpc>
                <a:spcPct val="115000"/>
              </a:lnSpc>
              <a:defRPr/>
            </a:pPr>
            <a:r>
              <a:rPr lang="tr-TR" altLang="tr-TR" sz="1900" dirty="0">
                <a:latin typeface="Garamond" panose="02020404030301010803" pitchFamily="18" charset="0"/>
                <a:cs typeface="Times New Roman" panose="02020603050405020304" pitchFamily="18" charset="0"/>
              </a:rPr>
              <a:t>		      1. Çelik silo</a:t>
            </a:r>
          </a:p>
          <a:p>
            <a:pPr marL="0" indent="0" algn="just">
              <a:lnSpc>
                <a:spcPct val="115000"/>
              </a:lnSpc>
              <a:defRPr/>
            </a:pPr>
            <a:r>
              <a:rPr lang="tr-TR" altLang="tr-TR" sz="1900" dirty="0">
                <a:latin typeface="Garamond" panose="02020404030301010803" pitchFamily="18" charset="0"/>
                <a:cs typeface="Times New Roman" panose="02020603050405020304" pitchFamily="18" charset="0"/>
              </a:rPr>
              <a:t>		      2. Soğuk hava deposu</a:t>
            </a:r>
          </a:p>
          <a:p>
            <a:pPr marL="0" indent="0" algn="just">
              <a:lnSpc>
                <a:spcPct val="115000"/>
              </a:lnSpc>
              <a:defRPr/>
            </a:pPr>
            <a:r>
              <a:rPr lang="tr-TR" altLang="tr-TR" sz="1900" dirty="0">
                <a:latin typeface="Garamond" panose="02020404030301010803" pitchFamily="18" charset="0"/>
                <a:cs typeface="Times New Roman" panose="02020603050405020304" pitchFamily="18" charset="0"/>
              </a:rPr>
              <a:t>		c. Tarımsal üretime yönelik sabit yatırımlar</a:t>
            </a:r>
          </a:p>
          <a:p>
            <a:pPr marL="0" indent="0" algn="just">
              <a:lnSpc>
                <a:spcPct val="115000"/>
              </a:lnSpc>
              <a:defRPr/>
            </a:pPr>
            <a:r>
              <a:rPr lang="tr-TR" altLang="tr-TR" sz="1900" dirty="0">
                <a:latin typeface="Garamond" panose="02020404030301010803" pitchFamily="18" charset="0"/>
                <a:cs typeface="Times New Roman" panose="02020603050405020304" pitchFamily="18" charset="0"/>
              </a:rPr>
              <a:t>		      1. Tarımsal üretime yönelik ahır ve ağıl yatırımları</a:t>
            </a:r>
          </a:p>
          <a:p>
            <a:pPr marL="0" indent="0" algn="just">
              <a:lnSpc>
                <a:spcPct val="115000"/>
              </a:lnSpc>
              <a:defRPr/>
            </a:pPr>
            <a:r>
              <a:rPr lang="tr-TR" altLang="tr-TR" sz="1900" dirty="0">
                <a:latin typeface="Garamond" panose="02020404030301010803" pitchFamily="18" charset="0"/>
                <a:cs typeface="Times New Roman" panose="02020603050405020304" pitchFamily="18" charset="0"/>
              </a:rPr>
              <a:t>		      2. Kapalı ortamda bitkisel üretime yönelik yatırımlar</a:t>
            </a:r>
          </a:p>
          <a:p>
            <a:pPr marL="0" indent="0" algn="just">
              <a:lnSpc>
                <a:spcPct val="115000"/>
              </a:lnSpc>
              <a:defRPr/>
            </a:pPr>
            <a:r>
              <a:rPr lang="tr-TR" altLang="tr-TR" sz="1900" dirty="0">
                <a:latin typeface="Garamond" panose="02020404030301010803" pitchFamily="18" charset="0"/>
                <a:cs typeface="Times New Roman" panose="02020603050405020304" pitchFamily="18" charset="0"/>
              </a:rPr>
              <a:t>		      4. Yağmur hasadı için </a:t>
            </a:r>
            <a:r>
              <a:rPr lang="tr-TR" altLang="tr-TR" sz="1900" dirty="0" err="1">
                <a:latin typeface="Garamond" panose="02020404030301010803" pitchFamily="18" charset="0"/>
                <a:cs typeface="Times New Roman" panose="02020603050405020304" pitchFamily="18" charset="0"/>
              </a:rPr>
              <a:t>jeomembran</a:t>
            </a:r>
            <a:r>
              <a:rPr lang="tr-TR" altLang="tr-TR" sz="1900" dirty="0">
                <a:latin typeface="Garamond" panose="02020404030301010803" pitchFamily="18" charset="0"/>
                <a:cs typeface="Times New Roman" panose="02020603050405020304" pitchFamily="18" charset="0"/>
              </a:rPr>
              <a:t> gölet yapımı</a:t>
            </a:r>
          </a:p>
          <a:p>
            <a:pPr marL="0" indent="0" algn="just">
              <a:lnSpc>
                <a:spcPct val="115000"/>
              </a:lnSpc>
              <a:defRPr/>
            </a:pPr>
            <a:r>
              <a:rPr lang="tr-TR" altLang="tr-TR" sz="1900" dirty="0">
                <a:latin typeface="Garamond" panose="02020404030301010803" pitchFamily="18" charset="0"/>
                <a:cs typeface="Times New Roman" panose="02020603050405020304" pitchFamily="18" charset="0"/>
              </a:rPr>
              <a:t>		ç. Kültür mantarı</a:t>
            </a:r>
          </a:p>
          <a:p>
            <a:pPr marL="0" indent="0" algn="just">
              <a:lnSpc>
                <a:spcPct val="115000"/>
              </a:lnSpc>
              <a:defRPr/>
            </a:pPr>
            <a:r>
              <a:rPr lang="tr-TR" altLang="tr-TR" sz="1900" dirty="0">
                <a:latin typeface="Garamond" panose="02020404030301010803" pitchFamily="18" charset="0"/>
                <a:cs typeface="Times New Roman" panose="02020603050405020304" pitchFamily="18" charset="0"/>
              </a:rPr>
              <a:t>		d. Yenilenebilir enerji tesisleri yapımı</a:t>
            </a:r>
          </a:p>
          <a:p>
            <a:pPr marL="0" indent="0" algn="just">
              <a:lnSpc>
                <a:spcPct val="115000"/>
              </a:lnSpc>
              <a:defRPr/>
            </a:pPr>
            <a:r>
              <a:rPr lang="tr-TR" altLang="tr-TR" sz="1900" dirty="0">
                <a:latin typeface="Garamond" panose="02020404030301010803" pitchFamily="18" charset="0"/>
                <a:cs typeface="Times New Roman" panose="02020603050405020304" pitchFamily="18" charset="0"/>
              </a:rPr>
              <a:t>	</a:t>
            </a:r>
          </a:p>
        </p:txBody>
      </p:sp>
    </p:spTree>
    <p:extLst>
      <p:ext uri="{BB962C8B-B14F-4D97-AF65-F5344CB8AC3E}">
        <p14:creationId xmlns:p14="http://schemas.microsoft.com/office/powerpoint/2010/main" val="154547817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6"/>
          <p:cNvSpPr>
            <a:spLocks noChangeArrowheads="1"/>
          </p:cNvSpPr>
          <p:nvPr/>
        </p:nvSpPr>
        <p:spPr bwMode="auto">
          <a:xfrm>
            <a:off x="-314325" y="-1410216"/>
            <a:ext cx="184731" cy="36933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tr-TR" altLang="tr-TR"/>
          </a:p>
        </p:txBody>
      </p:sp>
      <p:sp>
        <p:nvSpPr>
          <p:cNvPr id="37891" name="Rectangle 1078"/>
          <p:cNvSpPr>
            <a:spLocks noChangeArrowheads="1"/>
          </p:cNvSpPr>
          <p:nvPr/>
        </p:nvSpPr>
        <p:spPr bwMode="auto">
          <a:xfrm>
            <a:off x="-314325" y="-1410216"/>
            <a:ext cx="184731" cy="36933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tr-TR" altLang="tr-TR"/>
          </a:p>
        </p:txBody>
      </p:sp>
      <p:sp>
        <p:nvSpPr>
          <p:cNvPr id="37892" name="Rectangle 2237"/>
          <p:cNvSpPr>
            <a:spLocks noChangeArrowheads="1"/>
          </p:cNvSpPr>
          <p:nvPr/>
        </p:nvSpPr>
        <p:spPr bwMode="auto">
          <a:xfrm>
            <a:off x="-314325" y="-1410216"/>
            <a:ext cx="184731" cy="36933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tr-TR" altLang="tr-TR"/>
          </a:p>
        </p:txBody>
      </p:sp>
      <p:sp>
        <p:nvSpPr>
          <p:cNvPr id="37893" name="Rectangle 3309"/>
          <p:cNvSpPr>
            <a:spLocks noChangeArrowheads="1"/>
          </p:cNvSpPr>
          <p:nvPr/>
        </p:nvSpPr>
        <p:spPr bwMode="auto">
          <a:xfrm>
            <a:off x="-203200" y="-1181616"/>
            <a:ext cx="184731" cy="36933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tr-TR" altLang="tr-TR"/>
          </a:p>
        </p:txBody>
      </p:sp>
      <p:sp>
        <p:nvSpPr>
          <p:cNvPr id="25607" name="Dikdörtgen 1"/>
          <p:cNvSpPr>
            <a:spLocks noChangeArrowheads="1"/>
          </p:cNvSpPr>
          <p:nvPr/>
        </p:nvSpPr>
        <p:spPr bwMode="auto">
          <a:xfrm>
            <a:off x="630205" y="1367823"/>
            <a:ext cx="10931590" cy="4616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tabLst>
                <a:tab pos="358775" algn="l"/>
              </a:tabLst>
              <a:defRPr>
                <a:solidFill>
                  <a:schemeClr val="tx1"/>
                </a:solidFill>
                <a:latin typeface="Arial" panose="020B0604020202020204" pitchFamily="34" charset="0"/>
              </a:defRPr>
            </a:lvl1pPr>
            <a:lvl2pPr marL="800100" indent="-342900">
              <a:tabLst>
                <a:tab pos="358775" algn="l"/>
              </a:tabLst>
              <a:defRPr>
                <a:solidFill>
                  <a:schemeClr val="tx1"/>
                </a:solidFill>
                <a:latin typeface="Arial" panose="020B0604020202020204" pitchFamily="34" charset="0"/>
              </a:defRPr>
            </a:lvl2pPr>
            <a:lvl3pPr marL="1371600" indent="-457200">
              <a:tabLst>
                <a:tab pos="358775" algn="l"/>
              </a:tabLst>
              <a:defRPr>
                <a:solidFill>
                  <a:schemeClr val="tx1"/>
                </a:solidFill>
                <a:latin typeface="Arial" panose="020B0604020202020204" pitchFamily="34" charset="0"/>
              </a:defRPr>
            </a:lvl3pPr>
            <a:lvl4pPr marL="1828800" indent="-457200">
              <a:tabLst>
                <a:tab pos="358775" algn="l"/>
              </a:tabLst>
              <a:defRPr>
                <a:solidFill>
                  <a:schemeClr val="tx1"/>
                </a:solidFill>
                <a:latin typeface="Arial" panose="020B0604020202020204" pitchFamily="34" charset="0"/>
              </a:defRPr>
            </a:lvl4pPr>
            <a:lvl5pPr marL="2057400" indent="-228600">
              <a:tabLst>
                <a:tab pos="358775" algn="l"/>
              </a:tabLst>
              <a:defRPr>
                <a:solidFill>
                  <a:schemeClr val="tx1"/>
                </a:solidFill>
                <a:latin typeface="Arial" panose="020B0604020202020204" pitchFamily="34" charset="0"/>
              </a:defRPr>
            </a:lvl5pPr>
            <a:lvl6pPr marL="2514600" indent="-228600" eaLnBrk="0" fontAlgn="base" hangingPunct="0">
              <a:spcBef>
                <a:spcPct val="0"/>
              </a:spcBef>
              <a:spcAft>
                <a:spcPct val="0"/>
              </a:spcAft>
              <a:tabLst>
                <a:tab pos="358775" algn="l"/>
              </a:tabLst>
              <a:defRPr>
                <a:solidFill>
                  <a:schemeClr val="tx1"/>
                </a:solidFill>
                <a:latin typeface="Arial" panose="020B0604020202020204" pitchFamily="34" charset="0"/>
              </a:defRPr>
            </a:lvl6pPr>
            <a:lvl7pPr marL="2971800" indent="-228600" eaLnBrk="0" fontAlgn="base" hangingPunct="0">
              <a:spcBef>
                <a:spcPct val="0"/>
              </a:spcBef>
              <a:spcAft>
                <a:spcPct val="0"/>
              </a:spcAft>
              <a:tabLst>
                <a:tab pos="358775" algn="l"/>
              </a:tabLst>
              <a:defRPr>
                <a:solidFill>
                  <a:schemeClr val="tx1"/>
                </a:solidFill>
                <a:latin typeface="Arial" panose="020B0604020202020204" pitchFamily="34" charset="0"/>
              </a:defRPr>
            </a:lvl7pPr>
            <a:lvl8pPr marL="3429000" indent="-228600" eaLnBrk="0" fontAlgn="base" hangingPunct="0">
              <a:spcBef>
                <a:spcPct val="0"/>
              </a:spcBef>
              <a:spcAft>
                <a:spcPct val="0"/>
              </a:spcAft>
              <a:tabLst>
                <a:tab pos="358775" algn="l"/>
              </a:tabLst>
              <a:defRPr>
                <a:solidFill>
                  <a:schemeClr val="tx1"/>
                </a:solidFill>
                <a:latin typeface="Arial" panose="020B0604020202020204" pitchFamily="34" charset="0"/>
              </a:defRPr>
            </a:lvl8pPr>
            <a:lvl9pPr marL="3886200" indent="-228600" eaLnBrk="0" fontAlgn="base" hangingPunct="0">
              <a:spcBef>
                <a:spcPct val="0"/>
              </a:spcBef>
              <a:spcAft>
                <a:spcPct val="0"/>
              </a:spcAft>
              <a:tabLst>
                <a:tab pos="358775" algn="l"/>
              </a:tabLst>
              <a:defRPr>
                <a:solidFill>
                  <a:schemeClr val="tx1"/>
                </a:solidFill>
                <a:latin typeface="Arial" panose="020B0604020202020204" pitchFamily="34" charset="0"/>
              </a:defRPr>
            </a:lvl9pPr>
          </a:lstStyle>
          <a:p>
            <a:pPr marL="0" indent="0" algn="just">
              <a:lnSpc>
                <a:spcPct val="150000"/>
              </a:lnSpc>
              <a:defRPr/>
            </a:pPr>
            <a:r>
              <a:rPr lang="tr-TR" altLang="tr-TR" sz="2800" dirty="0">
                <a:latin typeface="Garamond" panose="02020404030301010803" pitchFamily="18" charset="0"/>
                <a:cs typeface="Times New Roman" panose="02020603050405020304" pitchFamily="18" charset="0"/>
              </a:rPr>
              <a:t>	</a:t>
            </a:r>
            <a:r>
              <a:rPr lang="tr-TR" altLang="tr-TR" sz="2800" b="1" dirty="0">
                <a:latin typeface="Garamond" panose="02020404030301010803" pitchFamily="18" charset="0"/>
                <a:cs typeface="Times New Roman" panose="02020603050405020304" pitchFamily="18" charset="0"/>
              </a:rPr>
              <a:t>2-Arıcılık ve arı ürünlerine yönelik </a:t>
            </a:r>
            <a:r>
              <a:rPr lang="tr-TR" altLang="tr-TR" sz="2800" b="1" dirty="0" smtClean="0">
                <a:latin typeface="Garamond" panose="02020404030301010803" pitchFamily="18" charset="0"/>
                <a:cs typeface="Times New Roman" panose="02020603050405020304" pitchFamily="18" charset="0"/>
              </a:rPr>
              <a:t>yatırımlar.</a:t>
            </a:r>
            <a:endParaRPr lang="tr-TR" altLang="tr-TR" sz="2800" b="1" dirty="0">
              <a:latin typeface="Garamond" panose="02020404030301010803" pitchFamily="18" charset="0"/>
              <a:cs typeface="Times New Roman" panose="02020603050405020304" pitchFamily="18" charset="0"/>
            </a:endParaRPr>
          </a:p>
          <a:p>
            <a:pPr marL="0" indent="0" algn="just">
              <a:lnSpc>
                <a:spcPct val="150000"/>
              </a:lnSpc>
              <a:defRPr/>
            </a:pPr>
            <a:r>
              <a:rPr lang="tr-TR" altLang="tr-TR" sz="2800" b="1" dirty="0">
                <a:latin typeface="Garamond" panose="02020404030301010803" pitchFamily="18" charset="0"/>
                <a:cs typeface="Times New Roman" panose="02020603050405020304" pitchFamily="18" charset="0"/>
              </a:rPr>
              <a:t>	3-Bilişim sistemleri ve eğitimi </a:t>
            </a:r>
            <a:r>
              <a:rPr lang="tr-TR" altLang="tr-TR" sz="2800" b="1" dirty="0" smtClean="0">
                <a:latin typeface="Garamond" panose="02020404030301010803" pitchFamily="18" charset="0"/>
                <a:cs typeface="Times New Roman" panose="02020603050405020304" pitchFamily="18" charset="0"/>
              </a:rPr>
              <a:t>yatırımları </a:t>
            </a:r>
            <a:r>
              <a:rPr lang="tr-TR" altLang="tr-TR" sz="2800" b="1" dirty="0">
                <a:latin typeface="Garamond" panose="02020404030301010803" pitchFamily="18" charset="0"/>
                <a:cs typeface="Times New Roman" panose="02020603050405020304" pitchFamily="18" charset="0"/>
              </a:rPr>
              <a:t>(Akıllı Tarım Uygulamaları) </a:t>
            </a:r>
          </a:p>
          <a:p>
            <a:pPr marL="0" indent="0" algn="just">
              <a:lnSpc>
                <a:spcPct val="150000"/>
              </a:lnSpc>
              <a:defRPr/>
            </a:pPr>
            <a:r>
              <a:rPr lang="tr-TR" altLang="tr-TR" sz="2800" b="1" dirty="0">
                <a:latin typeface="Garamond" panose="02020404030301010803" pitchFamily="18" charset="0"/>
                <a:cs typeface="Times New Roman" panose="02020603050405020304" pitchFamily="18" charset="0"/>
              </a:rPr>
              <a:t>	4-El sanatları ve katma değerli ürünlere yönelik </a:t>
            </a:r>
            <a:r>
              <a:rPr lang="tr-TR" altLang="tr-TR" sz="2800" b="1" dirty="0" smtClean="0">
                <a:latin typeface="Garamond" panose="02020404030301010803" pitchFamily="18" charset="0"/>
                <a:cs typeface="Times New Roman" panose="02020603050405020304" pitchFamily="18" charset="0"/>
              </a:rPr>
              <a:t>yatırımlar.</a:t>
            </a:r>
            <a:endParaRPr lang="tr-TR" altLang="tr-TR" sz="2800" b="1" dirty="0">
              <a:latin typeface="Garamond" panose="02020404030301010803" pitchFamily="18" charset="0"/>
              <a:cs typeface="Times New Roman" panose="02020603050405020304" pitchFamily="18" charset="0"/>
            </a:endParaRPr>
          </a:p>
          <a:p>
            <a:pPr marL="0" indent="0" algn="just">
              <a:lnSpc>
                <a:spcPct val="150000"/>
              </a:lnSpc>
              <a:defRPr/>
            </a:pPr>
            <a:r>
              <a:rPr lang="tr-TR" altLang="tr-TR" sz="2800" b="1" dirty="0">
                <a:latin typeface="Garamond" panose="02020404030301010803" pitchFamily="18" charset="0"/>
                <a:cs typeface="Times New Roman" panose="02020603050405020304" pitchFamily="18" charset="0"/>
              </a:rPr>
              <a:t>	5-İpek böceği yetiştiriciliğine yönelik </a:t>
            </a:r>
            <a:r>
              <a:rPr lang="tr-TR" altLang="tr-TR" sz="2800" b="1" dirty="0" smtClean="0">
                <a:latin typeface="Garamond" panose="02020404030301010803" pitchFamily="18" charset="0"/>
                <a:cs typeface="Times New Roman" panose="02020603050405020304" pitchFamily="18" charset="0"/>
              </a:rPr>
              <a:t>yatırımlar.</a:t>
            </a:r>
            <a:endParaRPr lang="tr-TR" altLang="tr-TR" sz="2800" b="1" dirty="0">
              <a:latin typeface="Garamond" panose="02020404030301010803" pitchFamily="18" charset="0"/>
              <a:cs typeface="Times New Roman" panose="02020603050405020304" pitchFamily="18" charset="0"/>
            </a:endParaRPr>
          </a:p>
          <a:p>
            <a:pPr marL="0" indent="0" algn="just">
              <a:lnSpc>
                <a:spcPct val="150000"/>
              </a:lnSpc>
              <a:defRPr/>
            </a:pPr>
            <a:r>
              <a:rPr lang="tr-TR" altLang="tr-TR" sz="2800" b="1" dirty="0">
                <a:latin typeface="Garamond" panose="02020404030301010803" pitchFamily="18" charset="0"/>
                <a:cs typeface="Times New Roman" panose="02020603050405020304" pitchFamily="18" charset="0"/>
              </a:rPr>
              <a:t>	6-Su ürünleri yetiştiriciliğine yönelik </a:t>
            </a:r>
            <a:r>
              <a:rPr lang="tr-TR" altLang="tr-TR" sz="2800" b="1" dirty="0" smtClean="0">
                <a:latin typeface="Garamond" panose="02020404030301010803" pitchFamily="18" charset="0"/>
                <a:cs typeface="Times New Roman" panose="02020603050405020304" pitchFamily="18" charset="0"/>
              </a:rPr>
              <a:t>yatırımlar.</a:t>
            </a:r>
            <a:endParaRPr lang="tr-TR" altLang="tr-TR" sz="2800" b="1" dirty="0">
              <a:latin typeface="Garamond" panose="02020404030301010803" pitchFamily="18" charset="0"/>
              <a:cs typeface="Times New Roman" panose="02020603050405020304" pitchFamily="18" charset="0"/>
            </a:endParaRPr>
          </a:p>
          <a:p>
            <a:pPr marL="0" indent="0" algn="just">
              <a:lnSpc>
                <a:spcPct val="150000"/>
              </a:lnSpc>
              <a:defRPr/>
            </a:pPr>
            <a:r>
              <a:rPr lang="tr-TR" altLang="tr-TR" sz="2800" b="1" dirty="0">
                <a:latin typeface="Garamond" panose="02020404030301010803" pitchFamily="18" charset="0"/>
                <a:cs typeface="Times New Roman" panose="02020603050405020304" pitchFamily="18" charset="0"/>
              </a:rPr>
              <a:t>	7-Tarımsal amaçlı örgütler için makine parkı </a:t>
            </a:r>
            <a:r>
              <a:rPr lang="tr-TR" altLang="tr-TR" sz="2800" b="1" dirty="0" smtClean="0">
                <a:latin typeface="Garamond" panose="02020404030301010803" pitchFamily="18" charset="0"/>
                <a:cs typeface="Times New Roman" panose="02020603050405020304" pitchFamily="18" charset="0"/>
              </a:rPr>
              <a:t>yatırımları.</a:t>
            </a:r>
            <a:endParaRPr lang="tr-TR" altLang="tr-TR" sz="2800" b="1" dirty="0">
              <a:latin typeface="Garamond" panose="02020404030301010803" pitchFamily="18" charset="0"/>
              <a:cs typeface="Times New Roman" panose="02020603050405020304" pitchFamily="18" charset="0"/>
            </a:endParaRPr>
          </a:p>
          <a:p>
            <a:pPr marL="0" indent="0" algn="just">
              <a:lnSpc>
                <a:spcPct val="150000"/>
              </a:lnSpc>
              <a:defRPr/>
            </a:pPr>
            <a:r>
              <a:rPr lang="tr-TR" altLang="tr-TR" sz="2800" b="1" dirty="0">
                <a:latin typeface="Garamond" panose="02020404030301010803" pitchFamily="18" charset="0"/>
                <a:cs typeface="Times New Roman" panose="02020603050405020304" pitchFamily="18" charset="0"/>
              </a:rPr>
              <a:t>	8-Tıbbi ve aromatik bitki yetiştiriciliğine yönelik </a:t>
            </a:r>
            <a:r>
              <a:rPr lang="tr-TR" altLang="tr-TR" sz="2800" b="1" dirty="0" smtClean="0">
                <a:latin typeface="Garamond" panose="02020404030301010803" pitchFamily="18" charset="0"/>
                <a:cs typeface="Times New Roman" panose="02020603050405020304" pitchFamily="18" charset="0"/>
              </a:rPr>
              <a:t>yatırımlar.</a:t>
            </a:r>
            <a:endParaRPr lang="tr-TR" altLang="tr-TR" sz="2800" b="1" dirty="0">
              <a:latin typeface="Garamond" panose="02020404030301010803" pitchFamily="18" charset="0"/>
              <a:cs typeface="Times New Roman" panose="02020603050405020304" pitchFamily="18" charset="0"/>
            </a:endParaRPr>
          </a:p>
        </p:txBody>
      </p:sp>
    </p:spTree>
    <p:extLst>
      <p:ext uri="{BB962C8B-B14F-4D97-AF65-F5344CB8AC3E}">
        <p14:creationId xmlns:p14="http://schemas.microsoft.com/office/powerpoint/2010/main" val="114869500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p:txBody>
          <a:bodyPr/>
          <a:lstStyle/>
          <a:p>
            <a:fld id="{7858AF1D-E6D7-4B64-9545-F66A72DEE560}" type="slidenum">
              <a:rPr lang="tr-TR" smtClean="0"/>
              <a:t>25</a:t>
            </a:fld>
            <a:endParaRPr lang="tr-TR"/>
          </a:p>
        </p:txBody>
      </p:sp>
      <p:pic>
        <p:nvPicPr>
          <p:cNvPr id="3" name="Resim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157" y="1337022"/>
            <a:ext cx="5942320" cy="4134010"/>
          </a:xfrm>
          <a:prstGeom prst="rect">
            <a:avLst/>
          </a:prstGeom>
        </p:spPr>
      </p:pic>
      <p:pic>
        <p:nvPicPr>
          <p:cNvPr id="4" name="Resim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72200" y="1337022"/>
            <a:ext cx="5812766" cy="4134010"/>
          </a:xfrm>
          <a:prstGeom prst="rect">
            <a:avLst/>
          </a:prstGeom>
        </p:spPr>
      </p:pic>
    </p:spTree>
    <p:extLst>
      <p:ext uri="{BB962C8B-B14F-4D97-AF65-F5344CB8AC3E}">
        <p14:creationId xmlns:p14="http://schemas.microsoft.com/office/powerpoint/2010/main" val="151304896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p:txBody>
          <a:bodyPr/>
          <a:lstStyle/>
          <a:p>
            <a:fld id="{7858AF1D-E6D7-4B64-9545-F66A72DEE560}" type="slidenum">
              <a:rPr lang="tr-TR" smtClean="0"/>
              <a:t>26</a:t>
            </a:fld>
            <a:endParaRPr lang="tr-TR"/>
          </a:p>
        </p:txBody>
      </p:sp>
      <p:pic>
        <p:nvPicPr>
          <p:cNvPr id="3" name="Resim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3530" y="1363917"/>
            <a:ext cx="4996114" cy="4870626"/>
          </a:xfrm>
          <a:prstGeom prst="rect">
            <a:avLst/>
          </a:prstGeom>
        </p:spPr>
      </p:pic>
      <p:pic>
        <p:nvPicPr>
          <p:cNvPr id="4" name="Resim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39011" y="1350710"/>
            <a:ext cx="3298333" cy="2416628"/>
          </a:xfrm>
          <a:prstGeom prst="rect">
            <a:avLst/>
          </a:prstGeom>
        </p:spPr>
      </p:pic>
      <p:pic>
        <p:nvPicPr>
          <p:cNvPr id="5" name="Resim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8294946" y="2214468"/>
            <a:ext cx="4081902" cy="2938373"/>
          </a:xfrm>
          <a:prstGeom prst="rect">
            <a:avLst/>
          </a:prstGeom>
        </p:spPr>
      </p:pic>
      <p:pic>
        <p:nvPicPr>
          <p:cNvPr id="7" name="Resim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339012" y="3767338"/>
            <a:ext cx="3298333" cy="2467205"/>
          </a:xfrm>
          <a:prstGeom prst="rect">
            <a:avLst/>
          </a:prstGeom>
        </p:spPr>
      </p:pic>
    </p:spTree>
    <p:extLst>
      <p:ext uri="{BB962C8B-B14F-4D97-AF65-F5344CB8AC3E}">
        <p14:creationId xmlns:p14="http://schemas.microsoft.com/office/powerpoint/2010/main" val="179566408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ChangeArrowheads="1"/>
          </p:cNvSpPr>
          <p:nvPr/>
        </p:nvSpPr>
        <p:spPr bwMode="auto">
          <a:xfrm>
            <a:off x="943939" y="1242619"/>
            <a:ext cx="661919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indent="358775">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tr-TR" altLang="tr-TR" sz="3600" b="1" dirty="0" smtClean="0">
                <a:latin typeface="Garamond" panose="02020404030301010803" pitchFamily="18" charset="0"/>
              </a:rPr>
              <a:t>Genel hususlar</a:t>
            </a:r>
            <a:endParaRPr lang="tr-TR" altLang="tr-TR" sz="3600" b="1" dirty="0">
              <a:latin typeface="Garamond" panose="02020404030301010803" pitchFamily="18" charset="0"/>
            </a:endParaRPr>
          </a:p>
        </p:txBody>
      </p:sp>
      <p:sp>
        <p:nvSpPr>
          <p:cNvPr id="31747" name="Rectangle 3"/>
          <p:cNvSpPr>
            <a:spLocks noChangeArrowheads="1"/>
          </p:cNvSpPr>
          <p:nvPr/>
        </p:nvSpPr>
        <p:spPr bwMode="auto">
          <a:xfrm>
            <a:off x="437286" y="2150562"/>
            <a:ext cx="11317428" cy="4185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r>
              <a:rPr lang="tr-TR" altLang="tr-TR" sz="2500" dirty="0"/>
              <a:t>	</a:t>
            </a:r>
            <a:r>
              <a:rPr lang="tr-TR" altLang="tr-TR" sz="2400" dirty="0" smtClean="0">
                <a:latin typeface="Garamond" panose="02020404030301010803" pitchFamily="18" charset="0"/>
              </a:rPr>
              <a:t>Tarımsal </a:t>
            </a:r>
            <a:r>
              <a:rPr lang="tr-TR" altLang="tr-TR" sz="2400" dirty="0">
                <a:latin typeface="Garamond" panose="02020404030301010803" pitchFamily="18" charset="0"/>
              </a:rPr>
              <a:t>üretime yönelik ahır ve ağıl yatırımları kapsamında en az </a:t>
            </a:r>
            <a:r>
              <a:rPr lang="tr-TR" altLang="tr-TR" sz="2400" b="1" dirty="0">
                <a:latin typeface="Garamond" panose="02020404030301010803" pitchFamily="18" charset="0"/>
              </a:rPr>
              <a:t>5</a:t>
            </a:r>
            <a:r>
              <a:rPr lang="tr-TR" altLang="tr-TR" sz="2400" dirty="0">
                <a:latin typeface="Garamond" panose="02020404030301010803" pitchFamily="18" charset="0"/>
              </a:rPr>
              <a:t> büyükbaş ya da en az </a:t>
            </a:r>
            <a:r>
              <a:rPr lang="tr-TR" altLang="tr-TR" sz="2400" b="1" dirty="0">
                <a:latin typeface="Garamond" panose="02020404030301010803" pitchFamily="18" charset="0"/>
              </a:rPr>
              <a:t>25</a:t>
            </a:r>
            <a:r>
              <a:rPr lang="tr-TR" altLang="tr-TR" sz="2400" dirty="0">
                <a:latin typeface="Garamond" panose="02020404030301010803" pitchFamily="18" charset="0"/>
              </a:rPr>
              <a:t> küçükbaş hayvan kapasiteli yeni ahır-ağıl yapımı, tamamlama, kapasite artırımı, teknoloji yenileme ve/veya modernizasyon projelerine başvuru </a:t>
            </a:r>
            <a:r>
              <a:rPr lang="tr-TR" altLang="tr-TR" sz="2400" dirty="0" smtClean="0">
                <a:latin typeface="Garamond" panose="02020404030301010803" pitchFamily="18" charset="0"/>
              </a:rPr>
              <a:t>yapılabilir.</a:t>
            </a:r>
          </a:p>
          <a:p>
            <a:pPr algn="just"/>
            <a:endParaRPr lang="tr-TR" altLang="tr-TR" sz="2400" dirty="0">
              <a:latin typeface="Garamond" panose="02020404030301010803" pitchFamily="18" charset="0"/>
            </a:endParaRPr>
          </a:p>
          <a:p>
            <a:pPr marL="342900" indent="-342900" algn="just">
              <a:buFont typeface="Arial" panose="020B0604020202020204" pitchFamily="34" charset="0"/>
              <a:buChar char="•"/>
            </a:pPr>
            <a:r>
              <a:rPr lang="tr-TR" altLang="tr-TR" sz="2400" dirty="0" smtClean="0">
                <a:latin typeface="Garamond" panose="02020404030301010803" pitchFamily="18" charset="0"/>
              </a:rPr>
              <a:t>Süt Sağım Sistemi                        Yemlik Kilit Demiri</a:t>
            </a:r>
          </a:p>
          <a:p>
            <a:pPr marL="342900" indent="-342900" algn="just">
              <a:buFont typeface="Arial" panose="020B0604020202020204" pitchFamily="34" charset="0"/>
              <a:buChar char="•"/>
            </a:pPr>
            <a:r>
              <a:rPr lang="tr-TR" altLang="tr-TR" sz="2400" dirty="0" smtClean="0">
                <a:latin typeface="Garamond" panose="02020404030301010803" pitchFamily="18" charset="0"/>
              </a:rPr>
              <a:t>Süt </a:t>
            </a:r>
            <a:r>
              <a:rPr lang="tr-TR" altLang="tr-TR" sz="2400" dirty="0" smtClean="0">
                <a:latin typeface="Garamond" panose="02020404030301010803" pitchFamily="18" charset="0"/>
              </a:rPr>
              <a:t>Soğutma Tankı                       Durak Demiri</a:t>
            </a:r>
          </a:p>
          <a:p>
            <a:pPr marL="342900" indent="-342900" algn="just">
              <a:buFont typeface="Arial" panose="020B0604020202020204" pitchFamily="34" charset="0"/>
              <a:buChar char="•"/>
            </a:pPr>
            <a:r>
              <a:rPr lang="tr-TR" altLang="tr-TR" sz="2400" dirty="0" smtClean="0">
                <a:latin typeface="Garamond" panose="02020404030301010803" pitchFamily="18" charset="0"/>
              </a:rPr>
              <a:t>Suluk                                            Hayvan Yatağı</a:t>
            </a:r>
          </a:p>
          <a:p>
            <a:pPr marL="342900" indent="-342900" algn="just">
              <a:buFont typeface="Arial" panose="020B0604020202020204" pitchFamily="34" charset="0"/>
              <a:buChar char="•"/>
            </a:pPr>
            <a:r>
              <a:rPr lang="tr-TR" altLang="tr-TR" sz="2400" dirty="0" smtClean="0">
                <a:latin typeface="Garamond" panose="02020404030301010803" pitchFamily="18" charset="0"/>
              </a:rPr>
              <a:t>Yemlik                                          Balya Makinesi</a:t>
            </a:r>
          </a:p>
          <a:p>
            <a:pPr marL="342900" indent="-342900" algn="just">
              <a:buFont typeface="Arial" panose="020B0604020202020204" pitchFamily="34" charset="0"/>
              <a:buChar char="•"/>
            </a:pPr>
            <a:r>
              <a:rPr lang="tr-TR" altLang="tr-TR" sz="2400" dirty="0" smtClean="0">
                <a:latin typeface="Garamond" panose="02020404030301010803" pitchFamily="18" charset="0"/>
              </a:rPr>
              <a:t>Hayvan Kaşıma Fırçası                 Silaj Makinesi</a:t>
            </a:r>
          </a:p>
          <a:p>
            <a:pPr marL="342900" indent="-342900" algn="just">
              <a:buFont typeface="Arial" panose="020B0604020202020204" pitchFamily="34" charset="0"/>
              <a:buChar char="•"/>
            </a:pPr>
            <a:r>
              <a:rPr lang="tr-TR" altLang="tr-TR" sz="2400" dirty="0" smtClean="0">
                <a:latin typeface="Garamond" panose="02020404030301010803" pitchFamily="18" charset="0"/>
              </a:rPr>
              <a:t>Havalandırma Fanı                       Yem Karma ve Dağıtma Makinesi</a:t>
            </a:r>
            <a:endParaRPr lang="tr-TR" altLang="tr-TR" sz="2400" dirty="0">
              <a:latin typeface="Garamond" panose="02020404030301010803" pitchFamily="18" charset="0"/>
            </a:endParaRPr>
          </a:p>
          <a:p>
            <a:pPr algn="just"/>
            <a:r>
              <a:rPr lang="tr-TR" altLang="tr-TR" sz="2500" dirty="0">
                <a:latin typeface="Garamond" panose="02020404030301010803" pitchFamily="18" charset="0"/>
              </a:rPr>
              <a:t>	</a:t>
            </a:r>
          </a:p>
        </p:txBody>
      </p:sp>
    </p:spTree>
    <p:extLst>
      <p:ext uri="{BB962C8B-B14F-4D97-AF65-F5344CB8AC3E}">
        <p14:creationId xmlns:p14="http://schemas.microsoft.com/office/powerpoint/2010/main" val="1848354044"/>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ChangeArrowheads="1"/>
          </p:cNvSpPr>
          <p:nvPr/>
        </p:nvSpPr>
        <p:spPr bwMode="auto">
          <a:xfrm>
            <a:off x="943939" y="1242619"/>
            <a:ext cx="661919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indent="358775">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tr-TR" altLang="tr-TR" sz="3600" b="1" dirty="0">
                <a:latin typeface="Garamond" panose="02020404030301010803" pitchFamily="18" charset="0"/>
              </a:rPr>
              <a:t>Genel hususlar</a:t>
            </a:r>
          </a:p>
        </p:txBody>
      </p:sp>
      <p:sp>
        <p:nvSpPr>
          <p:cNvPr id="31747" name="Rectangle 3"/>
          <p:cNvSpPr>
            <a:spLocks noChangeArrowheads="1"/>
          </p:cNvSpPr>
          <p:nvPr/>
        </p:nvSpPr>
        <p:spPr bwMode="auto">
          <a:xfrm>
            <a:off x="384387" y="1829976"/>
            <a:ext cx="11317428"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tr-TR" altLang="tr-TR" sz="2400" dirty="0"/>
              <a:t>	</a:t>
            </a:r>
            <a:r>
              <a:rPr lang="tr-TR" altLang="tr-TR" sz="2400" dirty="0" smtClean="0">
                <a:latin typeface="Garamond" panose="02020404030301010803" pitchFamily="18" charset="0"/>
              </a:rPr>
              <a:t>Seracılık (yüksek tünel)yatırımları konusunda; En az 0,5 dekar en fazla 10 dekar büyüklüğündeki projeler desteklenecektir.</a:t>
            </a:r>
          </a:p>
          <a:p>
            <a:endParaRPr lang="tr-TR" altLang="tr-TR" sz="2400" dirty="0" smtClean="0">
              <a:latin typeface="Garamond" panose="02020404030301010803" pitchFamily="18" charset="0"/>
            </a:endParaRPr>
          </a:p>
          <a:p>
            <a:pPr marL="342900" indent="-342900">
              <a:buFont typeface="Arial" panose="020B0604020202020204" pitchFamily="34" charset="0"/>
              <a:buChar char="•"/>
            </a:pPr>
            <a:r>
              <a:rPr lang="tr-TR" sz="2400" dirty="0" smtClean="0">
                <a:latin typeface="Garamond" panose="02020404030301010803" pitchFamily="18" charset="0"/>
              </a:rPr>
              <a:t>Mahya Yüksekliği 4,5 metreye kadar </a:t>
            </a:r>
            <a:r>
              <a:rPr lang="tr-TR" altLang="tr-TR" sz="2400" dirty="0">
                <a:latin typeface="Garamond" panose="02020404030301010803" pitchFamily="18" charset="0"/>
              </a:rPr>
              <a:t>	</a:t>
            </a:r>
            <a:endParaRPr lang="tr-TR" altLang="tr-TR" sz="2400" dirty="0" smtClean="0">
              <a:latin typeface="Garamond" panose="02020404030301010803" pitchFamily="18" charset="0"/>
            </a:endParaRPr>
          </a:p>
          <a:p>
            <a:pPr marL="342900" indent="-342900" algn="just">
              <a:buFont typeface="Arial" panose="020B0604020202020204" pitchFamily="34" charset="0"/>
              <a:buChar char="•"/>
            </a:pPr>
            <a:r>
              <a:rPr lang="tr-TR" altLang="tr-TR" sz="2400" dirty="0" smtClean="0">
                <a:latin typeface="Garamond" panose="02020404030301010803" pitchFamily="18" charset="0"/>
              </a:rPr>
              <a:t>Galvaniz boru veya galvaniz profil</a:t>
            </a:r>
          </a:p>
          <a:p>
            <a:pPr marL="342900" indent="-342900" algn="just">
              <a:buFont typeface="Arial" panose="020B0604020202020204" pitchFamily="34" charset="0"/>
              <a:buChar char="•"/>
            </a:pPr>
            <a:r>
              <a:rPr lang="tr-TR" altLang="tr-TR" sz="2400" dirty="0" smtClean="0">
                <a:latin typeface="Garamond" panose="02020404030301010803" pitchFamily="18" charset="0"/>
              </a:rPr>
              <a:t>Sulama ve Gübreleme Sistemi</a:t>
            </a:r>
          </a:p>
          <a:p>
            <a:pPr marL="342900" indent="-342900" algn="just">
              <a:buFont typeface="Arial" panose="020B0604020202020204" pitchFamily="34" charset="0"/>
              <a:buChar char="•"/>
            </a:pPr>
            <a:r>
              <a:rPr lang="tr-TR" altLang="tr-TR" sz="2400" dirty="0" smtClean="0">
                <a:latin typeface="Garamond" panose="02020404030301010803" pitchFamily="18" charset="0"/>
              </a:rPr>
              <a:t>Örtü Malzemesi 36 ay </a:t>
            </a:r>
            <a:r>
              <a:rPr lang="tr-TR" altLang="tr-TR" sz="2400" dirty="0" smtClean="0">
                <a:latin typeface="Garamond" panose="02020404030301010803" pitchFamily="18" charset="0"/>
              </a:rPr>
              <a:t>ömürlü</a:t>
            </a:r>
          </a:p>
          <a:p>
            <a:pPr algn="just"/>
            <a:endParaRPr lang="tr-TR" altLang="tr-TR" sz="2400" dirty="0" smtClean="0">
              <a:latin typeface="Garamond" panose="02020404030301010803" pitchFamily="18" charset="0"/>
            </a:endParaRPr>
          </a:p>
          <a:p>
            <a:pPr algn="just"/>
            <a:r>
              <a:rPr lang="tr-TR" altLang="tr-TR" sz="2400" dirty="0" smtClean="0">
                <a:latin typeface="Garamond" panose="02020404030301010803" pitchFamily="18" charset="0"/>
              </a:rPr>
              <a:t>Yüksel Tünel Dekara Maliyet;</a:t>
            </a:r>
          </a:p>
          <a:p>
            <a:pPr marL="342900" indent="-342900" algn="just">
              <a:buFont typeface="Arial" panose="020B0604020202020204" pitchFamily="34" charset="0"/>
              <a:buChar char="•"/>
            </a:pPr>
            <a:r>
              <a:rPr lang="tr-TR" altLang="tr-TR" sz="2400" dirty="0" smtClean="0">
                <a:latin typeface="Garamond" panose="02020404030301010803" pitchFamily="18" charset="0"/>
              </a:rPr>
              <a:t>Isıtma sistemi kullanılmadığında: </a:t>
            </a:r>
            <a:r>
              <a:rPr lang="tr-TR" altLang="tr-TR" sz="2400" dirty="0">
                <a:solidFill>
                  <a:srgbClr val="FF0000"/>
                </a:solidFill>
                <a:latin typeface="Garamond" panose="02020404030301010803" pitchFamily="18" charset="0"/>
              </a:rPr>
              <a:t>6</a:t>
            </a:r>
            <a:r>
              <a:rPr lang="tr-TR" altLang="tr-TR" sz="2400" dirty="0" smtClean="0">
                <a:solidFill>
                  <a:srgbClr val="FF0000"/>
                </a:solidFill>
                <a:latin typeface="Garamond" panose="02020404030301010803" pitchFamily="18" charset="0"/>
              </a:rPr>
              <a:t>50.000 TL</a:t>
            </a:r>
          </a:p>
          <a:p>
            <a:pPr marL="342900" indent="-342900" algn="just">
              <a:buFont typeface="Arial" panose="020B0604020202020204" pitchFamily="34" charset="0"/>
              <a:buChar char="•"/>
            </a:pPr>
            <a:r>
              <a:rPr lang="tr-TR" altLang="tr-TR" sz="2400" dirty="0" smtClean="0">
                <a:latin typeface="Garamond" panose="02020404030301010803" pitchFamily="18" charset="0"/>
              </a:rPr>
              <a:t>Katı yakıtlı ısıtma sistemi kullanıldığında: </a:t>
            </a:r>
            <a:r>
              <a:rPr lang="tr-TR" altLang="tr-TR" sz="2400" dirty="0" smtClean="0">
                <a:solidFill>
                  <a:srgbClr val="FF0000"/>
                </a:solidFill>
                <a:latin typeface="Garamond" panose="02020404030301010803" pitchFamily="18" charset="0"/>
              </a:rPr>
              <a:t>690.000 TL</a:t>
            </a:r>
          </a:p>
          <a:p>
            <a:pPr marL="342900" indent="-342900" algn="just">
              <a:buFont typeface="Arial" panose="020B0604020202020204" pitchFamily="34" charset="0"/>
              <a:buChar char="•"/>
            </a:pPr>
            <a:endParaRPr lang="tr-TR" altLang="tr-TR" sz="2400" dirty="0">
              <a:latin typeface="Garamond" panose="02020404030301010803" pitchFamily="18" charset="0"/>
            </a:endParaRPr>
          </a:p>
        </p:txBody>
      </p:sp>
    </p:spTree>
    <p:extLst>
      <p:ext uri="{BB962C8B-B14F-4D97-AF65-F5344CB8AC3E}">
        <p14:creationId xmlns:p14="http://schemas.microsoft.com/office/powerpoint/2010/main" val="705682286"/>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ChangeArrowheads="1"/>
          </p:cNvSpPr>
          <p:nvPr/>
        </p:nvSpPr>
        <p:spPr bwMode="auto">
          <a:xfrm>
            <a:off x="943939" y="1242619"/>
            <a:ext cx="661919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indent="358775">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tr-TR" altLang="tr-TR" sz="3600" b="1" dirty="0">
                <a:latin typeface="Garamond" panose="02020404030301010803" pitchFamily="18" charset="0"/>
              </a:rPr>
              <a:t>Genel hususlar</a:t>
            </a:r>
          </a:p>
        </p:txBody>
      </p:sp>
      <p:sp>
        <p:nvSpPr>
          <p:cNvPr id="31747" name="Rectangle 3"/>
          <p:cNvSpPr>
            <a:spLocks noChangeArrowheads="1"/>
          </p:cNvSpPr>
          <p:nvPr/>
        </p:nvSpPr>
        <p:spPr bwMode="auto">
          <a:xfrm>
            <a:off x="384387" y="1872020"/>
            <a:ext cx="11317428" cy="4893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tr-TR" altLang="tr-TR" sz="2400" dirty="0"/>
              <a:t>	</a:t>
            </a:r>
            <a:r>
              <a:rPr lang="tr-TR" sz="2400" dirty="0" smtClean="0">
                <a:latin typeface="Garamond" panose="02020404030301010803" pitchFamily="18" charset="0"/>
              </a:rPr>
              <a:t>Arıcılık </a:t>
            </a:r>
            <a:r>
              <a:rPr lang="tr-TR" sz="2400" dirty="0">
                <a:latin typeface="Garamond" panose="02020404030301010803" pitchFamily="18" charset="0"/>
              </a:rPr>
              <a:t>yatırımları kapsamında, </a:t>
            </a:r>
            <a:r>
              <a:rPr lang="tr-TR" sz="2400" dirty="0" smtClean="0">
                <a:latin typeface="Garamond" panose="02020404030301010803" pitchFamily="18" charset="0"/>
              </a:rPr>
              <a:t>Bal </a:t>
            </a:r>
            <a:r>
              <a:rPr lang="tr-TR" sz="2400" dirty="0">
                <a:latin typeface="Garamond" panose="02020404030301010803" pitchFamily="18" charset="0"/>
              </a:rPr>
              <a:t>ve diğer arı ürünlerinin üretimine yönelik </a:t>
            </a:r>
            <a:r>
              <a:rPr lang="tr-TR" sz="2400" dirty="0">
                <a:solidFill>
                  <a:srgbClr val="FF0000"/>
                </a:solidFill>
                <a:latin typeface="Garamond" panose="02020404030301010803" pitchFamily="18" charset="0"/>
              </a:rPr>
              <a:t>30 (otuz) ile 500 (beş yüz) kovan aralığındaki işletmeler</a:t>
            </a:r>
            <a:r>
              <a:rPr lang="tr-TR" sz="2400" dirty="0">
                <a:latin typeface="Garamond" panose="02020404030301010803" pitchFamily="18" charset="0"/>
              </a:rPr>
              <a:t>, </a:t>
            </a:r>
            <a:r>
              <a:rPr lang="tr-TR" sz="2400" dirty="0" smtClean="0">
                <a:latin typeface="Garamond" panose="02020404030301010803" pitchFamily="18" charset="0"/>
              </a:rPr>
              <a:t>desteklenecektir</a:t>
            </a:r>
            <a:r>
              <a:rPr lang="tr-TR" sz="2400" dirty="0">
                <a:latin typeface="Garamond" panose="02020404030301010803" pitchFamily="18" charset="0"/>
              </a:rPr>
              <a:t>. </a:t>
            </a:r>
            <a:endParaRPr lang="tr-TR" sz="2400" dirty="0" smtClean="0">
              <a:latin typeface="Garamond" panose="02020404030301010803" pitchFamily="18" charset="0"/>
            </a:endParaRPr>
          </a:p>
          <a:p>
            <a:pPr marL="342900" indent="-342900" algn="just">
              <a:buFont typeface="Arial" panose="020B0604020202020204" pitchFamily="34" charset="0"/>
              <a:buChar char="•"/>
            </a:pPr>
            <a:r>
              <a:rPr lang="tr-TR" altLang="tr-TR" sz="2400" dirty="0" smtClean="0">
                <a:latin typeface="Garamond" panose="02020404030301010803" pitchFamily="18" charset="0"/>
              </a:rPr>
              <a:t>Ana Arı Malzemeleri</a:t>
            </a:r>
            <a:r>
              <a:rPr lang="tr-TR" altLang="tr-TR" sz="2400" dirty="0">
                <a:latin typeface="Garamond" panose="02020404030301010803" pitchFamily="18" charset="0"/>
              </a:rPr>
              <a:t>	</a:t>
            </a:r>
            <a:endParaRPr lang="tr-TR" altLang="tr-TR" sz="2400" dirty="0" smtClean="0">
              <a:latin typeface="Garamond" panose="02020404030301010803" pitchFamily="18" charset="0"/>
            </a:endParaRPr>
          </a:p>
          <a:p>
            <a:pPr marL="342900" indent="-342900" algn="just">
              <a:buFont typeface="Arial" panose="020B0604020202020204" pitchFamily="34" charset="0"/>
              <a:buChar char="•"/>
            </a:pPr>
            <a:r>
              <a:rPr lang="tr-TR" altLang="tr-TR" sz="2400" dirty="0" smtClean="0">
                <a:latin typeface="Garamond" panose="02020404030301010803" pitchFamily="18" charset="0"/>
              </a:rPr>
              <a:t>Polen Tuzaklı Kovan</a:t>
            </a:r>
          </a:p>
          <a:p>
            <a:pPr marL="342900" indent="-342900" algn="just">
              <a:buFont typeface="Arial" panose="020B0604020202020204" pitchFamily="34" charset="0"/>
              <a:buChar char="•"/>
            </a:pPr>
            <a:r>
              <a:rPr lang="tr-TR" altLang="tr-TR" sz="2400" dirty="0" smtClean="0">
                <a:latin typeface="Garamond" panose="02020404030301010803" pitchFamily="18" charset="0"/>
              </a:rPr>
              <a:t>Bal Dinlendirme Tankı</a:t>
            </a:r>
          </a:p>
          <a:p>
            <a:pPr marL="342900" indent="-342900" algn="just">
              <a:buFont typeface="Arial" panose="020B0604020202020204" pitchFamily="34" charset="0"/>
              <a:buChar char="•"/>
            </a:pPr>
            <a:r>
              <a:rPr lang="tr-TR" altLang="tr-TR" sz="2400" dirty="0" smtClean="0">
                <a:latin typeface="Garamond" panose="02020404030301010803" pitchFamily="18" charset="0"/>
              </a:rPr>
              <a:t>Arı Yemlikleri</a:t>
            </a:r>
          </a:p>
          <a:p>
            <a:pPr marL="342900" indent="-342900" algn="just">
              <a:buFont typeface="Arial" panose="020B0604020202020204" pitchFamily="34" charset="0"/>
              <a:buChar char="•"/>
            </a:pPr>
            <a:r>
              <a:rPr lang="tr-TR" altLang="tr-TR" sz="2400" dirty="0" smtClean="0">
                <a:latin typeface="Garamond" panose="02020404030301010803" pitchFamily="18" charset="0"/>
              </a:rPr>
              <a:t>Bal Eritme Kazanları</a:t>
            </a:r>
          </a:p>
          <a:p>
            <a:pPr marL="342900" indent="-342900" algn="just">
              <a:buFont typeface="Arial" panose="020B0604020202020204" pitchFamily="34" charset="0"/>
              <a:buChar char="•"/>
            </a:pPr>
            <a:r>
              <a:rPr lang="tr-TR" altLang="tr-TR" sz="2400" dirty="0" smtClean="0">
                <a:latin typeface="Garamond" panose="02020404030301010803" pitchFamily="18" charset="0"/>
              </a:rPr>
              <a:t>Bal Süzme Makinesi</a:t>
            </a:r>
          </a:p>
          <a:p>
            <a:pPr marL="342900" indent="-342900" algn="just">
              <a:buFont typeface="Arial" panose="020B0604020202020204" pitchFamily="34" charset="0"/>
              <a:buChar char="•"/>
            </a:pPr>
            <a:r>
              <a:rPr lang="tr-TR" altLang="tr-TR" sz="2400" dirty="0" smtClean="0">
                <a:latin typeface="Garamond" panose="02020404030301010803" pitchFamily="18" charset="0"/>
              </a:rPr>
              <a:t>Arıcı Barakası </a:t>
            </a:r>
            <a:r>
              <a:rPr lang="tr-TR" altLang="tr-TR" sz="2400" dirty="0" smtClean="0">
                <a:solidFill>
                  <a:srgbClr val="FF0000"/>
                </a:solidFill>
                <a:latin typeface="Garamond" panose="02020404030301010803" pitchFamily="18" charset="0"/>
              </a:rPr>
              <a:t>(150.000,00 TL)</a:t>
            </a:r>
          </a:p>
          <a:p>
            <a:pPr marL="342900" indent="-342900" algn="just">
              <a:buFont typeface="Arial" panose="020B0604020202020204" pitchFamily="34" charset="0"/>
              <a:buChar char="•"/>
            </a:pPr>
            <a:r>
              <a:rPr lang="tr-TR" altLang="tr-TR" sz="2400" dirty="0" smtClean="0">
                <a:latin typeface="Garamond" panose="02020404030301010803" pitchFamily="18" charset="0"/>
              </a:rPr>
              <a:t>Karavan</a:t>
            </a:r>
            <a:r>
              <a:rPr lang="tr-TR" altLang="tr-TR" sz="2400" dirty="0" smtClean="0">
                <a:solidFill>
                  <a:srgbClr val="FF0000"/>
                </a:solidFill>
                <a:latin typeface="Garamond" panose="02020404030301010803" pitchFamily="18" charset="0"/>
              </a:rPr>
              <a:t>(300.000,00 TL)</a:t>
            </a:r>
          </a:p>
          <a:p>
            <a:pPr marL="285750" indent="-285750">
              <a:buFont typeface="Arial" panose="020B0604020202020204" pitchFamily="34" charset="0"/>
              <a:buChar char="•"/>
            </a:pPr>
            <a:r>
              <a:rPr lang="tr-TR" sz="2400" dirty="0" smtClean="0">
                <a:latin typeface="Garamond" panose="02020404030301010803" pitchFamily="18" charset="0"/>
              </a:rPr>
              <a:t>Kendi </a:t>
            </a:r>
            <a:r>
              <a:rPr lang="tr-TR" sz="2400" dirty="0">
                <a:latin typeface="Garamond" panose="02020404030301010803" pitchFamily="18" charset="0"/>
              </a:rPr>
              <a:t>enerji taleplerini karşılamak amacıyla 5 (beş) kW’a kadar </a:t>
            </a:r>
            <a:r>
              <a:rPr lang="tr-TR" sz="2400" dirty="0" err="1">
                <a:latin typeface="Garamond" panose="02020404030301010803" pitchFamily="18" charset="0"/>
              </a:rPr>
              <a:t>off-grid</a:t>
            </a:r>
            <a:r>
              <a:rPr lang="tr-TR" sz="2400" dirty="0">
                <a:latin typeface="Garamond" panose="02020404030301010803" pitchFamily="18" charset="0"/>
              </a:rPr>
              <a:t> sistem kurulumunu içeren yenilenebilir enerji üretim sistemi başvurusu yapabilir. </a:t>
            </a:r>
          </a:p>
          <a:p>
            <a:pPr marL="342900" indent="-342900" algn="just">
              <a:buFont typeface="Arial" panose="020B0604020202020204" pitchFamily="34" charset="0"/>
              <a:buChar char="•"/>
            </a:pPr>
            <a:endParaRPr lang="tr-TR" altLang="tr-TR" sz="2400" dirty="0">
              <a:latin typeface="Garamond" panose="02020404030301010803" pitchFamily="18" charset="0"/>
            </a:endParaRPr>
          </a:p>
        </p:txBody>
      </p:sp>
    </p:spTree>
    <p:extLst>
      <p:ext uri="{BB962C8B-B14F-4D97-AF65-F5344CB8AC3E}">
        <p14:creationId xmlns:p14="http://schemas.microsoft.com/office/powerpoint/2010/main" val="3908651222"/>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6">
            <a:extLst>
              <a:ext uri="{FF2B5EF4-FFF2-40B4-BE49-F238E27FC236}">
                <a16:creationId xmlns:a16="http://schemas.microsoft.com/office/drawing/2014/main" id="{40685DA6-CD68-48BA-AB67-B31C14CEF002}"/>
              </a:ext>
            </a:extLst>
          </p:cNvPr>
          <p:cNvSpPr>
            <a:spLocks noGrp="1" noChangeArrowheads="1"/>
          </p:cNvSpPr>
          <p:nvPr>
            <p:ph type="title"/>
          </p:nvPr>
        </p:nvSpPr>
        <p:spPr bwMode="auto">
          <a:xfrm>
            <a:off x="997605" y="1398801"/>
            <a:ext cx="7488238" cy="790575"/>
          </a:xfrm>
          <a:noFill/>
          <a:ln>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rtlCol="0" anchor="t" anchorCtr="0" compatLnSpc="1">
            <a:prstTxWarp prst="textNoShape">
              <a:avLst/>
            </a:prstTxWarp>
            <a:noAutofit/>
          </a:bodyPr>
          <a:lstStyle/>
          <a:p>
            <a:pPr eaLnBrk="1" hangingPunct="1"/>
            <a:r>
              <a:rPr lang="tr-TR" altLang="tr-TR" dirty="0"/>
              <a:t>KKYDP -  Türkiye</a:t>
            </a:r>
          </a:p>
        </p:txBody>
      </p:sp>
      <p:sp>
        <p:nvSpPr>
          <p:cNvPr id="19459" name="Dikdörtgen 1">
            <a:extLst>
              <a:ext uri="{FF2B5EF4-FFF2-40B4-BE49-F238E27FC236}">
                <a16:creationId xmlns:a16="http://schemas.microsoft.com/office/drawing/2014/main" id="{B4062383-1F19-4288-A751-8020DD42F1FB}"/>
              </a:ext>
            </a:extLst>
          </p:cNvPr>
          <p:cNvSpPr>
            <a:spLocks noChangeArrowheads="1"/>
          </p:cNvSpPr>
          <p:nvPr/>
        </p:nvSpPr>
        <p:spPr bwMode="auto">
          <a:xfrm>
            <a:off x="1066800" y="2312709"/>
            <a:ext cx="10058400"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r>
              <a:rPr lang="tr-TR" altLang="tr-TR" sz="2800" dirty="0">
                <a:latin typeface="Garamond" panose="02020404030301010803" pitchFamily="18" charset="0"/>
              </a:rPr>
              <a:t>	 Ülkemizde, </a:t>
            </a:r>
            <a:r>
              <a:rPr lang="tr-TR" altLang="tr-TR" sz="2800" b="1" dirty="0" smtClean="0">
                <a:solidFill>
                  <a:srgbClr val="FF0000"/>
                </a:solidFill>
                <a:latin typeface="Garamond" panose="02020404030301010803" pitchFamily="18" charset="0"/>
              </a:rPr>
              <a:t>2006-2024</a:t>
            </a:r>
            <a:r>
              <a:rPr lang="tr-TR" altLang="tr-TR" sz="2800" dirty="0" smtClean="0">
                <a:latin typeface="Garamond" panose="02020404030301010803" pitchFamily="18" charset="0"/>
              </a:rPr>
              <a:t> </a:t>
            </a:r>
            <a:r>
              <a:rPr lang="tr-TR" altLang="tr-TR" sz="2800" dirty="0">
                <a:latin typeface="Garamond" panose="02020404030301010803" pitchFamily="18" charset="0"/>
              </a:rPr>
              <a:t>yılları arasında </a:t>
            </a:r>
            <a:r>
              <a:rPr lang="tr-TR" altLang="tr-TR" sz="2800" b="1" dirty="0">
                <a:solidFill>
                  <a:srgbClr val="FF0000"/>
                </a:solidFill>
                <a:latin typeface="Garamond" panose="02020404030301010803" pitchFamily="18" charset="0"/>
              </a:rPr>
              <a:t>4</a:t>
            </a:r>
            <a:r>
              <a:rPr lang="tr-TR" altLang="tr-TR" sz="2800" b="1" dirty="0">
                <a:latin typeface="Garamond" panose="02020404030301010803" pitchFamily="18" charset="0"/>
              </a:rPr>
              <a:t> </a:t>
            </a:r>
            <a:r>
              <a:rPr lang="tr-TR" altLang="tr-TR" sz="2800" dirty="0">
                <a:latin typeface="Garamond" panose="02020404030301010803" pitchFamily="18" charset="0"/>
              </a:rPr>
              <a:t>dönemde </a:t>
            </a:r>
            <a:r>
              <a:rPr lang="tr-TR" altLang="tr-TR" sz="2800" b="1" dirty="0" smtClean="0">
                <a:solidFill>
                  <a:srgbClr val="FF0000"/>
                </a:solidFill>
                <a:latin typeface="Garamond" panose="02020404030301010803" pitchFamily="18" charset="0"/>
              </a:rPr>
              <a:t>17</a:t>
            </a:r>
            <a:r>
              <a:rPr lang="tr-TR" altLang="tr-TR" sz="2800" dirty="0" smtClean="0">
                <a:latin typeface="Garamond" panose="02020404030301010803" pitchFamily="18" charset="0"/>
              </a:rPr>
              <a:t> </a:t>
            </a:r>
            <a:r>
              <a:rPr lang="tr-TR" altLang="tr-TR" sz="2800" dirty="0">
                <a:latin typeface="Garamond" panose="02020404030301010803" pitchFamily="18" charset="0"/>
              </a:rPr>
              <a:t>Etapta, </a:t>
            </a:r>
            <a:r>
              <a:rPr lang="tr-TR" altLang="tr-TR" sz="2800" b="1" dirty="0" smtClean="0">
                <a:solidFill>
                  <a:srgbClr val="FF0000"/>
                </a:solidFill>
                <a:latin typeface="Garamond" panose="02020404030301010803" pitchFamily="18" charset="0"/>
              </a:rPr>
              <a:t>19.413</a:t>
            </a:r>
            <a:r>
              <a:rPr lang="tr-TR" altLang="tr-TR" sz="2800" dirty="0" smtClean="0">
                <a:latin typeface="Garamond" panose="02020404030301010803" pitchFamily="18" charset="0"/>
              </a:rPr>
              <a:t> </a:t>
            </a:r>
            <a:r>
              <a:rPr lang="tr-TR" altLang="tr-TR" sz="2800" dirty="0">
                <a:latin typeface="Garamond" panose="02020404030301010803" pitchFamily="18" charset="0"/>
              </a:rPr>
              <a:t>proje uygulanmış ve toplam </a:t>
            </a:r>
            <a:r>
              <a:rPr lang="tr-TR" altLang="tr-TR" sz="2800" b="1" dirty="0" smtClean="0">
                <a:solidFill>
                  <a:srgbClr val="FF0000"/>
                </a:solidFill>
                <a:latin typeface="Garamond" panose="02020404030301010803" pitchFamily="18" charset="0"/>
              </a:rPr>
              <a:t>48,990 </a:t>
            </a:r>
            <a:r>
              <a:rPr lang="tr-TR" altLang="tr-TR" sz="2800" b="1" dirty="0" smtClean="0">
                <a:solidFill>
                  <a:srgbClr val="FF0000"/>
                </a:solidFill>
                <a:latin typeface="Garamond" panose="02020404030301010803" pitchFamily="18" charset="0"/>
              </a:rPr>
              <a:t>Milyar </a:t>
            </a:r>
            <a:r>
              <a:rPr lang="tr-TR" altLang="tr-TR" sz="2800" b="1" dirty="0">
                <a:solidFill>
                  <a:srgbClr val="FF0000"/>
                </a:solidFill>
                <a:latin typeface="Garamond" panose="02020404030301010803" pitchFamily="18" charset="0"/>
              </a:rPr>
              <a:t>TL</a:t>
            </a:r>
            <a:r>
              <a:rPr lang="tr-TR" altLang="tr-TR" sz="2800" dirty="0">
                <a:solidFill>
                  <a:srgbClr val="FF0000"/>
                </a:solidFill>
                <a:latin typeface="Garamond" panose="02020404030301010803" pitchFamily="18" charset="0"/>
              </a:rPr>
              <a:t> </a:t>
            </a:r>
            <a:r>
              <a:rPr lang="tr-TR" altLang="tr-TR" sz="2800" dirty="0">
                <a:latin typeface="Garamond" panose="02020404030301010803" pitchFamily="18" charset="0"/>
              </a:rPr>
              <a:t>hibe ödemesi yapılmış, </a:t>
            </a:r>
            <a:r>
              <a:rPr lang="tr-TR" altLang="tr-TR" sz="2800" b="1" dirty="0" smtClean="0">
                <a:solidFill>
                  <a:srgbClr val="FF0000"/>
                </a:solidFill>
                <a:latin typeface="Garamond" panose="02020404030301010803" pitchFamily="18" charset="0"/>
              </a:rPr>
              <a:t>103,126 </a:t>
            </a:r>
            <a:r>
              <a:rPr lang="tr-TR" altLang="tr-TR" sz="2800" b="1" dirty="0" smtClean="0">
                <a:solidFill>
                  <a:srgbClr val="FF0000"/>
                </a:solidFill>
                <a:latin typeface="Garamond" panose="02020404030301010803" pitchFamily="18" charset="0"/>
              </a:rPr>
              <a:t>Milyar TL </a:t>
            </a:r>
            <a:r>
              <a:rPr lang="tr-TR" altLang="tr-TR" sz="2800" dirty="0">
                <a:latin typeface="Garamond" panose="02020404030301010803" pitchFamily="18" charset="0"/>
              </a:rPr>
              <a:t>tutarında yatırım faaliyete geçmiştir</a:t>
            </a:r>
            <a:r>
              <a:rPr lang="tr-TR" altLang="tr-TR" sz="2800" dirty="0" smtClean="0">
                <a:latin typeface="Garamond" panose="02020404030301010803" pitchFamily="18" charset="0"/>
              </a:rPr>
              <a:t>.</a:t>
            </a:r>
          </a:p>
          <a:p>
            <a:pPr algn="just"/>
            <a:endParaRPr lang="tr-TR" altLang="tr-TR" sz="2800" dirty="0">
              <a:latin typeface="Garamond" panose="02020404030301010803" pitchFamily="18" charset="0"/>
            </a:endParaRPr>
          </a:p>
          <a:p>
            <a:pPr algn="just"/>
            <a:r>
              <a:rPr lang="tr-TR" altLang="tr-TR" sz="2800" dirty="0">
                <a:latin typeface="Garamond" panose="02020404030301010803" pitchFamily="18" charset="0"/>
              </a:rPr>
              <a:t>	 </a:t>
            </a:r>
            <a:r>
              <a:rPr lang="tr-TR" altLang="tr-TR" sz="2800" dirty="0" smtClean="0">
                <a:latin typeface="Garamond" panose="02020404030301010803" pitchFamily="18" charset="0"/>
              </a:rPr>
              <a:t>Ekonomik </a:t>
            </a:r>
            <a:r>
              <a:rPr lang="tr-TR" altLang="tr-TR" sz="2800" dirty="0">
                <a:latin typeface="Garamond" panose="02020404030301010803" pitchFamily="18" charset="0"/>
              </a:rPr>
              <a:t>Yatırım Projeleri ile </a:t>
            </a:r>
            <a:r>
              <a:rPr lang="tr-TR" altLang="tr-TR" sz="2800" b="1" dirty="0" smtClean="0">
                <a:solidFill>
                  <a:srgbClr val="FF0000"/>
                </a:solidFill>
                <a:latin typeface="Garamond" panose="02020404030301010803" pitchFamily="18" charset="0"/>
              </a:rPr>
              <a:t>124.478</a:t>
            </a:r>
            <a:r>
              <a:rPr lang="tr-TR" altLang="tr-TR" sz="2800" dirty="0" smtClean="0">
                <a:latin typeface="Garamond" panose="02020404030301010803" pitchFamily="18" charset="0"/>
              </a:rPr>
              <a:t> </a:t>
            </a:r>
            <a:r>
              <a:rPr lang="tr-TR" altLang="tr-TR" sz="2800" dirty="0">
                <a:latin typeface="Garamond" panose="02020404030301010803" pitchFamily="18" charset="0"/>
              </a:rPr>
              <a:t>kişiye istihdam sağlanmıştır</a:t>
            </a:r>
            <a:r>
              <a:rPr lang="tr-TR" altLang="tr-TR" sz="2800" dirty="0" smtClean="0">
                <a:latin typeface="Garamond" panose="02020404030301010803" pitchFamily="18" charset="0"/>
              </a:rPr>
              <a:t>.</a:t>
            </a:r>
            <a:endParaRPr lang="tr-TR" altLang="tr-TR" sz="2800" dirty="0">
              <a:latin typeface="Garamond" panose="02020404030301010803" pitchFamily="18"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ChangeArrowheads="1"/>
          </p:cNvSpPr>
          <p:nvPr/>
        </p:nvSpPr>
        <p:spPr bwMode="auto">
          <a:xfrm>
            <a:off x="943939" y="1242619"/>
            <a:ext cx="661919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indent="358775">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tr-TR" altLang="tr-TR" sz="3600" b="1" dirty="0">
                <a:latin typeface="Garamond" panose="02020404030301010803" pitchFamily="18" charset="0"/>
              </a:rPr>
              <a:t>Genel hususlar</a:t>
            </a:r>
          </a:p>
        </p:txBody>
      </p:sp>
      <p:sp>
        <p:nvSpPr>
          <p:cNvPr id="31747" name="Rectangle 3"/>
          <p:cNvSpPr>
            <a:spLocks noChangeArrowheads="1"/>
          </p:cNvSpPr>
          <p:nvPr/>
        </p:nvSpPr>
        <p:spPr bwMode="auto">
          <a:xfrm>
            <a:off x="384387" y="1872020"/>
            <a:ext cx="11317428" cy="4893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tr-TR" altLang="tr-TR" sz="2400" dirty="0"/>
              <a:t>	</a:t>
            </a:r>
            <a:r>
              <a:rPr lang="tr-TR" altLang="tr-TR" sz="2400" dirty="0" smtClean="0">
                <a:solidFill>
                  <a:srgbClr val="FF0000"/>
                </a:solidFill>
                <a:latin typeface="Times New Roman" panose="02020603050405020304" pitchFamily="18" charset="0"/>
                <a:cs typeface="Times New Roman" panose="02020603050405020304" pitchFamily="18" charset="0"/>
              </a:rPr>
              <a:t>Tarımsal Amaçlı Örgütlere </a:t>
            </a:r>
            <a:r>
              <a:rPr lang="tr-TR" altLang="tr-TR" sz="2400" dirty="0" smtClean="0">
                <a:latin typeface="Times New Roman" panose="02020603050405020304" pitchFamily="18" charset="0"/>
                <a:cs typeface="Times New Roman" panose="02020603050405020304" pitchFamily="18" charset="0"/>
              </a:rPr>
              <a:t>Makine </a:t>
            </a:r>
            <a:r>
              <a:rPr lang="tr-TR" altLang="tr-TR" sz="2400" dirty="0" smtClean="0">
                <a:latin typeface="Times New Roman" panose="02020603050405020304" pitchFamily="18" charset="0"/>
                <a:cs typeface="Times New Roman" panose="02020603050405020304" pitchFamily="18" charset="0"/>
              </a:rPr>
              <a:t>parkı </a:t>
            </a:r>
            <a:r>
              <a:rPr lang="tr-TR" sz="2400" dirty="0" smtClean="0">
                <a:latin typeface="Times New Roman" panose="02020603050405020304" pitchFamily="18" charset="0"/>
                <a:cs typeface="Times New Roman" panose="02020603050405020304" pitchFamily="18" charset="0"/>
              </a:rPr>
              <a:t>yatırımları kapsamında hibe desteği verilecek ekipmanlar ;</a:t>
            </a:r>
          </a:p>
          <a:p>
            <a:pPr marL="342900" indent="-342900" algn="just">
              <a:buFont typeface="Arial" panose="020B0604020202020204" pitchFamily="34" charset="0"/>
              <a:buChar char="•"/>
            </a:pPr>
            <a:r>
              <a:rPr lang="tr-TR" altLang="tr-TR" sz="2400" dirty="0" smtClean="0">
                <a:latin typeface="Garamond" panose="02020404030301010803" pitchFamily="18" charset="0"/>
              </a:rPr>
              <a:t>Balya Makineleri</a:t>
            </a:r>
            <a:r>
              <a:rPr lang="tr-TR" altLang="tr-TR" sz="2400" dirty="0">
                <a:latin typeface="Garamond" panose="02020404030301010803" pitchFamily="18" charset="0"/>
              </a:rPr>
              <a:t>	</a:t>
            </a:r>
            <a:endParaRPr lang="tr-TR" altLang="tr-TR" sz="2400" dirty="0" smtClean="0">
              <a:latin typeface="Garamond" panose="02020404030301010803" pitchFamily="18" charset="0"/>
            </a:endParaRPr>
          </a:p>
          <a:p>
            <a:pPr marL="342900" indent="-342900" algn="just">
              <a:buFont typeface="Arial" panose="020B0604020202020204" pitchFamily="34" charset="0"/>
              <a:buChar char="•"/>
            </a:pPr>
            <a:r>
              <a:rPr lang="tr-TR" altLang="tr-TR" sz="2400" dirty="0" smtClean="0">
                <a:latin typeface="Garamond" panose="02020404030301010803" pitchFamily="18" charset="0"/>
              </a:rPr>
              <a:t>Biçer/Biçer Bağlar</a:t>
            </a:r>
          </a:p>
          <a:p>
            <a:pPr marL="342900" indent="-342900" algn="just">
              <a:buFont typeface="Arial" panose="020B0604020202020204" pitchFamily="34" charset="0"/>
              <a:buChar char="•"/>
            </a:pPr>
            <a:r>
              <a:rPr lang="tr-TR" altLang="tr-TR" sz="2400" dirty="0" smtClean="0">
                <a:latin typeface="Garamond" panose="02020404030301010803" pitchFamily="18" charset="0"/>
              </a:rPr>
              <a:t>Biçerdövere Montajlı Sap Toplamalı Saman Makinesi</a:t>
            </a:r>
          </a:p>
          <a:p>
            <a:pPr marL="342900" indent="-342900" algn="just">
              <a:buFont typeface="Arial" panose="020B0604020202020204" pitchFamily="34" charset="0"/>
              <a:buChar char="•"/>
            </a:pPr>
            <a:r>
              <a:rPr lang="tr-TR" altLang="tr-TR" sz="2400" dirty="0" smtClean="0">
                <a:latin typeface="Garamond" panose="02020404030301010803" pitchFamily="18" charset="0"/>
              </a:rPr>
              <a:t>Çayır Biçme Makinaları</a:t>
            </a:r>
          </a:p>
          <a:p>
            <a:pPr marL="342900" indent="-342900" algn="just">
              <a:buFont typeface="Arial" panose="020B0604020202020204" pitchFamily="34" charset="0"/>
              <a:buChar char="•"/>
            </a:pPr>
            <a:r>
              <a:rPr lang="tr-TR" altLang="tr-TR" sz="2400" dirty="0" smtClean="0">
                <a:latin typeface="Garamond" panose="02020404030301010803" pitchFamily="18" charset="0"/>
              </a:rPr>
              <a:t>Çekilir Tip Harman </a:t>
            </a:r>
            <a:r>
              <a:rPr lang="tr-TR" altLang="tr-TR" sz="2400" dirty="0" smtClean="0">
                <a:latin typeface="Garamond" panose="02020404030301010803" pitchFamily="18" charset="0"/>
              </a:rPr>
              <a:t>Makineleri </a:t>
            </a:r>
            <a:endParaRPr lang="tr-TR" altLang="tr-TR" sz="2400" dirty="0" smtClean="0">
              <a:latin typeface="Garamond" panose="02020404030301010803" pitchFamily="18" charset="0"/>
            </a:endParaRPr>
          </a:p>
          <a:p>
            <a:pPr marL="342900" indent="-342900" algn="just">
              <a:buFont typeface="Arial" panose="020B0604020202020204" pitchFamily="34" charset="0"/>
              <a:buChar char="•"/>
            </a:pPr>
            <a:r>
              <a:rPr lang="tr-TR" altLang="tr-TR" sz="2400" dirty="0" smtClean="0">
                <a:latin typeface="Garamond" panose="02020404030301010803" pitchFamily="18" charset="0"/>
              </a:rPr>
              <a:t>Mısır/Ot Silaj Makineleri</a:t>
            </a:r>
          </a:p>
          <a:p>
            <a:pPr marL="342900" indent="-342900" algn="just">
              <a:buFont typeface="Arial" panose="020B0604020202020204" pitchFamily="34" charset="0"/>
              <a:buChar char="•"/>
            </a:pPr>
            <a:r>
              <a:rPr lang="tr-TR" altLang="tr-TR" sz="2400" dirty="0" smtClean="0">
                <a:latin typeface="Garamond" panose="02020404030301010803" pitchFamily="18" charset="0"/>
              </a:rPr>
              <a:t>Ekim Makineleri</a:t>
            </a:r>
          </a:p>
          <a:p>
            <a:pPr marL="342900" indent="-342900" algn="just">
              <a:buFont typeface="Arial" panose="020B0604020202020204" pitchFamily="34" charset="0"/>
              <a:buChar char="•"/>
            </a:pPr>
            <a:r>
              <a:rPr lang="tr-TR" altLang="tr-TR" sz="2400" dirty="0" smtClean="0">
                <a:latin typeface="Garamond" panose="02020404030301010803" pitchFamily="18" charset="0"/>
              </a:rPr>
              <a:t>Taş Toplama Makineleri</a:t>
            </a:r>
          </a:p>
          <a:p>
            <a:pPr marL="285750" indent="-285750">
              <a:buFont typeface="Arial" panose="020B0604020202020204" pitchFamily="34" charset="0"/>
              <a:buChar char="•"/>
            </a:pPr>
            <a:r>
              <a:rPr lang="tr-TR" sz="2400" dirty="0" smtClean="0">
                <a:latin typeface="Garamond" panose="02020404030301010803" pitchFamily="18" charset="0"/>
              </a:rPr>
              <a:t>Silaj Paketleme Makineleri</a:t>
            </a:r>
          </a:p>
          <a:p>
            <a:pPr marL="285750" indent="-285750">
              <a:buFont typeface="Arial" panose="020B0604020202020204" pitchFamily="34" charset="0"/>
              <a:buChar char="•"/>
            </a:pPr>
            <a:r>
              <a:rPr lang="tr-TR" sz="2400" dirty="0" smtClean="0">
                <a:latin typeface="Garamond" panose="02020404030301010803" pitchFamily="18" charset="0"/>
              </a:rPr>
              <a:t>Yem Karma ve Dağıtma Makineleri</a:t>
            </a:r>
            <a:endParaRPr lang="tr-TR" sz="2400" dirty="0">
              <a:latin typeface="Garamond" panose="02020404030301010803" pitchFamily="18" charset="0"/>
            </a:endParaRPr>
          </a:p>
          <a:p>
            <a:pPr marL="342900" indent="-342900" algn="just">
              <a:buFont typeface="Arial" panose="020B0604020202020204" pitchFamily="34" charset="0"/>
              <a:buChar char="•"/>
            </a:pPr>
            <a:endParaRPr lang="tr-TR" altLang="tr-TR" sz="2400" dirty="0">
              <a:latin typeface="Garamond" panose="02020404030301010803" pitchFamily="18" charset="0"/>
            </a:endParaRPr>
          </a:p>
        </p:txBody>
      </p:sp>
    </p:spTree>
    <p:extLst>
      <p:ext uri="{BB962C8B-B14F-4D97-AF65-F5344CB8AC3E}">
        <p14:creationId xmlns:p14="http://schemas.microsoft.com/office/powerpoint/2010/main" val="2032399130"/>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ChangeArrowheads="1"/>
          </p:cNvSpPr>
          <p:nvPr/>
        </p:nvSpPr>
        <p:spPr bwMode="auto">
          <a:xfrm>
            <a:off x="928825" y="1136821"/>
            <a:ext cx="661919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indent="358775">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tr-TR" altLang="tr-TR" sz="3600" b="1" dirty="0">
                <a:latin typeface="Garamond" panose="02020404030301010803" pitchFamily="18" charset="0"/>
              </a:rPr>
              <a:t>Genel hususlar</a:t>
            </a:r>
          </a:p>
        </p:txBody>
      </p:sp>
      <p:sp>
        <p:nvSpPr>
          <p:cNvPr id="31747" name="Rectangle 3"/>
          <p:cNvSpPr>
            <a:spLocks noChangeArrowheads="1"/>
          </p:cNvSpPr>
          <p:nvPr/>
        </p:nvSpPr>
        <p:spPr bwMode="auto">
          <a:xfrm>
            <a:off x="384387" y="1590791"/>
            <a:ext cx="11317428" cy="2400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r>
              <a:rPr lang="tr-TR" altLang="tr-TR" sz="2500" dirty="0">
                <a:latin typeface="Garamond" panose="02020404030301010803" pitchFamily="18" charset="0"/>
              </a:rPr>
              <a:t>	Yatırımcılar tarıma dayalı ekonomik yatırımlar ile kırsal ekonomik altyapı yatırımlarında hayvan yetiştiriciliğine yönelik tarımsal sabit yatırım konularında </a:t>
            </a:r>
            <a:r>
              <a:rPr lang="tr-TR" altLang="tr-TR" sz="2500" b="1" dirty="0">
                <a:latin typeface="Garamond" panose="02020404030301010803" pitchFamily="18" charset="0"/>
              </a:rPr>
              <a:t>yaylacı veya göçer olma şartı aranmadan</a:t>
            </a:r>
            <a:r>
              <a:rPr lang="tr-TR" altLang="tr-TR" sz="2500" dirty="0">
                <a:latin typeface="Garamond" panose="02020404030301010803" pitchFamily="18" charset="0"/>
              </a:rPr>
              <a:t> izoleli portatif </a:t>
            </a:r>
            <a:r>
              <a:rPr lang="tr-TR" altLang="tr-TR" sz="2500" b="1" dirty="0">
                <a:latin typeface="Garamond" panose="02020404030301010803" pitchFamily="18" charset="0"/>
              </a:rPr>
              <a:t>hayvan barınağı amaçlı 1 (bir) adet çadır alımı </a:t>
            </a:r>
            <a:r>
              <a:rPr lang="tr-TR" altLang="tr-TR" sz="2500" dirty="0">
                <a:latin typeface="Garamond" panose="02020404030301010803" pitchFamily="18" charset="0"/>
              </a:rPr>
              <a:t>için başvuru yapılabilir</a:t>
            </a:r>
            <a:r>
              <a:rPr lang="tr-TR" altLang="tr-TR" sz="2500" dirty="0" smtClean="0">
                <a:latin typeface="Garamond" panose="02020404030301010803" pitchFamily="18" charset="0"/>
              </a:rPr>
              <a:t>. Çadır alımlarında 1 m2 çadırın montaj dahil referans fiyatı </a:t>
            </a:r>
            <a:r>
              <a:rPr lang="tr-TR" altLang="tr-TR" sz="2500" dirty="0" smtClean="0">
                <a:solidFill>
                  <a:srgbClr val="FF0000"/>
                </a:solidFill>
                <a:latin typeface="Garamond" panose="02020404030301010803" pitchFamily="18" charset="0"/>
              </a:rPr>
              <a:t>1.350,00 TL </a:t>
            </a:r>
            <a:r>
              <a:rPr lang="tr-TR" altLang="tr-TR" sz="2500" dirty="0" smtClean="0">
                <a:latin typeface="Garamond" panose="02020404030301010803" pitchFamily="18" charset="0"/>
              </a:rPr>
              <a:t>olarak belirlenmiştir.</a:t>
            </a:r>
            <a:endParaRPr lang="tr-TR" altLang="tr-TR" sz="2500" dirty="0">
              <a:latin typeface="Garamond" panose="02020404030301010803" pitchFamily="18" charset="0"/>
            </a:endParaRPr>
          </a:p>
          <a:p>
            <a:pPr algn="just"/>
            <a:r>
              <a:rPr lang="tr-TR" altLang="tr-TR" sz="2500" dirty="0">
                <a:latin typeface="Garamond" panose="02020404030301010803" pitchFamily="18" charset="0"/>
              </a:rPr>
              <a:t>		</a:t>
            </a:r>
          </a:p>
        </p:txBody>
      </p:sp>
      <p:pic>
        <p:nvPicPr>
          <p:cNvPr id="1026" name="Picture 2" descr="https://www.gezencadir.com/wp-content/uploads/2020/06/x6-8.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95642" y="3559358"/>
            <a:ext cx="8095460" cy="28263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422645"/>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ChangeArrowheads="1"/>
          </p:cNvSpPr>
          <p:nvPr/>
        </p:nvSpPr>
        <p:spPr bwMode="auto">
          <a:xfrm>
            <a:off x="1064963" y="1197910"/>
            <a:ext cx="661919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indent="358775">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tr-TR" altLang="tr-TR" sz="3600" b="1" dirty="0">
                <a:latin typeface="Garamond" panose="02020404030301010803" pitchFamily="18" charset="0"/>
              </a:rPr>
              <a:t>Genel hususlar</a:t>
            </a:r>
          </a:p>
        </p:txBody>
      </p:sp>
      <p:sp>
        <p:nvSpPr>
          <p:cNvPr id="31747" name="Rectangle 3"/>
          <p:cNvSpPr>
            <a:spLocks noChangeArrowheads="1"/>
          </p:cNvSpPr>
          <p:nvPr/>
        </p:nvSpPr>
        <p:spPr bwMode="auto">
          <a:xfrm>
            <a:off x="631371" y="1659575"/>
            <a:ext cx="10929257" cy="4893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342900" indent="-342900" algn="just">
              <a:buFont typeface="Wingdings" panose="05000000000000000000" pitchFamily="2" charset="2"/>
              <a:buChar char="v"/>
            </a:pPr>
            <a:r>
              <a:rPr lang="tr-TR" altLang="tr-TR" sz="2400" dirty="0"/>
              <a:t>	</a:t>
            </a:r>
            <a:r>
              <a:rPr lang="tr-TR" altLang="tr-TR" sz="2400" dirty="0">
                <a:latin typeface="Garamond" panose="02020404030301010803" pitchFamily="18" charset="0"/>
              </a:rPr>
              <a:t>Yatırımcılar bu Tebliğ kapsamında ülke genelinde sadece </a:t>
            </a:r>
            <a:r>
              <a:rPr lang="tr-TR" altLang="tr-TR" sz="2400" b="1" dirty="0">
                <a:latin typeface="Garamond" panose="02020404030301010803" pitchFamily="18" charset="0"/>
              </a:rPr>
              <a:t>1 (bir) </a:t>
            </a:r>
            <a:r>
              <a:rPr lang="tr-TR" altLang="tr-TR" sz="2400" dirty="0">
                <a:latin typeface="Garamond" panose="02020404030301010803" pitchFamily="18" charset="0"/>
              </a:rPr>
              <a:t>proje başvurusunda bulunabilirler. </a:t>
            </a:r>
          </a:p>
          <a:p>
            <a:pPr marL="342900" indent="-342900" algn="just">
              <a:buFont typeface="Wingdings" panose="05000000000000000000" pitchFamily="2" charset="2"/>
              <a:buChar char="v"/>
            </a:pPr>
            <a:r>
              <a:rPr lang="tr-TR" altLang="tr-TR" sz="2400" dirty="0">
                <a:latin typeface="Garamond" panose="02020404030301010803" pitchFamily="18" charset="0"/>
              </a:rPr>
              <a:t>	Yapı ruhsatı ve yapı kullanma izin belgelerinin ve/veya yapı kayıt belgesinin mutlaka </a:t>
            </a:r>
            <a:r>
              <a:rPr lang="tr-TR" altLang="tr-TR" sz="2400" b="1" dirty="0">
                <a:latin typeface="Garamond" panose="02020404030301010803" pitchFamily="18" charset="0"/>
              </a:rPr>
              <a:t>başvuru konusu ile uyumlu </a:t>
            </a:r>
            <a:r>
              <a:rPr lang="tr-TR" altLang="tr-TR" sz="2400" dirty="0">
                <a:latin typeface="Garamond" panose="02020404030301010803" pitchFamily="18" charset="0"/>
              </a:rPr>
              <a:t>olması gerekir.</a:t>
            </a:r>
          </a:p>
          <a:p>
            <a:pPr marL="342900" indent="-342900" algn="just">
              <a:buFont typeface="Wingdings" panose="05000000000000000000" pitchFamily="2" charset="2"/>
              <a:buChar char="v"/>
            </a:pPr>
            <a:r>
              <a:rPr lang="tr-TR" altLang="tr-TR" sz="2400" dirty="0">
                <a:latin typeface="Garamond" panose="02020404030301010803" pitchFamily="18" charset="0"/>
              </a:rPr>
              <a:t>	İzleme süresinin </a:t>
            </a:r>
            <a:r>
              <a:rPr lang="tr-TR" altLang="tr-TR" sz="2400" b="1" dirty="0">
                <a:latin typeface="Garamond" panose="02020404030301010803" pitchFamily="18" charset="0"/>
              </a:rPr>
              <a:t>1 (bir</a:t>
            </a:r>
            <a:r>
              <a:rPr lang="tr-TR" altLang="tr-TR" sz="2400" dirty="0">
                <a:latin typeface="Garamond" panose="02020404030301010803" pitchFamily="18" charset="0"/>
              </a:rPr>
              <a:t>) yılını tamamlamış olanlar; </a:t>
            </a:r>
            <a:r>
              <a:rPr lang="tr-TR" altLang="tr-TR" sz="2400" b="1" dirty="0">
                <a:latin typeface="Garamond" panose="02020404030301010803" pitchFamily="18" charset="0"/>
              </a:rPr>
              <a:t>kapasite artırımı ile teknoloji yenileme ve/veya modernizasyon </a:t>
            </a:r>
            <a:r>
              <a:rPr lang="tr-TR" altLang="tr-TR" sz="2400" dirty="0">
                <a:latin typeface="Garamond" panose="02020404030301010803" pitchFamily="18" charset="0"/>
              </a:rPr>
              <a:t>niteliğinde proje başvurusunda bulunabilirler.</a:t>
            </a:r>
          </a:p>
          <a:p>
            <a:pPr marL="342900" indent="-342900" algn="just">
              <a:buFont typeface="Wingdings" panose="05000000000000000000" pitchFamily="2" charset="2"/>
              <a:buChar char="v"/>
            </a:pPr>
            <a:r>
              <a:rPr lang="tr-TR" altLang="tr-TR" sz="2400" dirty="0">
                <a:latin typeface="Garamond" panose="02020404030301010803" pitchFamily="18" charset="0"/>
              </a:rPr>
              <a:t>	</a:t>
            </a:r>
            <a:r>
              <a:rPr lang="tr-TR" altLang="tr-TR" sz="2400" b="1" dirty="0">
                <a:latin typeface="Garamond" panose="02020404030301010803" pitchFamily="18" charset="0"/>
              </a:rPr>
              <a:t>Yeni tesis ve kısmen yapılmış yatırımların tamamlanması </a:t>
            </a:r>
            <a:r>
              <a:rPr lang="tr-TR" altLang="tr-TR" sz="2400" dirty="0">
                <a:latin typeface="Garamond" panose="02020404030301010803" pitchFamily="18" charset="0"/>
              </a:rPr>
              <a:t>niteliğindeki başvurularda izleme süresi devam ederken aynı </a:t>
            </a:r>
            <a:r>
              <a:rPr lang="tr-TR" altLang="tr-TR" sz="2400" b="1" dirty="0">
                <a:latin typeface="Garamond" panose="02020404030301010803" pitchFamily="18" charset="0"/>
              </a:rPr>
              <a:t>alt konuda </a:t>
            </a:r>
            <a:r>
              <a:rPr lang="tr-TR" altLang="tr-TR" sz="2400" dirty="0">
                <a:latin typeface="Garamond" panose="02020404030301010803" pitchFamily="18" charset="0"/>
              </a:rPr>
              <a:t>tekrar başvuruda bulunamaz.</a:t>
            </a:r>
          </a:p>
          <a:p>
            <a:pPr marL="342900" indent="-342900" algn="just">
              <a:buFont typeface="Wingdings" panose="05000000000000000000" pitchFamily="2" charset="2"/>
              <a:buChar char="v"/>
            </a:pPr>
            <a:r>
              <a:rPr lang="tr-TR" altLang="tr-TR" sz="2400" dirty="0">
                <a:latin typeface="Garamond" panose="02020404030301010803" pitchFamily="18" charset="0"/>
              </a:rPr>
              <a:t>	İlgili mevzuat gereği alınması gerekli başvuru konusu ve niteliği ile ilgili izin ve ruhsatlar hibe sözleşmesi ekinde, tesis tamamlandıktan sonra alınması gerekli başvuru konusu ve niteliği ile ilgili izin ve ruhsatlar ise en geç nihai rapor ekinde sunulmak </a:t>
            </a:r>
            <a:r>
              <a:rPr lang="tr-TR" altLang="tr-TR" sz="2400" dirty="0" smtClean="0">
                <a:latin typeface="Garamond" panose="02020404030301010803" pitchFamily="18" charset="0"/>
              </a:rPr>
              <a:t>zorundadır.</a:t>
            </a:r>
            <a:r>
              <a:rPr lang="tr-TR" altLang="tr-TR" sz="2400" dirty="0">
                <a:latin typeface="Garamond" panose="02020404030301010803" pitchFamily="18" charset="0"/>
              </a:rPr>
              <a:t>		</a:t>
            </a:r>
          </a:p>
        </p:txBody>
      </p:sp>
    </p:spTree>
    <p:extLst>
      <p:ext uri="{BB962C8B-B14F-4D97-AF65-F5344CB8AC3E}">
        <p14:creationId xmlns:p14="http://schemas.microsoft.com/office/powerpoint/2010/main" val="680190097"/>
      </p:ext>
    </p:ext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ChangeArrowheads="1"/>
          </p:cNvSpPr>
          <p:nvPr/>
        </p:nvSpPr>
        <p:spPr bwMode="auto">
          <a:xfrm>
            <a:off x="616399" y="1338029"/>
            <a:ext cx="676910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indent="358775">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tr-TR" altLang="tr-TR" sz="2800" b="1" dirty="0">
                <a:latin typeface="Garamond" panose="02020404030301010803" pitchFamily="18" charset="0"/>
              </a:rPr>
              <a:t>YATIRIM YERİ ÖZELLİKLERİ</a:t>
            </a:r>
          </a:p>
        </p:txBody>
      </p:sp>
      <p:sp>
        <p:nvSpPr>
          <p:cNvPr id="30723" name="Rectangle 3"/>
          <p:cNvSpPr>
            <a:spLocks noChangeArrowheads="1"/>
          </p:cNvSpPr>
          <p:nvPr/>
        </p:nvSpPr>
        <p:spPr bwMode="auto">
          <a:xfrm>
            <a:off x="805543" y="1749605"/>
            <a:ext cx="10775224" cy="4093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457200" indent="-457200" algn="just">
              <a:buFont typeface="Wingdings" panose="05000000000000000000" pitchFamily="2" charset="2"/>
              <a:buChar char="v"/>
            </a:pPr>
            <a:r>
              <a:rPr lang="tr-TR" altLang="tr-TR" sz="2600" dirty="0">
                <a:latin typeface="Garamond" panose="02020404030301010803" pitchFamily="18" charset="0"/>
              </a:rPr>
              <a:t>	Yatırım yeri; organize sanayi bölgesi, tarıma dayalı ihtisas organize sanayi bölgesi ya da ihtisas küçük sanayi sitesinde yer alıyorsa ve tahsisli ise tapu </a:t>
            </a:r>
            <a:r>
              <a:rPr lang="tr-TR" altLang="tr-TR" sz="2600" dirty="0" err="1">
                <a:latin typeface="Garamond" panose="02020404030301010803" pitchFamily="18" charset="0"/>
              </a:rPr>
              <a:t>takyidat</a:t>
            </a:r>
            <a:r>
              <a:rPr lang="tr-TR" altLang="tr-TR" sz="2600" dirty="0">
                <a:latin typeface="Garamond" panose="02020404030301010803" pitchFamily="18" charset="0"/>
              </a:rPr>
              <a:t> belgesinin, tapu idaresi yerine yukarıda anılan idarelerden alınmış olması yeterlidir.</a:t>
            </a:r>
          </a:p>
          <a:p>
            <a:pPr marL="457200" indent="-457200" algn="just">
              <a:buFont typeface="Wingdings" panose="05000000000000000000" pitchFamily="2" charset="2"/>
              <a:buChar char="v"/>
            </a:pPr>
            <a:r>
              <a:rPr lang="tr-TR" altLang="tr-TR" sz="2600" dirty="0">
                <a:latin typeface="Garamond" panose="02020404030301010803" pitchFamily="18" charset="0"/>
              </a:rPr>
              <a:t>	Tahsis/kullanma izni/irtifak hakkı belgesi ile yapılacak başvurularda belgeler ilgili kurum ve kuruluşun bağlı oldukları mevzuata göre alınır.</a:t>
            </a:r>
          </a:p>
          <a:p>
            <a:pPr marL="457200" indent="-457200" algn="just">
              <a:buFont typeface="Wingdings" panose="05000000000000000000" pitchFamily="2" charset="2"/>
              <a:buChar char="v"/>
            </a:pPr>
            <a:r>
              <a:rPr lang="tr-TR" altLang="tr-TR" sz="2600" dirty="0">
                <a:latin typeface="Garamond" panose="02020404030301010803" pitchFamily="18" charset="0"/>
              </a:rPr>
              <a:t>	 Yatırım yeri kiralık ise kiralama süresi başvuruların başladığı tarihten itibaren en az </a:t>
            </a:r>
            <a:r>
              <a:rPr lang="tr-TR" altLang="tr-TR" sz="2600" b="1" dirty="0">
                <a:latin typeface="Garamond" panose="02020404030301010803" pitchFamily="18" charset="0"/>
              </a:rPr>
              <a:t>7 (yedi) </a:t>
            </a:r>
            <a:r>
              <a:rPr lang="tr-TR" altLang="tr-TR" sz="2600" dirty="0">
                <a:latin typeface="Garamond" panose="02020404030301010803" pitchFamily="18" charset="0"/>
              </a:rPr>
              <a:t>yıllık olmalıdır. Kira sözleşmesi başvuru aşamasında yüklenmeli, hibe sözleşmesi aşamasında noter tasdikli olarak ibraz edilmelidir.</a:t>
            </a:r>
          </a:p>
          <a:p>
            <a:pPr algn="just"/>
            <a:r>
              <a:rPr lang="tr-TR" altLang="tr-TR" sz="2600" dirty="0">
                <a:latin typeface="Garamond" panose="02020404030301010803" pitchFamily="18" charset="0"/>
              </a:rPr>
              <a:t>	</a:t>
            </a:r>
          </a:p>
        </p:txBody>
      </p:sp>
    </p:spTree>
    <p:extLst>
      <p:ext uri="{BB962C8B-B14F-4D97-AF65-F5344CB8AC3E}">
        <p14:creationId xmlns:p14="http://schemas.microsoft.com/office/powerpoint/2010/main" val="421853421"/>
      </p:ext>
    </p:ext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Metin kutusu 8">
            <a:extLst>
              <a:ext uri="{FF2B5EF4-FFF2-40B4-BE49-F238E27FC236}">
                <a16:creationId xmlns:a16="http://schemas.microsoft.com/office/drawing/2014/main" id="{FC698687-A0F3-4E26-9DC6-CDC0E5E34D17}"/>
              </a:ext>
            </a:extLst>
          </p:cNvPr>
          <p:cNvSpPr txBox="1"/>
          <p:nvPr/>
        </p:nvSpPr>
        <p:spPr>
          <a:xfrm>
            <a:off x="549910" y="1806833"/>
            <a:ext cx="11369040" cy="5134739"/>
          </a:xfrm>
          <a:prstGeom prst="rect">
            <a:avLst/>
          </a:prstGeom>
          <a:noFill/>
        </p:spPr>
        <p:txBody>
          <a:bodyPr wrap="square">
            <a:spAutoFit/>
          </a:bodyPr>
          <a:lstStyle/>
          <a:p>
            <a:pPr marL="342900" indent="-342900" algn="just">
              <a:lnSpc>
                <a:spcPct val="107000"/>
              </a:lnSpc>
              <a:buFont typeface="Wingdings" panose="05000000000000000000" pitchFamily="2" charset="2"/>
              <a:buChar char="v"/>
            </a:pPr>
            <a:r>
              <a:rPr lang="tr-TR" sz="2500" dirty="0">
                <a:solidFill>
                  <a:srgbClr val="000000"/>
                </a:solidFill>
                <a:effectLst/>
                <a:latin typeface="Garamond" panose="02020404030301010803" pitchFamily="18" charset="0"/>
                <a:ea typeface="Calibri" panose="020F0502020204030204" pitchFamily="34" charset="0"/>
                <a:cs typeface="Times New Roman" panose="02020603050405020304" pitchFamily="18" charset="0"/>
              </a:rPr>
              <a:t>	</a:t>
            </a:r>
            <a:r>
              <a:rPr lang="tr-TR" altLang="tr-TR" sz="2500" dirty="0">
                <a:latin typeface="Garamond" panose="02020404030301010803" pitchFamily="18" charset="0"/>
              </a:rPr>
              <a:t>Yatırım yeri hisseli ise; hissedarların yatırımcıya muvafakat verdiklerini, inşaat yapılmasına rızaları olduğunu ve tesis faaliyete geçtikten sonra en az </a:t>
            </a:r>
            <a:r>
              <a:rPr lang="tr-TR" altLang="tr-TR" sz="2500" b="1" dirty="0">
                <a:latin typeface="Garamond" panose="02020404030301010803" pitchFamily="18" charset="0"/>
              </a:rPr>
              <a:t>7 (yedi) </a:t>
            </a:r>
            <a:r>
              <a:rPr lang="tr-TR" altLang="tr-TR" sz="2500" dirty="0">
                <a:latin typeface="Garamond" panose="02020404030301010803" pitchFamily="18" charset="0"/>
              </a:rPr>
              <a:t>yıl süreyle tesisin faaliyetine engel olabilecek ölçüde başka bir tesis kurmayacaklarına dair taahhütname başvuru aşamasında yüklenmeli, hibe sözleşmesi aşamasında </a:t>
            </a:r>
            <a:r>
              <a:rPr lang="tr-TR" altLang="tr-TR" sz="2500" b="1" dirty="0">
                <a:latin typeface="Garamond" panose="02020404030301010803" pitchFamily="18" charset="0"/>
              </a:rPr>
              <a:t>noter tasdikli taahhütname</a:t>
            </a:r>
            <a:r>
              <a:rPr lang="tr-TR" altLang="tr-TR" sz="2500" dirty="0">
                <a:latin typeface="Garamond" panose="02020404030301010803" pitchFamily="18" charset="0"/>
              </a:rPr>
              <a:t> ibraz edilmelidir.</a:t>
            </a:r>
          </a:p>
          <a:p>
            <a:pPr marL="342900" lvl="0" indent="-342900" algn="just">
              <a:lnSpc>
                <a:spcPct val="107000"/>
              </a:lnSpc>
              <a:buFont typeface="Wingdings" panose="05000000000000000000" pitchFamily="2" charset="2"/>
              <a:buChar char="v"/>
            </a:pPr>
            <a:r>
              <a:rPr lang="tr-TR" sz="2500" dirty="0">
                <a:solidFill>
                  <a:srgbClr val="000000"/>
                </a:solidFill>
                <a:latin typeface="Garamond" panose="02020404030301010803" pitchFamily="18" charset="0"/>
                <a:ea typeface="Calibri" panose="020F0502020204030204" pitchFamily="34" charset="0"/>
                <a:cs typeface="Times New Roman" panose="02020603050405020304" pitchFamily="18" charset="0"/>
              </a:rPr>
              <a:t>	</a:t>
            </a:r>
            <a:r>
              <a:rPr lang="tr-TR" sz="2500" dirty="0">
                <a:solidFill>
                  <a:srgbClr val="000000"/>
                </a:solidFill>
                <a:effectLst/>
                <a:latin typeface="Garamond" panose="02020404030301010803" pitchFamily="18" charset="0"/>
                <a:ea typeface="Calibri" panose="020F0502020204030204" pitchFamily="34" charset="0"/>
                <a:cs typeface="Times New Roman" panose="02020603050405020304" pitchFamily="18" charset="0"/>
              </a:rPr>
              <a:t>Yatırım yeri yapı kullanma izin belgesi alınmasını gerektirmiyorsa </a:t>
            </a:r>
            <a:r>
              <a:rPr lang="tr-TR" sz="2500" dirty="0" smtClean="0">
                <a:solidFill>
                  <a:srgbClr val="000000"/>
                </a:solidFill>
                <a:effectLst/>
                <a:latin typeface="Garamond" panose="02020404030301010803" pitchFamily="18" charset="0"/>
                <a:ea typeface="Calibri" panose="020F0502020204030204" pitchFamily="34" charset="0"/>
                <a:cs typeface="Times New Roman" panose="02020603050405020304" pitchFamily="18" charset="0"/>
              </a:rPr>
              <a:t>belediyeden </a:t>
            </a:r>
            <a:r>
              <a:rPr lang="tr-TR" sz="2500" dirty="0">
                <a:solidFill>
                  <a:srgbClr val="000000"/>
                </a:solidFill>
                <a:effectLst/>
                <a:latin typeface="Garamond" panose="02020404030301010803" pitchFamily="18" charset="0"/>
                <a:ea typeface="Calibri" panose="020F0502020204030204" pitchFamily="34" charset="0"/>
                <a:cs typeface="Times New Roman" panose="02020603050405020304" pitchFamily="18" charset="0"/>
              </a:rPr>
              <a:t>alınan “</a:t>
            </a:r>
            <a:r>
              <a:rPr lang="tr-TR" sz="2500" b="1" dirty="0">
                <a:solidFill>
                  <a:srgbClr val="000000"/>
                </a:solidFill>
                <a:effectLst/>
                <a:latin typeface="Garamond" panose="02020404030301010803" pitchFamily="18" charset="0"/>
                <a:ea typeface="Calibri" panose="020F0502020204030204" pitchFamily="34" charset="0"/>
                <a:cs typeface="Times New Roman" panose="02020603050405020304" pitchFamily="18" charset="0"/>
              </a:rPr>
              <a:t>Yazılı İzin Belgesi</a:t>
            </a:r>
            <a:r>
              <a:rPr lang="tr-TR" sz="2500" dirty="0">
                <a:solidFill>
                  <a:srgbClr val="000000"/>
                </a:solidFill>
                <a:effectLst/>
                <a:latin typeface="Garamond" panose="02020404030301010803" pitchFamily="18" charset="0"/>
                <a:ea typeface="Calibri" panose="020F0502020204030204" pitchFamily="34" charset="0"/>
                <a:cs typeface="Times New Roman" panose="02020603050405020304" pitchFamily="18" charset="0"/>
              </a:rPr>
              <a:t>” hibe sözleşmesi ekinde sunulmalıdır.</a:t>
            </a:r>
            <a:endParaRPr lang="tr-TR" sz="25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Wingdings" panose="05000000000000000000" pitchFamily="2" charset="2"/>
              <a:buChar char="v"/>
            </a:pPr>
            <a:r>
              <a:rPr lang="tr-TR" sz="2500" dirty="0">
                <a:solidFill>
                  <a:srgbClr val="000000"/>
                </a:solidFill>
                <a:effectLst/>
                <a:latin typeface="Garamond" panose="02020404030301010803" pitchFamily="18" charset="0"/>
                <a:ea typeface="Calibri" panose="020F0502020204030204" pitchFamily="34" charset="0"/>
                <a:cs typeface="Times New Roman" panose="02020603050405020304" pitchFamily="18" charset="0"/>
              </a:rPr>
              <a:t>	</a:t>
            </a:r>
            <a:r>
              <a:rPr lang="tr-TR" sz="2500" dirty="0" smtClean="0">
                <a:solidFill>
                  <a:srgbClr val="FF0000"/>
                </a:solidFill>
                <a:effectLst/>
                <a:latin typeface="Garamond" panose="02020404030301010803" pitchFamily="18" charset="0"/>
                <a:ea typeface="Calibri" panose="020F0502020204030204" pitchFamily="34" charset="0"/>
                <a:cs typeface="Times New Roman" panose="02020603050405020304" pitchFamily="18" charset="0"/>
              </a:rPr>
              <a:t>Tüm yatırım konularında </a:t>
            </a:r>
            <a:r>
              <a:rPr lang="tr-TR" sz="2500" b="1" dirty="0" smtClean="0">
                <a:solidFill>
                  <a:srgbClr val="000000"/>
                </a:solidFill>
                <a:effectLst/>
                <a:latin typeface="Garamond" panose="02020404030301010803" pitchFamily="18" charset="0"/>
                <a:ea typeface="Calibri" panose="020F0502020204030204" pitchFamily="34" charset="0"/>
                <a:cs typeface="Times New Roman" panose="02020603050405020304" pitchFamily="18" charset="0"/>
              </a:rPr>
              <a:t>5403 </a:t>
            </a:r>
            <a:r>
              <a:rPr lang="tr-TR" sz="2500" b="1" dirty="0">
                <a:solidFill>
                  <a:srgbClr val="000000"/>
                </a:solidFill>
                <a:effectLst/>
                <a:latin typeface="Garamond" panose="02020404030301010803" pitchFamily="18" charset="0"/>
                <a:ea typeface="Calibri" panose="020F0502020204030204" pitchFamily="34" charset="0"/>
                <a:cs typeface="Times New Roman" panose="02020603050405020304" pitchFamily="18" charset="0"/>
              </a:rPr>
              <a:t>sayılı Toprak Koruma ve Arazi Kullanımı Kanunu </a:t>
            </a:r>
            <a:r>
              <a:rPr lang="tr-TR" sz="2500" dirty="0">
                <a:solidFill>
                  <a:srgbClr val="000000"/>
                </a:solidFill>
                <a:effectLst/>
                <a:latin typeface="Garamond" panose="02020404030301010803" pitchFamily="18" charset="0"/>
                <a:ea typeface="Calibri" panose="020F0502020204030204" pitchFamily="34" charset="0"/>
                <a:cs typeface="Times New Roman" panose="02020603050405020304" pitchFamily="18" charset="0"/>
              </a:rPr>
              <a:t>ve Tarım Arazilerinin Korunması, Kullanılması ve Planlanmasına Dair Yönetmelik kapsamında </a:t>
            </a:r>
            <a:r>
              <a:rPr lang="tr-TR" sz="2500" b="1" dirty="0">
                <a:solidFill>
                  <a:srgbClr val="000000"/>
                </a:solidFill>
                <a:effectLst/>
                <a:latin typeface="Garamond" panose="02020404030301010803" pitchFamily="18" charset="0"/>
                <a:ea typeface="Calibri" panose="020F0502020204030204" pitchFamily="34" charset="0"/>
                <a:cs typeface="Times New Roman" panose="02020603050405020304" pitchFamily="18" charset="0"/>
              </a:rPr>
              <a:t>izin belgeleri </a:t>
            </a:r>
            <a:r>
              <a:rPr lang="tr-TR" sz="2500" dirty="0">
                <a:solidFill>
                  <a:srgbClr val="000000"/>
                </a:solidFill>
                <a:effectLst/>
                <a:latin typeface="Garamond" panose="02020404030301010803" pitchFamily="18" charset="0"/>
                <a:ea typeface="Calibri" panose="020F0502020204030204" pitchFamily="34" charset="0"/>
                <a:cs typeface="Times New Roman" panose="02020603050405020304" pitchFamily="18" charset="0"/>
              </a:rPr>
              <a:t>alınmış </a:t>
            </a:r>
            <a:r>
              <a:rPr lang="tr-TR" sz="2500" dirty="0">
                <a:effectLst/>
                <a:latin typeface="Garamond" panose="02020404030301010803" pitchFamily="18" charset="0"/>
                <a:ea typeface="Calibri" panose="020F0502020204030204" pitchFamily="34" charset="0"/>
                <a:cs typeface="Times New Roman" panose="02020603050405020304" pitchFamily="18" charset="0"/>
              </a:rPr>
              <a:t>olması ve başvuru aşamasında yüklenmesi gereklidir.</a:t>
            </a:r>
          </a:p>
          <a:p>
            <a:pPr lvl="0" algn="just">
              <a:lnSpc>
                <a:spcPct val="107000"/>
              </a:lnSpc>
              <a:spcAft>
                <a:spcPts val="800"/>
              </a:spcAft>
            </a:pPr>
            <a:endParaRPr lang="tr-TR" sz="25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51610427"/>
      </p:ext>
    </p:ext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bwMode="auto">
          <a:xfrm>
            <a:off x="3330892" y="1318260"/>
            <a:ext cx="6840538" cy="647700"/>
          </a:xfrm>
          <a:ln>
            <a:solidFill>
              <a:schemeClr val="bg1"/>
            </a:solidFill>
            <a:miter lim="800000"/>
            <a:headEnd/>
            <a:tailEnd/>
          </a:ln>
        </p:spPr>
        <p:txBody>
          <a:bodyPr vert="horz" wrap="square" lIns="91440" tIns="45720" rIns="91440" bIns="45720" numCol="1" rtlCol="0" anchor="t" anchorCtr="0" compatLnSpc="1">
            <a:prstTxWarp prst="textNoShape">
              <a:avLst/>
            </a:prstTxWarp>
            <a:noAutofit/>
          </a:bodyPr>
          <a:lstStyle/>
          <a:p>
            <a:pPr eaLnBrk="1" hangingPunct="1">
              <a:defRPr/>
            </a:pPr>
            <a:r>
              <a:rPr lang="tr-TR" sz="2800" dirty="0"/>
              <a:t>BAŞVURU ZAMANI VE ŞEKLİ</a:t>
            </a:r>
            <a:br>
              <a:rPr lang="tr-TR" sz="2800" dirty="0"/>
            </a:br>
            <a:endParaRPr lang="tr-TR" sz="2800" dirty="0">
              <a:effectLst>
                <a:outerShdw blurRad="38100" dist="38100" dir="2700000" algn="tl">
                  <a:srgbClr val="C0C0C0"/>
                </a:outerShdw>
              </a:effectLst>
            </a:endParaRPr>
          </a:p>
        </p:txBody>
      </p:sp>
      <p:sp>
        <p:nvSpPr>
          <p:cNvPr id="34819" name="Text Box 3"/>
          <p:cNvSpPr txBox="1">
            <a:spLocks noChangeArrowheads="1"/>
          </p:cNvSpPr>
          <p:nvPr/>
        </p:nvSpPr>
        <p:spPr bwMode="auto">
          <a:xfrm>
            <a:off x="952893" y="1856073"/>
            <a:ext cx="9738360" cy="4493538"/>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tr-TR" altLang="tr-TR" sz="2800" dirty="0"/>
              <a:t>Başvurular;</a:t>
            </a:r>
          </a:p>
          <a:p>
            <a:pPr algn="ctr"/>
            <a:endParaRPr lang="tr-TR" altLang="tr-TR" sz="1200" dirty="0"/>
          </a:p>
          <a:p>
            <a:pPr algn="ctr"/>
            <a:r>
              <a:rPr lang="tr-TR" altLang="tr-TR" sz="6600" b="1" dirty="0" smtClean="0">
                <a:solidFill>
                  <a:srgbClr val="FF0000"/>
                </a:solidFill>
              </a:rPr>
              <a:t>09.04.2025</a:t>
            </a:r>
            <a:endParaRPr lang="tr-TR" altLang="tr-TR" sz="6600" b="1" dirty="0">
              <a:solidFill>
                <a:srgbClr val="FF0000"/>
              </a:solidFill>
            </a:endParaRPr>
          </a:p>
          <a:p>
            <a:pPr algn="ctr"/>
            <a:endParaRPr lang="tr-TR" altLang="tr-TR" sz="1400" dirty="0"/>
          </a:p>
          <a:p>
            <a:pPr algn="ctr"/>
            <a:r>
              <a:rPr lang="tr-TR" altLang="tr-TR" sz="2800" dirty="0"/>
              <a:t>tarihine kadar</a:t>
            </a:r>
          </a:p>
          <a:p>
            <a:pPr algn="ctr"/>
            <a:endParaRPr lang="tr-TR" altLang="tr-TR" sz="2400" dirty="0"/>
          </a:p>
          <a:p>
            <a:pPr algn="ctr"/>
            <a:r>
              <a:rPr lang="tr-TR" altLang="tr-TR" sz="2400" dirty="0"/>
              <a:t> </a:t>
            </a:r>
            <a:r>
              <a:rPr lang="tr-TR" altLang="tr-TR" sz="2400" b="1" dirty="0"/>
              <a:t>www.tarimorman.gov.tr</a:t>
            </a:r>
          </a:p>
          <a:p>
            <a:pPr algn="ctr"/>
            <a:endParaRPr lang="tr-TR" altLang="tr-TR" sz="2400" b="1" dirty="0">
              <a:solidFill>
                <a:srgbClr val="FF0000"/>
              </a:solidFill>
            </a:endParaRPr>
          </a:p>
          <a:p>
            <a:pPr algn="ctr"/>
            <a:r>
              <a:rPr lang="tr-TR" altLang="tr-TR" b="1" dirty="0">
                <a:solidFill>
                  <a:srgbClr val="FF0000"/>
                </a:solidFill>
              </a:rPr>
              <a:t>(https://hibedestek.tarimorman.gov.tr/Tarim/onlinebasvuru.aspx?tip=3) </a:t>
            </a:r>
          </a:p>
          <a:p>
            <a:pPr algn="ctr"/>
            <a:endParaRPr lang="tr-TR" altLang="tr-TR" sz="2400" b="1" dirty="0">
              <a:solidFill>
                <a:srgbClr val="FF0000"/>
              </a:solidFill>
            </a:endParaRPr>
          </a:p>
          <a:p>
            <a:pPr algn="ctr"/>
            <a:r>
              <a:rPr lang="tr-TR" altLang="tr-TR" sz="2400" dirty="0"/>
              <a:t>internet adresinden yapılacaktır.</a:t>
            </a:r>
          </a:p>
        </p:txBody>
      </p:sp>
    </p:spTree>
    <p:extLst>
      <p:ext uri="{BB962C8B-B14F-4D97-AF65-F5344CB8AC3E}">
        <p14:creationId xmlns:p14="http://schemas.microsoft.com/office/powerpoint/2010/main" val="1384992533"/>
      </p:ext>
    </p:extLst>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bwMode="auto">
          <a:xfrm>
            <a:off x="0" y="1552492"/>
            <a:ext cx="12191999" cy="792162"/>
          </a:xfrm>
          <a:ln>
            <a:solidFill>
              <a:schemeClr val="bg1"/>
            </a:solidFill>
            <a:miter lim="800000"/>
            <a:headEnd/>
            <a:tailEnd/>
          </a:ln>
        </p:spPr>
        <p:txBody>
          <a:bodyPr vert="horz" wrap="square" lIns="91440" tIns="45720" rIns="91440" bIns="45720" numCol="1" rtlCol="0" anchor="t" anchorCtr="0" compatLnSpc="1">
            <a:prstTxWarp prst="textNoShape">
              <a:avLst/>
            </a:prstTxWarp>
            <a:normAutofit/>
          </a:bodyPr>
          <a:lstStyle/>
          <a:p>
            <a:pPr algn="ctr" eaLnBrk="1" hangingPunct="1">
              <a:defRPr/>
            </a:pPr>
            <a:r>
              <a:rPr lang="tr-TR" sz="3600" dirty="0"/>
              <a:t> </a:t>
            </a:r>
            <a:r>
              <a:rPr lang="tr-TR" sz="3100" dirty="0"/>
              <a:t>YATIRIM SÜRESİ</a:t>
            </a:r>
            <a:endParaRPr lang="tr-TR" sz="2400" dirty="0">
              <a:effectLst>
                <a:outerShdw blurRad="38100" dist="38100" dir="2700000" algn="tl">
                  <a:srgbClr val="C0C0C0"/>
                </a:outerShdw>
              </a:effectLst>
            </a:endParaRPr>
          </a:p>
        </p:txBody>
      </p:sp>
      <p:sp>
        <p:nvSpPr>
          <p:cNvPr id="67587" name="Text Box 3"/>
          <p:cNvSpPr txBox="1">
            <a:spLocks noChangeArrowheads="1"/>
          </p:cNvSpPr>
          <p:nvPr/>
        </p:nvSpPr>
        <p:spPr bwMode="auto">
          <a:xfrm>
            <a:off x="2243930" y="2344654"/>
            <a:ext cx="7704138" cy="34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tr-TR" altLang="tr-TR" sz="3200" dirty="0"/>
              <a:t>Yatırımlar,</a:t>
            </a:r>
          </a:p>
          <a:p>
            <a:pPr algn="ctr"/>
            <a:endParaRPr lang="tr-TR" altLang="tr-TR" sz="3200" dirty="0"/>
          </a:p>
          <a:p>
            <a:pPr algn="ctr"/>
            <a:r>
              <a:rPr lang="tr-TR" altLang="tr-TR" sz="6000" b="1" dirty="0" smtClean="0">
                <a:solidFill>
                  <a:srgbClr val="FF0000"/>
                </a:solidFill>
              </a:rPr>
              <a:t>28.11.2025</a:t>
            </a:r>
            <a:endParaRPr lang="tr-TR" altLang="tr-TR" sz="6000" b="1" dirty="0">
              <a:solidFill>
                <a:srgbClr val="FF0000"/>
              </a:solidFill>
            </a:endParaRPr>
          </a:p>
          <a:p>
            <a:pPr algn="ctr"/>
            <a:r>
              <a:rPr lang="tr-TR" altLang="tr-TR" sz="3200" dirty="0"/>
              <a:t> </a:t>
            </a:r>
          </a:p>
          <a:p>
            <a:pPr algn="ctr"/>
            <a:r>
              <a:rPr lang="tr-TR" altLang="tr-TR" sz="3200" dirty="0"/>
              <a:t>tarihine kadar fiziki olarak tamamlanmalıdır.</a:t>
            </a:r>
            <a:endParaRPr lang="tr-TR" altLang="tr-TR" sz="3200" b="1" dirty="0">
              <a:solidFill>
                <a:srgbClr val="0033CC"/>
              </a:solidFill>
            </a:endParaRPr>
          </a:p>
        </p:txBody>
      </p:sp>
    </p:spTree>
    <p:extLst>
      <p:ext uri="{BB962C8B-B14F-4D97-AF65-F5344CB8AC3E}">
        <p14:creationId xmlns:p14="http://schemas.microsoft.com/office/powerpoint/2010/main" val="1490193130"/>
      </p:ext>
    </p:extLst>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Başlık 1"/>
          <p:cNvSpPr>
            <a:spLocks noGrp="1"/>
          </p:cNvSpPr>
          <p:nvPr>
            <p:ph type="title"/>
          </p:nvPr>
        </p:nvSpPr>
        <p:spPr bwMode="auto">
          <a:xfrm>
            <a:off x="2130425" y="1574049"/>
            <a:ext cx="7931150" cy="5635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Autofit/>
          </a:bodyPr>
          <a:lstStyle/>
          <a:p>
            <a:r>
              <a:rPr lang="tr-TR" altLang="tr-TR" sz="2800" dirty="0"/>
              <a:t>İZLEME</a:t>
            </a:r>
          </a:p>
        </p:txBody>
      </p:sp>
      <p:sp>
        <p:nvSpPr>
          <p:cNvPr id="69635" name="İçerik Yer Tutucusu 2"/>
          <p:cNvSpPr>
            <a:spLocks noGrp="1"/>
          </p:cNvSpPr>
          <p:nvPr>
            <p:ph idx="1"/>
          </p:nvPr>
        </p:nvSpPr>
        <p:spPr bwMode="auto">
          <a:xfrm>
            <a:off x="1188787" y="2137611"/>
            <a:ext cx="10586118" cy="45259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p>
            <a:pPr algn="just">
              <a:buFont typeface="Wingdings" panose="05000000000000000000" pitchFamily="2" charset="2"/>
              <a:buChar char="v"/>
            </a:pPr>
            <a:r>
              <a:rPr lang="tr-TR" altLang="tr-TR" sz="2400" dirty="0"/>
              <a:t>	Hibe desteği kapsamında sağlanmış tesisin ve/veya makine ve ekipmanın mülkiyeti, yeri ve amacı projenin tamamlanmasından itibaren </a:t>
            </a:r>
            <a:r>
              <a:rPr lang="tr-TR" altLang="tr-TR" sz="2400" b="1" dirty="0"/>
              <a:t>5 (beş) </a:t>
            </a:r>
            <a:r>
              <a:rPr lang="tr-TR" altLang="tr-TR" sz="2400" dirty="0"/>
              <a:t>yıllık izleme süresi boyunca değiştirilemez, kapasitesi azaltılamaz, başkalarına kiralanamaz.</a:t>
            </a:r>
          </a:p>
          <a:p>
            <a:pPr marL="0" indent="0" algn="just">
              <a:buNone/>
            </a:pPr>
            <a:r>
              <a:rPr lang="tr-TR" altLang="tr-TR" sz="2400" dirty="0"/>
              <a:t>	</a:t>
            </a:r>
            <a:endParaRPr lang="tr-TR" altLang="tr-TR" sz="2400" dirty="0" smtClean="0"/>
          </a:p>
          <a:p>
            <a:pPr algn="just">
              <a:buFont typeface="Wingdings" panose="05000000000000000000" pitchFamily="2" charset="2"/>
              <a:buChar char="v"/>
            </a:pPr>
            <a:r>
              <a:rPr lang="tr-TR" altLang="tr-TR" sz="2400" dirty="0"/>
              <a:t>	</a:t>
            </a:r>
            <a:r>
              <a:rPr lang="tr-TR" altLang="tr-TR" sz="2400" dirty="0" err="1" smtClean="0"/>
              <a:t>İnşai</a:t>
            </a:r>
            <a:r>
              <a:rPr lang="tr-TR" altLang="tr-TR" sz="2400" dirty="0" smtClean="0"/>
              <a:t> </a:t>
            </a:r>
            <a:r>
              <a:rPr lang="tr-TR" altLang="tr-TR" sz="2400" dirty="0"/>
              <a:t>faaliyet içermeyen projelerde aynı il içerisinde, aynı konuda faaliyet gösterecek farklı bir tesis kurması halinde makine ekipmanların yer değişikliğine izin verilir.   </a:t>
            </a:r>
            <a:r>
              <a:rPr lang="tr-TR" altLang="tr-TR" sz="1600" dirty="0"/>
              <a:t>	</a:t>
            </a:r>
          </a:p>
          <a:p>
            <a:pPr algn="just">
              <a:buFont typeface="Wingdings" panose="05000000000000000000" pitchFamily="2" charset="2"/>
              <a:buChar char="v"/>
            </a:pPr>
            <a:r>
              <a:rPr lang="tr-TR" altLang="tr-TR" sz="2400" dirty="0"/>
              <a:t>	İl Müdürlüğü tarafından yılda en az </a:t>
            </a:r>
            <a:r>
              <a:rPr lang="tr-TR" altLang="tr-TR" sz="2400" b="1" dirty="0"/>
              <a:t>2 (iki) </a:t>
            </a:r>
            <a:r>
              <a:rPr lang="tr-TR" altLang="tr-TR" sz="2400" dirty="0"/>
              <a:t>kez yatırımlar yerinde kontrol edilir.</a:t>
            </a:r>
          </a:p>
          <a:p>
            <a:pPr marL="0" indent="0" algn="just">
              <a:buNone/>
            </a:pPr>
            <a:r>
              <a:rPr lang="tr-TR" altLang="tr-TR" sz="2400" dirty="0"/>
              <a:t>	</a:t>
            </a:r>
          </a:p>
        </p:txBody>
      </p:sp>
    </p:spTree>
    <p:extLst>
      <p:ext uri="{BB962C8B-B14F-4D97-AF65-F5344CB8AC3E}">
        <p14:creationId xmlns:p14="http://schemas.microsoft.com/office/powerpoint/2010/main" val="238853167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Başlık 1"/>
          <p:cNvSpPr>
            <a:spLocks noGrp="1"/>
          </p:cNvSpPr>
          <p:nvPr>
            <p:ph type="title"/>
          </p:nvPr>
        </p:nvSpPr>
        <p:spPr bwMode="auto">
          <a:xfrm>
            <a:off x="1" y="1333417"/>
            <a:ext cx="12047620" cy="5635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Autofit/>
          </a:bodyPr>
          <a:lstStyle/>
          <a:p>
            <a:pPr algn="ctr"/>
            <a:r>
              <a:rPr lang="tr-TR" altLang="tr-TR" sz="2800" dirty="0"/>
              <a:t>BİLGİ VE İLETİŞİM</a:t>
            </a:r>
          </a:p>
        </p:txBody>
      </p:sp>
      <p:sp>
        <p:nvSpPr>
          <p:cNvPr id="71683" name="İçerik Yer Tutucusu 2"/>
          <p:cNvSpPr>
            <a:spLocks noGrp="1"/>
          </p:cNvSpPr>
          <p:nvPr>
            <p:ph idx="1"/>
          </p:nvPr>
        </p:nvSpPr>
        <p:spPr bwMode="auto">
          <a:xfrm>
            <a:off x="144380" y="1896979"/>
            <a:ext cx="11903241" cy="53276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p>
            <a:pPr marL="0" indent="0" algn="ctr">
              <a:buNone/>
            </a:pPr>
            <a:r>
              <a:rPr lang="tr-TR" altLang="tr-TR" sz="2400" dirty="0"/>
              <a:t>Tarım ve Orman Bakanlığı</a:t>
            </a:r>
          </a:p>
          <a:p>
            <a:pPr marL="0" indent="0" algn="ctr">
              <a:buNone/>
            </a:pPr>
            <a:r>
              <a:rPr lang="tr-TR" altLang="tr-TR" sz="2400" u="sng" dirty="0">
                <a:hlinkClick r:id="rId2">
                  <a:extLst>
                    <a:ext uri="{A12FA001-AC4F-418D-AE19-62706E023703}">
                      <ahyp:hlinkClr xmlns:ahyp="http://schemas.microsoft.com/office/drawing/2018/hyperlinkcolor" xmlns="" val="tx"/>
                    </a:ext>
                  </a:extLst>
                </a:hlinkClick>
              </a:rPr>
              <a:t>www.tarimorman.gov.tr</a:t>
            </a:r>
            <a:endParaRPr lang="tr-TR" altLang="tr-TR" sz="2400" u="sng" dirty="0"/>
          </a:p>
          <a:p>
            <a:pPr marL="0" indent="0" algn="ctr">
              <a:buNone/>
            </a:pPr>
            <a:endParaRPr lang="tr-TR" altLang="tr-TR" sz="2400" dirty="0"/>
          </a:p>
          <a:p>
            <a:pPr marL="0" indent="0" algn="ctr">
              <a:buNone/>
            </a:pPr>
            <a:r>
              <a:rPr lang="tr-TR" altLang="tr-TR" sz="2400" dirty="0"/>
              <a:t>Tarım Reformu Genel Müdürlüğü                  </a:t>
            </a:r>
          </a:p>
          <a:p>
            <a:pPr marL="0" indent="0" algn="ctr">
              <a:buNone/>
            </a:pPr>
            <a:r>
              <a:rPr lang="tr-TR" altLang="tr-TR" sz="2400" u="sng" dirty="0">
                <a:solidFill>
                  <a:srgbClr val="0070C0"/>
                </a:solidFill>
              </a:rPr>
              <a:t>www.tarimorman.gov.tr/TRGM</a:t>
            </a:r>
          </a:p>
          <a:p>
            <a:pPr marL="0" indent="0" algn="ctr">
              <a:buNone/>
            </a:pPr>
            <a:r>
              <a:rPr lang="tr-TR" altLang="tr-TR" sz="2400" dirty="0"/>
              <a:t>	</a:t>
            </a:r>
          </a:p>
          <a:p>
            <a:pPr marL="0" indent="0" algn="ctr">
              <a:buNone/>
            </a:pPr>
            <a:r>
              <a:rPr lang="tr-TR" altLang="tr-TR" sz="2400" dirty="0" smtClean="0"/>
              <a:t>Muğla </a:t>
            </a:r>
            <a:r>
              <a:rPr lang="tr-TR" altLang="tr-TR" sz="2400" dirty="0"/>
              <a:t>İl Tarım ve Orman </a:t>
            </a:r>
            <a:r>
              <a:rPr lang="tr-TR" altLang="tr-TR" sz="2400" dirty="0" smtClean="0"/>
              <a:t>Müdürlüğü</a:t>
            </a:r>
          </a:p>
          <a:p>
            <a:pPr marL="0" indent="0" algn="ctr">
              <a:buNone/>
            </a:pPr>
            <a:r>
              <a:rPr lang="tr-TR" altLang="tr-TR" sz="2400" u="sng" dirty="0" smtClean="0">
                <a:solidFill>
                  <a:srgbClr val="0070C0"/>
                </a:solidFill>
              </a:rPr>
              <a:t>mugla.tarimorman.gov.tr</a:t>
            </a:r>
            <a:endParaRPr lang="tr-TR" altLang="tr-TR" sz="2400" u="sng" dirty="0">
              <a:solidFill>
                <a:srgbClr val="0070C0"/>
              </a:solidFill>
            </a:endParaRPr>
          </a:p>
          <a:p>
            <a:pPr marL="0" indent="0" algn="ctr">
              <a:buNone/>
            </a:pPr>
            <a:r>
              <a:rPr lang="tr-TR" altLang="tr-TR" sz="2400" b="1" u="sng" dirty="0" smtClean="0">
                <a:solidFill>
                  <a:srgbClr val="FF0000"/>
                </a:solidFill>
              </a:rPr>
              <a:t>0252 214 12 50</a:t>
            </a:r>
            <a:endParaRPr lang="tr-TR" altLang="tr-TR" sz="2400" b="1" u="sng" dirty="0">
              <a:solidFill>
                <a:srgbClr val="FF0000"/>
              </a:solidFill>
            </a:endParaRPr>
          </a:p>
          <a:p>
            <a:pPr marL="0" indent="0" algn="ctr">
              <a:buNone/>
            </a:pPr>
            <a:endParaRPr lang="tr-TR" altLang="tr-TR" sz="2400" u="sng" dirty="0"/>
          </a:p>
          <a:p>
            <a:pPr marL="0" indent="0">
              <a:buNone/>
            </a:pPr>
            <a:endParaRPr lang="tr-TR" altLang="tr-TR" sz="2400" dirty="0"/>
          </a:p>
        </p:txBody>
      </p:sp>
    </p:spTree>
    <p:extLst>
      <p:ext uri="{BB962C8B-B14F-4D97-AF65-F5344CB8AC3E}">
        <p14:creationId xmlns:p14="http://schemas.microsoft.com/office/powerpoint/2010/main" val="428935188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1534160" y="4124960"/>
            <a:ext cx="9144000" cy="990600"/>
          </a:xfrm>
        </p:spPr>
        <p:txBody>
          <a:bodyPr/>
          <a:lstStyle/>
          <a:p>
            <a:r>
              <a:rPr lang="tr-TR" dirty="0"/>
              <a:t>TEŞEKKÜRLER</a:t>
            </a:r>
          </a:p>
        </p:txBody>
      </p:sp>
    </p:spTree>
    <p:extLst>
      <p:ext uri="{BB962C8B-B14F-4D97-AF65-F5344CB8AC3E}">
        <p14:creationId xmlns:p14="http://schemas.microsoft.com/office/powerpoint/2010/main" val="381884802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6"/>
          <p:cNvSpPr>
            <a:spLocks noGrp="1" noChangeArrowheads="1"/>
          </p:cNvSpPr>
          <p:nvPr>
            <p:ph type="title"/>
          </p:nvPr>
        </p:nvSpPr>
        <p:spPr bwMode="auto">
          <a:xfrm>
            <a:off x="946484" y="1465575"/>
            <a:ext cx="7488238" cy="790575"/>
          </a:xfrm>
          <a:noFill/>
          <a:ln>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rtlCol="0" anchor="t" anchorCtr="0" compatLnSpc="1">
            <a:prstTxWarp prst="textNoShape">
              <a:avLst/>
            </a:prstTxWarp>
            <a:noAutofit/>
          </a:bodyPr>
          <a:lstStyle/>
          <a:p>
            <a:pPr eaLnBrk="1" hangingPunct="1"/>
            <a:r>
              <a:rPr lang="tr-TR" altLang="tr-TR" b="1" dirty="0"/>
              <a:t>KKYDP -  </a:t>
            </a:r>
            <a:r>
              <a:rPr lang="tr-TR" altLang="tr-TR" b="1" dirty="0" smtClean="0"/>
              <a:t>Muğla</a:t>
            </a:r>
            <a:endParaRPr lang="tr-TR" altLang="tr-TR" b="1" dirty="0"/>
          </a:p>
        </p:txBody>
      </p:sp>
      <p:sp>
        <p:nvSpPr>
          <p:cNvPr id="19459" name="Dikdörtgen 1"/>
          <p:cNvSpPr>
            <a:spLocks noChangeArrowheads="1"/>
          </p:cNvSpPr>
          <p:nvPr/>
        </p:nvSpPr>
        <p:spPr bwMode="auto">
          <a:xfrm>
            <a:off x="946484" y="2638427"/>
            <a:ext cx="10331116"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r>
              <a:rPr lang="tr-TR" altLang="tr-TR" sz="2400" dirty="0"/>
              <a:t>	 </a:t>
            </a:r>
            <a:r>
              <a:rPr lang="tr-TR" altLang="tr-TR" sz="2800" dirty="0">
                <a:latin typeface="Garamond" panose="02020404030301010803" pitchFamily="18" charset="0"/>
              </a:rPr>
              <a:t>İlimizde, </a:t>
            </a:r>
            <a:r>
              <a:rPr lang="tr-TR" altLang="tr-TR" sz="2800" b="1" dirty="0" smtClean="0">
                <a:solidFill>
                  <a:srgbClr val="FF0000"/>
                </a:solidFill>
                <a:latin typeface="Garamond" panose="02020404030301010803" pitchFamily="18" charset="0"/>
              </a:rPr>
              <a:t>2006-2024</a:t>
            </a:r>
            <a:r>
              <a:rPr lang="tr-TR" altLang="tr-TR" sz="2800" dirty="0" smtClean="0">
                <a:latin typeface="Garamond" panose="02020404030301010803" pitchFamily="18" charset="0"/>
              </a:rPr>
              <a:t> </a:t>
            </a:r>
            <a:r>
              <a:rPr lang="tr-TR" altLang="tr-TR" sz="2800" dirty="0">
                <a:latin typeface="Garamond" panose="02020404030301010803" pitchFamily="18" charset="0"/>
              </a:rPr>
              <a:t>yılları arasında </a:t>
            </a:r>
            <a:r>
              <a:rPr lang="tr-TR" altLang="tr-TR" sz="2800" b="1" dirty="0">
                <a:solidFill>
                  <a:srgbClr val="FF0000"/>
                </a:solidFill>
                <a:latin typeface="Garamond" panose="02020404030301010803" pitchFamily="18" charset="0"/>
              </a:rPr>
              <a:t>4</a:t>
            </a:r>
            <a:r>
              <a:rPr lang="tr-TR" altLang="tr-TR" sz="2800" dirty="0">
                <a:latin typeface="Garamond" panose="02020404030301010803" pitchFamily="18" charset="0"/>
              </a:rPr>
              <a:t> dönemde </a:t>
            </a:r>
            <a:r>
              <a:rPr lang="tr-TR" altLang="tr-TR" sz="2800" b="1" dirty="0" smtClean="0">
                <a:solidFill>
                  <a:srgbClr val="FF0000"/>
                </a:solidFill>
                <a:latin typeface="Garamond" panose="02020404030301010803" pitchFamily="18" charset="0"/>
              </a:rPr>
              <a:t>17</a:t>
            </a:r>
            <a:r>
              <a:rPr lang="tr-TR" altLang="tr-TR" sz="2800" dirty="0" smtClean="0">
                <a:latin typeface="Garamond" panose="02020404030301010803" pitchFamily="18" charset="0"/>
              </a:rPr>
              <a:t> </a:t>
            </a:r>
            <a:r>
              <a:rPr lang="tr-TR" altLang="tr-TR" sz="2800" dirty="0">
                <a:latin typeface="Garamond" panose="02020404030301010803" pitchFamily="18" charset="0"/>
              </a:rPr>
              <a:t>Etapta, </a:t>
            </a:r>
            <a:r>
              <a:rPr lang="tr-TR" altLang="tr-TR" sz="2800" b="1" dirty="0" smtClean="0">
                <a:solidFill>
                  <a:srgbClr val="FF0000"/>
                </a:solidFill>
                <a:latin typeface="Garamond" panose="02020404030301010803" pitchFamily="18" charset="0"/>
              </a:rPr>
              <a:t>1.587 </a:t>
            </a:r>
            <a:r>
              <a:rPr lang="tr-TR" altLang="tr-TR" sz="2800" dirty="0">
                <a:latin typeface="Garamond" panose="02020404030301010803" pitchFamily="18" charset="0"/>
              </a:rPr>
              <a:t>proje uygulanmış ve toplam </a:t>
            </a:r>
            <a:r>
              <a:rPr lang="tr-TR" altLang="tr-TR" sz="2800" b="1" dirty="0" smtClean="0">
                <a:solidFill>
                  <a:srgbClr val="FF0000"/>
                </a:solidFill>
                <a:latin typeface="Garamond" panose="02020404030301010803" pitchFamily="18" charset="0"/>
              </a:rPr>
              <a:t>86.179.143,05 </a:t>
            </a:r>
            <a:r>
              <a:rPr lang="tr-TR" altLang="tr-TR" sz="2800" b="1" dirty="0">
                <a:solidFill>
                  <a:srgbClr val="FF0000"/>
                </a:solidFill>
                <a:latin typeface="Garamond" panose="02020404030301010803" pitchFamily="18" charset="0"/>
              </a:rPr>
              <a:t>TL </a:t>
            </a:r>
            <a:r>
              <a:rPr lang="tr-TR" altLang="tr-TR" sz="2800" dirty="0">
                <a:latin typeface="Garamond" panose="02020404030301010803" pitchFamily="18" charset="0"/>
              </a:rPr>
              <a:t>hibe ödemesi yapılmıştır</a:t>
            </a:r>
            <a:r>
              <a:rPr lang="tr-TR" altLang="tr-TR" sz="2800" dirty="0" smtClean="0">
                <a:latin typeface="Garamond" panose="02020404030301010803" pitchFamily="18" charset="0"/>
              </a:rPr>
              <a:t>.</a:t>
            </a:r>
          </a:p>
          <a:p>
            <a:pPr algn="just"/>
            <a:endParaRPr lang="tr-TR" altLang="tr-TR" sz="2800" dirty="0">
              <a:latin typeface="Garamond" panose="02020404030301010803" pitchFamily="18" charset="0"/>
            </a:endParaRPr>
          </a:p>
          <a:p>
            <a:pPr algn="just"/>
            <a:r>
              <a:rPr lang="tr-TR" altLang="tr-TR" sz="2800" dirty="0">
                <a:latin typeface="Garamond" panose="02020404030301010803" pitchFamily="18" charset="0"/>
              </a:rPr>
              <a:t>	Ekonomik Yatırım Projeleri ile </a:t>
            </a:r>
            <a:r>
              <a:rPr lang="tr-TR" altLang="tr-TR" sz="2800" b="1" dirty="0" smtClean="0">
                <a:solidFill>
                  <a:srgbClr val="FF0000"/>
                </a:solidFill>
                <a:latin typeface="Garamond" panose="02020404030301010803" pitchFamily="18" charset="0"/>
              </a:rPr>
              <a:t>2.569</a:t>
            </a:r>
            <a:r>
              <a:rPr lang="tr-TR" altLang="tr-TR" sz="2800" dirty="0" smtClean="0">
                <a:latin typeface="Garamond" panose="02020404030301010803" pitchFamily="18" charset="0"/>
              </a:rPr>
              <a:t> </a:t>
            </a:r>
            <a:r>
              <a:rPr lang="tr-TR" altLang="tr-TR" sz="2800" dirty="0">
                <a:latin typeface="Garamond" panose="02020404030301010803" pitchFamily="18" charset="0"/>
              </a:rPr>
              <a:t>kişiye istihdam sağlanmıştır</a:t>
            </a:r>
            <a:r>
              <a:rPr lang="tr-TR" altLang="tr-TR" sz="2800" dirty="0" smtClean="0">
                <a:latin typeface="Garamond" panose="02020404030301010803" pitchFamily="18" charset="0"/>
              </a:rPr>
              <a:t>.</a:t>
            </a:r>
          </a:p>
          <a:p>
            <a:pPr algn="just"/>
            <a:endParaRPr lang="tr-TR" altLang="tr-TR" sz="2800" dirty="0">
              <a:latin typeface="Garamond" panose="02020404030301010803" pitchFamily="18" charset="0"/>
            </a:endParaRPr>
          </a:p>
          <a:p>
            <a:pPr algn="just"/>
            <a:endParaRPr lang="tr-TR" altLang="tr-TR" sz="2000" dirty="0">
              <a:latin typeface="Garamond" panose="02020404030301010803" pitchFamily="18" charset="0"/>
            </a:endParaRPr>
          </a:p>
        </p:txBody>
      </p:sp>
    </p:spTree>
    <p:extLst>
      <p:ext uri="{BB962C8B-B14F-4D97-AF65-F5344CB8AC3E}">
        <p14:creationId xmlns:p14="http://schemas.microsoft.com/office/powerpoint/2010/main" val="390786155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van 2"/>
          <p:cNvSpPr>
            <a:spLocks noGrp="1"/>
          </p:cNvSpPr>
          <p:nvPr>
            <p:ph type="title"/>
          </p:nvPr>
        </p:nvSpPr>
        <p:spPr>
          <a:xfrm>
            <a:off x="0" y="1363529"/>
            <a:ext cx="12192000" cy="1021751"/>
          </a:xfrm>
        </p:spPr>
        <p:txBody>
          <a:bodyPr/>
          <a:lstStyle/>
          <a:p>
            <a:pPr algn="ctr">
              <a:defRPr/>
            </a:pPr>
            <a:r>
              <a:rPr lang="tr-TR" altLang="tr-TR" sz="3200" b="1" dirty="0" smtClean="0">
                <a:latin typeface="Garamond" panose="02020404030301010803" pitchFamily="18" charset="0"/>
                <a:cs typeface="Times New Roman" panose="02020603050405020304" pitchFamily="18" charset="0"/>
              </a:rPr>
              <a:t>KKYDP-Muğla</a:t>
            </a:r>
            <a:r>
              <a:rPr lang="tr-TR" altLang="tr-TR" sz="3200" b="1" dirty="0">
                <a:latin typeface="Garamond" panose="02020404030301010803" pitchFamily="18" charset="0"/>
                <a:cs typeface="Times New Roman" panose="02020603050405020304" pitchFamily="18" charset="0"/>
              </a:rPr>
              <a:t/>
            </a:r>
            <a:br>
              <a:rPr lang="tr-TR" altLang="tr-TR" sz="3200" b="1" dirty="0">
                <a:latin typeface="Garamond" panose="02020404030301010803" pitchFamily="18" charset="0"/>
                <a:cs typeface="Times New Roman" panose="02020603050405020304" pitchFamily="18" charset="0"/>
              </a:rPr>
            </a:br>
            <a:r>
              <a:rPr lang="tr-TR" altLang="tr-TR" sz="2000" b="1" dirty="0">
                <a:latin typeface="Garamond" panose="02020404030301010803" pitchFamily="18" charset="0"/>
                <a:cs typeface="Times New Roman" panose="02020603050405020304" pitchFamily="18" charset="0"/>
              </a:rPr>
              <a:t>İLÇELERE GÖRE DAĞILIM (</a:t>
            </a:r>
            <a:r>
              <a:rPr lang="tr-TR" altLang="tr-TR" sz="2000" b="1" dirty="0" smtClean="0">
                <a:latin typeface="Garamond" panose="02020404030301010803" pitchFamily="18" charset="0"/>
                <a:cs typeface="Times New Roman" panose="02020603050405020304" pitchFamily="18" charset="0"/>
              </a:rPr>
              <a:t>2006-2024)</a:t>
            </a:r>
            <a:r>
              <a:rPr lang="tr-TR" altLang="tr-TR" sz="2000" b="1" dirty="0">
                <a:latin typeface="Garamond" panose="02020404030301010803" pitchFamily="18" charset="0"/>
                <a:cs typeface="Times New Roman" panose="02020603050405020304" pitchFamily="18" charset="0"/>
              </a:rPr>
              <a:t/>
            </a:r>
            <a:br>
              <a:rPr lang="tr-TR" altLang="tr-TR" sz="2000" b="1" dirty="0">
                <a:latin typeface="Garamond" panose="02020404030301010803" pitchFamily="18" charset="0"/>
                <a:cs typeface="Times New Roman" panose="02020603050405020304" pitchFamily="18" charset="0"/>
              </a:rPr>
            </a:br>
            <a:endParaRPr lang="tr-TR" sz="2000" dirty="0"/>
          </a:p>
        </p:txBody>
      </p:sp>
      <p:sp>
        <p:nvSpPr>
          <p:cNvPr id="4" name="Slayt Numarası Yer Tutucusu 3"/>
          <p:cNvSpPr>
            <a:spLocks noGrp="1"/>
          </p:cNvSpPr>
          <p:nvPr>
            <p:ph type="sldNum" sz="quarter" idx="12"/>
          </p:nvPr>
        </p:nvSpPr>
        <p:spPr/>
        <p:txBody>
          <a:bodyPr/>
          <a:lstStyle/>
          <a:p>
            <a:fld id="{7858AF1D-E6D7-4B64-9545-F66A72DEE560}" type="slidenum">
              <a:rPr lang="tr-TR" smtClean="0"/>
              <a:pPr/>
              <a:t>5</a:t>
            </a:fld>
            <a:r>
              <a:rPr lang="tr-TR"/>
              <a:t>/30</a:t>
            </a:r>
            <a:endParaRPr lang="tr-TR" dirty="0"/>
          </a:p>
        </p:txBody>
      </p:sp>
      <p:graphicFrame>
        <p:nvGraphicFramePr>
          <p:cNvPr id="5" name="İçerik Yer Tutucusu 4"/>
          <p:cNvGraphicFramePr>
            <a:graphicFrameLocks noGrp="1"/>
          </p:cNvGraphicFramePr>
          <p:nvPr>
            <p:ph idx="1"/>
            <p:extLst>
              <p:ext uri="{D42A27DB-BD31-4B8C-83A1-F6EECF244321}">
                <p14:modId xmlns:p14="http://schemas.microsoft.com/office/powerpoint/2010/main" val="1515300452"/>
              </p:ext>
            </p:extLst>
          </p:nvPr>
        </p:nvGraphicFramePr>
        <p:xfrm>
          <a:off x="627233" y="2153747"/>
          <a:ext cx="10889673" cy="4050574"/>
        </p:xfrm>
        <a:graphic>
          <a:graphicData uri="http://schemas.openxmlformats.org/drawingml/2006/table">
            <a:tbl>
              <a:tblPr>
                <a:tableStyleId>{5C22544A-7EE6-4342-B048-85BDC9FD1C3A}</a:tableStyleId>
              </a:tblPr>
              <a:tblGrid>
                <a:gridCol w="989575">
                  <a:extLst>
                    <a:ext uri="{9D8B030D-6E8A-4147-A177-3AD203B41FA5}">
                      <a16:colId xmlns:a16="http://schemas.microsoft.com/office/drawing/2014/main" val="2544326518"/>
                    </a:ext>
                  </a:extLst>
                </a:gridCol>
                <a:gridCol w="1475684">
                  <a:extLst>
                    <a:ext uri="{9D8B030D-6E8A-4147-A177-3AD203B41FA5}">
                      <a16:colId xmlns:a16="http://schemas.microsoft.com/office/drawing/2014/main" val="2323550544"/>
                    </a:ext>
                  </a:extLst>
                </a:gridCol>
                <a:gridCol w="1163185">
                  <a:extLst>
                    <a:ext uri="{9D8B030D-6E8A-4147-A177-3AD203B41FA5}">
                      <a16:colId xmlns:a16="http://schemas.microsoft.com/office/drawing/2014/main" val="2367459276"/>
                    </a:ext>
                  </a:extLst>
                </a:gridCol>
                <a:gridCol w="833327">
                  <a:extLst>
                    <a:ext uri="{9D8B030D-6E8A-4147-A177-3AD203B41FA5}">
                      <a16:colId xmlns:a16="http://schemas.microsoft.com/office/drawing/2014/main" val="2597298172"/>
                    </a:ext>
                  </a:extLst>
                </a:gridCol>
                <a:gridCol w="1180547">
                  <a:extLst>
                    <a:ext uri="{9D8B030D-6E8A-4147-A177-3AD203B41FA5}">
                      <a16:colId xmlns:a16="http://schemas.microsoft.com/office/drawing/2014/main" val="4220692744"/>
                    </a:ext>
                  </a:extLst>
                </a:gridCol>
                <a:gridCol w="1236969">
                  <a:extLst>
                    <a:ext uri="{9D8B030D-6E8A-4147-A177-3AD203B41FA5}">
                      <a16:colId xmlns:a16="http://schemas.microsoft.com/office/drawing/2014/main" val="1463414384"/>
                    </a:ext>
                  </a:extLst>
                </a:gridCol>
                <a:gridCol w="833327">
                  <a:extLst>
                    <a:ext uri="{9D8B030D-6E8A-4147-A177-3AD203B41FA5}">
                      <a16:colId xmlns:a16="http://schemas.microsoft.com/office/drawing/2014/main" val="1031781732"/>
                    </a:ext>
                  </a:extLst>
                </a:gridCol>
                <a:gridCol w="1180547">
                  <a:extLst>
                    <a:ext uri="{9D8B030D-6E8A-4147-A177-3AD203B41FA5}">
                      <a16:colId xmlns:a16="http://schemas.microsoft.com/office/drawing/2014/main" val="3427847425"/>
                    </a:ext>
                  </a:extLst>
                </a:gridCol>
                <a:gridCol w="1163185">
                  <a:extLst>
                    <a:ext uri="{9D8B030D-6E8A-4147-A177-3AD203B41FA5}">
                      <a16:colId xmlns:a16="http://schemas.microsoft.com/office/drawing/2014/main" val="1043340178"/>
                    </a:ext>
                  </a:extLst>
                </a:gridCol>
                <a:gridCol w="833327">
                  <a:extLst>
                    <a:ext uri="{9D8B030D-6E8A-4147-A177-3AD203B41FA5}">
                      <a16:colId xmlns:a16="http://schemas.microsoft.com/office/drawing/2014/main" val="804120982"/>
                    </a:ext>
                  </a:extLst>
                </a:gridCol>
              </a:tblGrid>
              <a:tr h="226229">
                <a:tc>
                  <a:txBody>
                    <a:bodyPr/>
                    <a:lstStyle/>
                    <a:p>
                      <a:pPr algn="l" rtl="0" fontAlgn="b"/>
                      <a:r>
                        <a:rPr lang="tr-TR" sz="1100" u="none" strike="noStrike" dirty="0">
                          <a:effectLst/>
                        </a:rPr>
                        <a:t> </a:t>
                      </a:r>
                      <a:endParaRPr lang="tr-TR" sz="1100" b="0" i="0" u="none" strike="noStrike" dirty="0">
                        <a:solidFill>
                          <a:srgbClr val="000000"/>
                        </a:solidFill>
                        <a:effectLst/>
                        <a:latin typeface="Calibri" panose="020F0502020204030204" pitchFamily="34" charset="0"/>
                      </a:endParaRPr>
                    </a:p>
                  </a:txBody>
                  <a:tcPr marL="9525" marR="9525" marT="9525" marB="0" anchor="b">
                    <a:solidFill>
                      <a:schemeClr val="accent2">
                        <a:lumMod val="40000"/>
                        <a:lumOff val="60000"/>
                      </a:schemeClr>
                    </a:solidFill>
                  </a:tcPr>
                </a:tc>
                <a:tc gridSpan="3">
                  <a:txBody>
                    <a:bodyPr/>
                    <a:lstStyle/>
                    <a:p>
                      <a:pPr algn="ctr" rtl="0" fontAlgn="b"/>
                      <a:r>
                        <a:rPr lang="tr-TR" sz="1100" b="1" u="none" strike="noStrike" dirty="0">
                          <a:effectLst/>
                        </a:rPr>
                        <a:t>EKONOMİK YATIRIMLAR</a:t>
                      </a:r>
                      <a:endParaRPr lang="tr-TR" sz="1100" b="1" i="0" u="none" strike="noStrike" dirty="0">
                        <a:solidFill>
                          <a:srgbClr val="000000"/>
                        </a:solidFill>
                        <a:effectLst/>
                        <a:latin typeface="Calibri" panose="020F0502020204030204" pitchFamily="34" charset="0"/>
                      </a:endParaRPr>
                    </a:p>
                  </a:txBody>
                  <a:tcPr marL="9525" marR="9525" marT="9525" marB="0" anchor="b">
                    <a:solidFill>
                      <a:schemeClr val="accent2">
                        <a:lumMod val="40000"/>
                        <a:lumOff val="60000"/>
                      </a:schemeClr>
                    </a:solidFill>
                  </a:tcPr>
                </a:tc>
                <a:tc hMerge="1">
                  <a:txBody>
                    <a:bodyPr/>
                    <a:lstStyle/>
                    <a:p>
                      <a:endParaRPr lang="tr-TR"/>
                    </a:p>
                  </a:txBody>
                  <a:tcPr/>
                </a:tc>
                <a:tc hMerge="1">
                  <a:txBody>
                    <a:bodyPr/>
                    <a:lstStyle/>
                    <a:p>
                      <a:endParaRPr lang="tr-TR"/>
                    </a:p>
                  </a:txBody>
                  <a:tcPr/>
                </a:tc>
                <a:tc gridSpan="3">
                  <a:txBody>
                    <a:bodyPr/>
                    <a:lstStyle/>
                    <a:p>
                      <a:pPr algn="ctr" rtl="0" fontAlgn="b"/>
                      <a:r>
                        <a:rPr lang="tr-TR" sz="1100" b="1" u="none" strike="noStrike" dirty="0">
                          <a:effectLst/>
                        </a:rPr>
                        <a:t>MAKİNE-EKİPMAN</a:t>
                      </a:r>
                      <a:endParaRPr lang="tr-TR" sz="1100" b="1" i="0" u="none" strike="noStrike" dirty="0">
                        <a:solidFill>
                          <a:srgbClr val="000000"/>
                        </a:solidFill>
                        <a:effectLst/>
                        <a:latin typeface="Calibri" panose="020F0502020204030204" pitchFamily="34" charset="0"/>
                      </a:endParaRPr>
                    </a:p>
                  </a:txBody>
                  <a:tcPr marL="9525" marR="9525" marT="9525" marB="0" anchor="b">
                    <a:solidFill>
                      <a:schemeClr val="accent2">
                        <a:lumMod val="40000"/>
                        <a:lumOff val="60000"/>
                      </a:schemeClr>
                    </a:solidFill>
                  </a:tcPr>
                </a:tc>
                <a:tc hMerge="1">
                  <a:txBody>
                    <a:bodyPr/>
                    <a:lstStyle/>
                    <a:p>
                      <a:endParaRPr lang="tr-TR"/>
                    </a:p>
                  </a:txBody>
                  <a:tcPr/>
                </a:tc>
                <a:tc hMerge="1">
                  <a:txBody>
                    <a:bodyPr/>
                    <a:lstStyle/>
                    <a:p>
                      <a:endParaRPr lang="tr-TR"/>
                    </a:p>
                  </a:txBody>
                  <a:tcPr/>
                </a:tc>
                <a:tc gridSpan="3">
                  <a:txBody>
                    <a:bodyPr/>
                    <a:lstStyle/>
                    <a:p>
                      <a:pPr algn="ctr" rtl="0" fontAlgn="b"/>
                      <a:r>
                        <a:rPr lang="tr-TR" sz="1100" b="1" u="none" strike="noStrike" dirty="0">
                          <a:effectLst/>
                        </a:rPr>
                        <a:t>TOPLAM</a:t>
                      </a:r>
                      <a:endParaRPr lang="tr-TR" sz="1100" b="1" i="0" u="none" strike="noStrike" dirty="0">
                        <a:solidFill>
                          <a:srgbClr val="000000"/>
                        </a:solidFill>
                        <a:effectLst/>
                        <a:latin typeface="Calibri" panose="020F0502020204030204" pitchFamily="34" charset="0"/>
                      </a:endParaRPr>
                    </a:p>
                  </a:txBody>
                  <a:tcPr marL="9525" marR="9525" marT="9525" marB="0" anchor="b">
                    <a:solidFill>
                      <a:schemeClr val="accent2">
                        <a:lumMod val="40000"/>
                        <a:lumOff val="60000"/>
                      </a:schemeClr>
                    </a:solidFill>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743792376"/>
                  </a:ext>
                </a:extLst>
              </a:tr>
              <a:tr h="527866">
                <a:tc>
                  <a:txBody>
                    <a:bodyPr/>
                    <a:lstStyle/>
                    <a:p>
                      <a:pPr algn="ctr" rtl="0" fontAlgn="ctr"/>
                      <a:r>
                        <a:rPr lang="tr-TR" sz="900" b="1" u="none" strike="noStrike" dirty="0">
                          <a:effectLst/>
                        </a:rPr>
                        <a:t>İlçe</a:t>
                      </a:r>
                      <a:endParaRPr lang="tr-TR" sz="900" b="1" i="0" u="none" strike="noStrike" dirty="0">
                        <a:solidFill>
                          <a:srgbClr val="000000"/>
                        </a:solidFill>
                        <a:effectLst/>
                        <a:latin typeface="Calibri" panose="020F0502020204030204" pitchFamily="34" charset="0"/>
                      </a:endParaRPr>
                    </a:p>
                  </a:txBody>
                  <a:tcPr marL="9525" marR="9525" marT="9525" marB="0" anchor="ctr">
                    <a:solidFill>
                      <a:schemeClr val="accent2">
                        <a:lumMod val="40000"/>
                        <a:lumOff val="60000"/>
                      </a:schemeClr>
                    </a:solidFill>
                  </a:tcPr>
                </a:tc>
                <a:tc>
                  <a:txBody>
                    <a:bodyPr/>
                    <a:lstStyle/>
                    <a:p>
                      <a:pPr algn="ctr" rtl="0" fontAlgn="ctr"/>
                      <a:r>
                        <a:rPr lang="tr-TR" sz="900" b="1" u="none" strike="noStrike" dirty="0">
                          <a:effectLst/>
                        </a:rPr>
                        <a:t>Başvuru Maliyeti</a:t>
                      </a:r>
                      <a:endParaRPr lang="tr-TR" sz="900" b="1" i="0" u="none" strike="noStrike" dirty="0">
                        <a:solidFill>
                          <a:srgbClr val="000000"/>
                        </a:solidFill>
                        <a:effectLst/>
                        <a:latin typeface="Calibri" panose="020F0502020204030204" pitchFamily="34" charset="0"/>
                      </a:endParaRPr>
                    </a:p>
                  </a:txBody>
                  <a:tcPr marL="9525" marR="9525" marT="9525" marB="0" anchor="ctr">
                    <a:solidFill>
                      <a:schemeClr val="accent2">
                        <a:lumMod val="40000"/>
                        <a:lumOff val="60000"/>
                      </a:schemeClr>
                    </a:solidFill>
                  </a:tcPr>
                </a:tc>
                <a:tc>
                  <a:txBody>
                    <a:bodyPr/>
                    <a:lstStyle/>
                    <a:p>
                      <a:pPr algn="ctr" rtl="0" fontAlgn="ctr"/>
                      <a:r>
                        <a:rPr lang="tr-TR" sz="900" b="1" u="none" strike="noStrike" dirty="0">
                          <a:effectLst/>
                        </a:rPr>
                        <a:t> Ödenen Hibe</a:t>
                      </a:r>
                      <a:endParaRPr lang="tr-TR" sz="900" b="1" i="0" u="none" strike="noStrike" dirty="0">
                        <a:solidFill>
                          <a:srgbClr val="000000"/>
                        </a:solidFill>
                        <a:effectLst/>
                        <a:latin typeface="Calibri" panose="020F0502020204030204" pitchFamily="34" charset="0"/>
                      </a:endParaRPr>
                    </a:p>
                  </a:txBody>
                  <a:tcPr marL="9525" marR="9525" marT="9525" marB="0" anchor="ctr">
                    <a:solidFill>
                      <a:schemeClr val="accent2">
                        <a:lumMod val="40000"/>
                        <a:lumOff val="60000"/>
                      </a:schemeClr>
                    </a:solidFill>
                  </a:tcPr>
                </a:tc>
                <a:tc>
                  <a:txBody>
                    <a:bodyPr/>
                    <a:lstStyle/>
                    <a:p>
                      <a:pPr algn="ctr" rtl="0" fontAlgn="ctr"/>
                      <a:r>
                        <a:rPr lang="tr-TR" sz="900" b="1" u="none" strike="noStrike" dirty="0">
                          <a:effectLst/>
                        </a:rPr>
                        <a:t>Proje Sayısı</a:t>
                      </a:r>
                      <a:endParaRPr lang="tr-TR" sz="900" b="1" i="0" u="none" strike="noStrike" dirty="0">
                        <a:solidFill>
                          <a:srgbClr val="000000"/>
                        </a:solidFill>
                        <a:effectLst/>
                        <a:latin typeface="Calibri" panose="020F0502020204030204" pitchFamily="34" charset="0"/>
                      </a:endParaRPr>
                    </a:p>
                  </a:txBody>
                  <a:tcPr marL="9525" marR="9525" marT="9525" marB="0" anchor="ctr">
                    <a:solidFill>
                      <a:schemeClr val="accent2">
                        <a:lumMod val="40000"/>
                        <a:lumOff val="60000"/>
                      </a:schemeClr>
                    </a:solidFill>
                  </a:tcPr>
                </a:tc>
                <a:tc>
                  <a:txBody>
                    <a:bodyPr/>
                    <a:lstStyle/>
                    <a:p>
                      <a:pPr algn="ctr" rtl="0" fontAlgn="ctr"/>
                      <a:r>
                        <a:rPr lang="tr-TR" sz="900" b="1" u="none" strike="noStrike" dirty="0">
                          <a:effectLst/>
                        </a:rPr>
                        <a:t>Başvuru Maliyeti</a:t>
                      </a:r>
                      <a:endParaRPr lang="tr-TR" sz="900" b="1" i="0" u="none" strike="noStrike" dirty="0">
                        <a:solidFill>
                          <a:srgbClr val="000000"/>
                        </a:solidFill>
                        <a:effectLst/>
                        <a:latin typeface="Calibri" panose="020F0502020204030204" pitchFamily="34" charset="0"/>
                      </a:endParaRPr>
                    </a:p>
                  </a:txBody>
                  <a:tcPr marL="9525" marR="9525" marT="9525" marB="0" anchor="ctr">
                    <a:solidFill>
                      <a:schemeClr val="accent2">
                        <a:lumMod val="40000"/>
                        <a:lumOff val="60000"/>
                      </a:schemeClr>
                    </a:solidFill>
                  </a:tcPr>
                </a:tc>
                <a:tc>
                  <a:txBody>
                    <a:bodyPr/>
                    <a:lstStyle/>
                    <a:p>
                      <a:pPr algn="ctr" rtl="0" fontAlgn="ctr"/>
                      <a:r>
                        <a:rPr lang="tr-TR" sz="900" b="1" u="none" strike="noStrike" dirty="0">
                          <a:effectLst/>
                        </a:rPr>
                        <a:t> Ödenen Hibe</a:t>
                      </a:r>
                      <a:endParaRPr lang="tr-TR" sz="900" b="1" i="0" u="none" strike="noStrike" dirty="0">
                        <a:solidFill>
                          <a:srgbClr val="000000"/>
                        </a:solidFill>
                        <a:effectLst/>
                        <a:latin typeface="Calibri" panose="020F0502020204030204" pitchFamily="34" charset="0"/>
                      </a:endParaRPr>
                    </a:p>
                  </a:txBody>
                  <a:tcPr marL="9525" marR="9525" marT="9525" marB="0" anchor="ctr">
                    <a:solidFill>
                      <a:schemeClr val="accent2">
                        <a:lumMod val="40000"/>
                        <a:lumOff val="60000"/>
                      </a:schemeClr>
                    </a:solidFill>
                  </a:tcPr>
                </a:tc>
                <a:tc>
                  <a:txBody>
                    <a:bodyPr/>
                    <a:lstStyle/>
                    <a:p>
                      <a:pPr algn="ctr" rtl="0" fontAlgn="ctr"/>
                      <a:r>
                        <a:rPr lang="tr-TR" sz="900" b="1" u="none" strike="noStrike" dirty="0">
                          <a:effectLst/>
                        </a:rPr>
                        <a:t>Proje Sayısı</a:t>
                      </a:r>
                      <a:endParaRPr lang="tr-TR" sz="900" b="1" i="0" u="none" strike="noStrike" dirty="0">
                        <a:solidFill>
                          <a:srgbClr val="000000"/>
                        </a:solidFill>
                        <a:effectLst/>
                        <a:latin typeface="Calibri" panose="020F0502020204030204" pitchFamily="34" charset="0"/>
                      </a:endParaRPr>
                    </a:p>
                  </a:txBody>
                  <a:tcPr marL="9525" marR="9525" marT="9525" marB="0" anchor="ctr">
                    <a:solidFill>
                      <a:schemeClr val="accent2">
                        <a:lumMod val="40000"/>
                        <a:lumOff val="60000"/>
                      </a:schemeClr>
                    </a:solidFill>
                  </a:tcPr>
                </a:tc>
                <a:tc>
                  <a:txBody>
                    <a:bodyPr/>
                    <a:lstStyle/>
                    <a:p>
                      <a:pPr algn="ctr" rtl="0" fontAlgn="ctr"/>
                      <a:r>
                        <a:rPr lang="tr-TR" sz="900" b="1" u="none" strike="noStrike" dirty="0">
                          <a:effectLst/>
                        </a:rPr>
                        <a:t>Toplam Başvuru Maliyeti</a:t>
                      </a:r>
                      <a:endParaRPr lang="tr-TR" sz="900" b="1" i="0" u="none" strike="noStrike" dirty="0">
                        <a:solidFill>
                          <a:srgbClr val="000000"/>
                        </a:solidFill>
                        <a:effectLst/>
                        <a:latin typeface="Calibri" panose="020F0502020204030204" pitchFamily="34" charset="0"/>
                      </a:endParaRPr>
                    </a:p>
                  </a:txBody>
                  <a:tcPr marL="9525" marR="9525" marT="9525" marB="0" anchor="ctr">
                    <a:solidFill>
                      <a:schemeClr val="accent2">
                        <a:lumMod val="40000"/>
                        <a:lumOff val="60000"/>
                      </a:schemeClr>
                    </a:solidFill>
                  </a:tcPr>
                </a:tc>
                <a:tc>
                  <a:txBody>
                    <a:bodyPr/>
                    <a:lstStyle/>
                    <a:p>
                      <a:pPr algn="ctr" rtl="0" fontAlgn="ctr"/>
                      <a:r>
                        <a:rPr lang="tr-TR" sz="900" b="1" u="none" strike="noStrike" dirty="0">
                          <a:effectLst/>
                        </a:rPr>
                        <a:t> Toplam Ödenen Hibe</a:t>
                      </a:r>
                      <a:endParaRPr lang="tr-TR" sz="900" b="1" i="0" u="none" strike="noStrike" dirty="0">
                        <a:solidFill>
                          <a:srgbClr val="000000"/>
                        </a:solidFill>
                        <a:effectLst/>
                        <a:latin typeface="Calibri" panose="020F0502020204030204" pitchFamily="34" charset="0"/>
                      </a:endParaRPr>
                    </a:p>
                  </a:txBody>
                  <a:tcPr marL="9525" marR="9525" marT="9525" marB="0" anchor="ctr">
                    <a:solidFill>
                      <a:schemeClr val="accent2">
                        <a:lumMod val="40000"/>
                        <a:lumOff val="60000"/>
                      </a:schemeClr>
                    </a:solidFill>
                  </a:tcPr>
                </a:tc>
                <a:tc>
                  <a:txBody>
                    <a:bodyPr/>
                    <a:lstStyle/>
                    <a:p>
                      <a:pPr algn="ctr" rtl="0" fontAlgn="ctr"/>
                      <a:r>
                        <a:rPr lang="tr-TR" sz="900" b="1" u="none" strike="noStrike" dirty="0">
                          <a:effectLst/>
                        </a:rPr>
                        <a:t>Proje Sayısı</a:t>
                      </a:r>
                      <a:endParaRPr lang="tr-TR" sz="900" b="1" i="0" u="none" strike="noStrike" dirty="0">
                        <a:solidFill>
                          <a:srgbClr val="000000"/>
                        </a:solidFill>
                        <a:effectLst/>
                        <a:latin typeface="Calibri" panose="020F0502020204030204" pitchFamily="34" charset="0"/>
                      </a:endParaRPr>
                    </a:p>
                  </a:txBody>
                  <a:tcPr marL="9525" marR="9525" marT="9525" marB="0" anchor="ctr">
                    <a:solidFill>
                      <a:schemeClr val="accent2">
                        <a:lumMod val="40000"/>
                        <a:lumOff val="60000"/>
                      </a:schemeClr>
                    </a:solidFill>
                  </a:tcPr>
                </a:tc>
                <a:extLst>
                  <a:ext uri="{0D108BD9-81ED-4DB2-BD59-A6C34878D82A}">
                    <a16:rowId xmlns:a16="http://schemas.microsoft.com/office/drawing/2014/main" val="2329522577"/>
                  </a:ext>
                </a:extLst>
              </a:tr>
              <a:tr h="226229">
                <a:tc>
                  <a:txBody>
                    <a:bodyPr/>
                    <a:lstStyle/>
                    <a:p>
                      <a:pPr algn="ctr" rtl="0" fontAlgn="ctr"/>
                      <a:r>
                        <a:rPr lang="tr-TR" sz="900" u="none" strike="noStrike">
                          <a:effectLst/>
                        </a:rPr>
                        <a:t>BODRUM</a:t>
                      </a:r>
                      <a:endParaRPr lang="tr-TR" sz="900" b="0" i="0" u="none" strike="noStrike">
                        <a:solidFill>
                          <a:srgbClr val="000000"/>
                        </a:solidFill>
                        <a:effectLst/>
                        <a:latin typeface="Calibri" panose="020F0502020204030204" pitchFamily="34" charset="0"/>
                      </a:endParaRPr>
                    </a:p>
                  </a:txBody>
                  <a:tcPr marL="9525" marR="9525" marT="9525" marB="0" anchor="ctr">
                    <a:solidFill>
                      <a:schemeClr val="accent2">
                        <a:lumMod val="40000"/>
                        <a:lumOff val="60000"/>
                      </a:schemeClr>
                    </a:solidFill>
                  </a:tcPr>
                </a:tc>
                <a:tc>
                  <a:txBody>
                    <a:bodyPr/>
                    <a:lstStyle/>
                    <a:p>
                      <a:pPr algn="ctr" rtl="0" fontAlgn="ctr"/>
                      <a:r>
                        <a:rPr lang="tr-TR" sz="900" u="none" strike="noStrike">
                          <a:effectLst/>
                        </a:rPr>
                        <a:t>₺4.360.894,38</a:t>
                      </a:r>
                      <a:endParaRPr lang="tr-TR" sz="900" b="0" i="0" u="none" strike="noStrike">
                        <a:solidFill>
                          <a:srgbClr val="000000"/>
                        </a:solidFill>
                        <a:effectLst/>
                        <a:latin typeface="Calibri" panose="020F0502020204030204" pitchFamily="34" charset="0"/>
                      </a:endParaRPr>
                    </a:p>
                  </a:txBody>
                  <a:tcPr marL="9525" marR="9525" marT="9525" marB="0" anchor="ctr">
                    <a:solidFill>
                      <a:schemeClr val="accent2">
                        <a:lumMod val="40000"/>
                        <a:lumOff val="60000"/>
                      </a:schemeClr>
                    </a:solidFill>
                  </a:tcPr>
                </a:tc>
                <a:tc>
                  <a:txBody>
                    <a:bodyPr/>
                    <a:lstStyle/>
                    <a:p>
                      <a:pPr algn="ctr" rtl="0" fontAlgn="ctr"/>
                      <a:r>
                        <a:rPr lang="tr-TR" sz="900" u="none" strike="noStrike">
                          <a:effectLst/>
                        </a:rPr>
                        <a:t>₺1.957.687,32</a:t>
                      </a:r>
                      <a:endParaRPr lang="tr-TR" sz="900" b="0" i="0" u="none" strike="noStrike">
                        <a:solidFill>
                          <a:srgbClr val="000000"/>
                        </a:solidFill>
                        <a:effectLst/>
                        <a:latin typeface="Calibri" panose="020F0502020204030204" pitchFamily="34" charset="0"/>
                      </a:endParaRPr>
                    </a:p>
                  </a:txBody>
                  <a:tcPr marL="9525" marR="9525" marT="9525" marB="0" anchor="ctr">
                    <a:solidFill>
                      <a:schemeClr val="accent2">
                        <a:lumMod val="40000"/>
                        <a:lumOff val="60000"/>
                      </a:schemeClr>
                    </a:solidFill>
                  </a:tcPr>
                </a:tc>
                <a:tc>
                  <a:txBody>
                    <a:bodyPr/>
                    <a:lstStyle/>
                    <a:p>
                      <a:pPr algn="ctr" rtl="0" fontAlgn="ctr"/>
                      <a:r>
                        <a:rPr lang="tr-TR" sz="900" u="none" strike="noStrike">
                          <a:effectLst/>
                        </a:rPr>
                        <a:t>6</a:t>
                      </a:r>
                      <a:endParaRPr lang="tr-TR" sz="900" b="0" i="0" u="none" strike="noStrike">
                        <a:solidFill>
                          <a:srgbClr val="000000"/>
                        </a:solidFill>
                        <a:effectLst/>
                        <a:latin typeface="Calibri" panose="020F0502020204030204" pitchFamily="34" charset="0"/>
                      </a:endParaRPr>
                    </a:p>
                  </a:txBody>
                  <a:tcPr marL="9525" marR="9525" marT="9525" marB="0" anchor="ctr">
                    <a:solidFill>
                      <a:schemeClr val="accent2">
                        <a:lumMod val="40000"/>
                        <a:lumOff val="60000"/>
                      </a:schemeClr>
                    </a:solidFill>
                  </a:tcPr>
                </a:tc>
                <a:tc>
                  <a:txBody>
                    <a:bodyPr/>
                    <a:lstStyle/>
                    <a:p>
                      <a:pPr algn="ctr" rtl="0" fontAlgn="b"/>
                      <a:r>
                        <a:rPr lang="tr-TR" sz="900" u="none" strike="noStrike" dirty="0">
                          <a:effectLst/>
                        </a:rPr>
                        <a:t>₺573.115,44</a:t>
                      </a:r>
                      <a:endParaRPr lang="tr-TR" sz="900" b="0" i="0" u="none" strike="noStrike" dirty="0">
                        <a:solidFill>
                          <a:srgbClr val="000000"/>
                        </a:solidFill>
                        <a:effectLst/>
                        <a:latin typeface="Calibri" panose="020F0502020204030204" pitchFamily="34" charset="0"/>
                      </a:endParaRPr>
                    </a:p>
                  </a:txBody>
                  <a:tcPr marL="9525" marR="9525" marT="9525" marB="0" anchor="b">
                    <a:solidFill>
                      <a:schemeClr val="accent2">
                        <a:lumMod val="40000"/>
                        <a:lumOff val="60000"/>
                      </a:schemeClr>
                    </a:solidFill>
                  </a:tcPr>
                </a:tc>
                <a:tc>
                  <a:txBody>
                    <a:bodyPr/>
                    <a:lstStyle/>
                    <a:p>
                      <a:pPr algn="ctr" rtl="0" fontAlgn="b"/>
                      <a:r>
                        <a:rPr lang="tr-TR" sz="900" u="none" strike="noStrike">
                          <a:effectLst/>
                        </a:rPr>
                        <a:t>₺242.463,30</a:t>
                      </a:r>
                      <a:endParaRPr lang="tr-TR" sz="900" b="0" i="0" u="none" strike="noStrike">
                        <a:solidFill>
                          <a:srgbClr val="000000"/>
                        </a:solidFill>
                        <a:effectLst/>
                        <a:latin typeface="Calibri" panose="020F0502020204030204" pitchFamily="34" charset="0"/>
                      </a:endParaRPr>
                    </a:p>
                  </a:txBody>
                  <a:tcPr marL="9525" marR="9525" marT="9525" marB="0" anchor="b">
                    <a:solidFill>
                      <a:schemeClr val="accent2">
                        <a:lumMod val="40000"/>
                        <a:lumOff val="60000"/>
                      </a:schemeClr>
                    </a:solidFill>
                  </a:tcPr>
                </a:tc>
                <a:tc>
                  <a:txBody>
                    <a:bodyPr/>
                    <a:lstStyle/>
                    <a:p>
                      <a:pPr algn="ctr" rtl="0" fontAlgn="b"/>
                      <a:r>
                        <a:rPr lang="tr-TR" sz="900" u="none" strike="noStrike">
                          <a:effectLst/>
                        </a:rPr>
                        <a:t>40</a:t>
                      </a:r>
                      <a:endParaRPr lang="tr-TR" sz="900" b="0" i="0" u="none" strike="noStrike">
                        <a:solidFill>
                          <a:srgbClr val="000000"/>
                        </a:solidFill>
                        <a:effectLst/>
                        <a:latin typeface="Calibri" panose="020F0502020204030204" pitchFamily="34" charset="0"/>
                      </a:endParaRPr>
                    </a:p>
                  </a:txBody>
                  <a:tcPr marL="9525" marR="9525" marT="9525" marB="0" anchor="b">
                    <a:solidFill>
                      <a:schemeClr val="accent2">
                        <a:lumMod val="40000"/>
                        <a:lumOff val="60000"/>
                      </a:schemeClr>
                    </a:solidFill>
                  </a:tcPr>
                </a:tc>
                <a:tc>
                  <a:txBody>
                    <a:bodyPr/>
                    <a:lstStyle/>
                    <a:p>
                      <a:pPr algn="ctr" rtl="0" fontAlgn="b"/>
                      <a:r>
                        <a:rPr lang="tr-TR" sz="900" u="none" strike="noStrike">
                          <a:effectLst/>
                        </a:rPr>
                        <a:t>₺4.934.009,82</a:t>
                      </a:r>
                      <a:endParaRPr lang="tr-TR" sz="900" b="0" i="0" u="none" strike="noStrike">
                        <a:solidFill>
                          <a:srgbClr val="000000"/>
                        </a:solidFill>
                        <a:effectLst/>
                        <a:latin typeface="Calibri" panose="020F0502020204030204" pitchFamily="34" charset="0"/>
                      </a:endParaRPr>
                    </a:p>
                  </a:txBody>
                  <a:tcPr marL="9525" marR="9525" marT="9525" marB="0" anchor="b">
                    <a:solidFill>
                      <a:schemeClr val="accent2">
                        <a:lumMod val="40000"/>
                        <a:lumOff val="60000"/>
                      </a:schemeClr>
                    </a:solidFill>
                  </a:tcPr>
                </a:tc>
                <a:tc>
                  <a:txBody>
                    <a:bodyPr/>
                    <a:lstStyle/>
                    <a:p>
                      <a:pPr algn="ctr" rtl="0" fontAlgn="b"/>
                      <a:r>
                        <a:rPr lang="tr-TR" sz="900" u="none" strike="noStrike">
                          <a:effectLst/>
                        </a:rPr>
                        <a:t>₺2.200.150,62</a:t>
                      </a:r>
                      <a:endParaRPr lang="tr-TR" sz="900" b="0" i="0" u="none" strike="noStrike">
                        <a:solidFill>
                          <a:srgbClr val="000000"/>
                        </a:solidFill>
                        <a:effectLst/>
                        <a:latin typeface="Calibri" panose="020F0502020204030204" pitchFamily="34" charset="0"/>
                      </a:endParaRPr>
                    </a:p>
                  </a:txBody>
                  <a:tcPr marL="9525" marR="9525" marT="9525" marB="0" anchor="b">
                    <a:solidFill>
                      <a:schemeClr val="accent2">
                        <a:lumMod val="40000"/>
                        <a:lumOff val="60000"/>
                      </a:schemeClr>
                    </a:solidFill>
                  </a:tcPr>
                </a:tc>
                <a:tc>
                  <a:txBody>
                    <a:bodyPr/>
                    <a:lstStyle/>
                    <a:p>
                      <a:pPr algn="ctr" rtl="0" fontAlgn="b"/>
                      <a:r>
                        <a:rPr lang="tr-TR" sz="900" u="none" strike="noStrike">
                          <a:effectLst/>
                        </a:rPr>
                        <a:t>46</a:t>
                      </a:r>
                      <a:endParaRPr lang="tr-TR" sz="900" b="0" i="0" u="none" strike="noStrike">
                        <a:solidFill>
                          <a:srgbClr val="000000"/>
                        </a:solidFill>
                        <a:effectLst/>
                        <a:latin typeface="Calibri" panose="020F0502020204030204" pitchFamily="34" charset="0"/>
                      </a:endParaRPr>
                    </a:p>
                  </a:txBody>
                  <a:tcPr marL="9525" marR="9525" marT="9525" marB="0" anchor="b">
                    <a:solidFill>
                      <a:schemeClr val="accent2">
                        <a:lumMod val="40000"/>
                        <a:lumOff val="60000"/>
                      </a:schemeClr>
                    </a:solidFill>
                  </a:tcPr>
                </a:tc>
                <a:extLst>
                  <a:ext uri="{0D108BD9-81ED-4DB2-BD59-A6C34878D82A}">
                    <a16:rowId xmlns:a16="http://schemas.microsoft.com/office/drawing/2014/main" val="2362014517"/>
                  </a:ext>
                </a:extLst>
              </a:tr>
              <a:tr h="226229">
                <a:tc>
                  <a:txBody>
                    <a:bodyPr/>
                    <a:lstStyle/>
                    <a:p>
                      <a:pPr algn="ctr" rtl="0" fontAlgn="ctr"/>
                      <a:r>
                        <a:rPr lang="tr-TR" sz="900" u="none" strike="noStrike">
                          <a:effectLst/>
                        </a:rPr>
                        <a:t>DALAMAN</a:t>
                      </a:r>
                      <a:endParaRPr lang="tr-TR" sz="900" b="0" i="0" u="none" strike="noStrike">
                        <a:solidFill>
                          <a:srgbClr val="000000"/>
                        </a:solidFill>
                        <a:effectLst/>
                        <a:latin typeface="Calibri" panose="020F0502020204030204" pitchFamily="34" charset="0"/>
                      </a:endParaRPr>
                    </a:p>
                  </a:txBody>
                  <a:tcPr marL="9525" marR="9525" marT="9525" marB="0" anchor="ctr">
                    <a:solidFill>
                      <a:schemeClr val="accent2">
                        <a:lumMod val="40000"/>
                        <a:lumOff val="60000"/>
                      </a:schemeClr>
                    </a:solidFill>
                  </a:tcPr>
                </a:tc>
                <a:tc>
                  <a:txBody>
                    <a:bodyPr/>
                    <a:lstStyle/>
                    <a:p>
                      <a:pPr algn="ctr" rtl="0" fontAlgn="ctr"/>
                      <a:r>
                        <a:rPr lang="tr-TR" sz="900" u="none" strike="noStrike" dirty="0">
                          <a:effectLst/>
                        </a:rPr>
                        <a:t>₺7.447.957,40</a:t>
                      </a:r>
                      <a:endParaRPr lang="tr-TR" sz="900" b="0" i="0" u="none" strike="noStrike" dirty="0">
                        <a:solidFill>
                          <a:srgbClr val="000000"/>
                        </a:solidFill>
                        <a:effectLst/>
                        <a:latin typeface="Calibri" panose="020F0502020204030204" pitchFamily="34" charset="0"/>
                      </a:endParaRPr>
                    </a:p>
                  </a:txBody>
                  <a:tcPr marL="9525" marR="9525" marT="9525" marB="0" anchor="ctr">
                    <a:solidFill>
                      <a:schemeClr val="accent2">
                        <a:lumMod val="40000"/>
                        <a:lumOff val="60000"/>
                      </a:schemeClr>
                    </a:solidFill>
                  </a:tcPr>
                </a:tc>
                <a:tc>
                  <a:txBody>
                    <a:bodyPr/>
                    <a:lstStyle/>
                    <a:p>
                      <a:pPr algn="ctr" rtl="0" fontAlgn="ctr"/>
                      <a:r>
                        <a:rPr lang="tr-TR" sz="900" u="none" strike="noStrike" dirty="0">
                          <a:effectLst/>
                        </a:rPr>
                        <a:t>₺3.201.561,36</a:t>
                      </a:r>
                      <a:endParaRPr lang="tr-TR" sz="900" b="0" i="0" u="none" strike="noStrike" dirty="0">
                        <a:solidFill>
                          <a:srgbClr val="000000"/>
                        </a:solidFill>
                        <a:effectLst/>
                        <a:latin typeface="Calibri" panose="020F0502020204030204" pitchFamily="34" charset="0"/>
                      </a:endParaRPr>
                    </a:p>
                  </a:txBody>
                  <a:tcPr marL="9525" marR="9525" marT="9525" marB="0" anchor="ctr">
                    <a:solidFill>
                      <a:schemeClr val="accent2">
                        <a:lumMod val="40000"/>
                        <a:lumOff val="60000"/>
                      </a:schemeClr>
                    </a:solidFill>
                  </a:tcPr>
                </a:tc>
                <a:tc>
                  <a:txBody>
                    <a:bodyPr/>
                    <a:lstStyle/>
                    <a:p>
                      <a:pPr algn="ctr" rtl="0" fontAlgn="ctr"/>
                      <a:r>
                        <a:rPr lang="tr-TR" sz="900" u="none" strike="noStrike" dirty="0">
                          <a:effectLst/>
                        </a:rPr>
                        <a:t>8</a:t>
                      </a:r>
                      <a:endParaRPr lang="tr-TR" sz="900" b="0" i="0" u="none" strike="noStrike" dirty="0">
                        <a:solidFill>
                          <a:srgbClr val="000000"/>
                        </a:solidFill>
                        <a:effectLst/>
                        <a:latin typeface="Calibri" panose="020F0502020204030204" pitchFamily="34" charset="0"/>
                      </a:endParaRPr>
                    </a:p>
                  </a:txBody>
                  <a:tcPr marL="9525" marR="9525" marT="9525" marB="0" anchor="ctr">
                    <a:solidFill>
                      <a:schemeClr val="accent2">
                        <a:lumMod val="40000"/>
                        <a:lumOff val="60000"/>
                      </a:schemeClr>
                    </a:solidFill>
                  </a:tcPr>
                </a:tc>
                <a:tc>
                  <a:txBody>
                    <a:bodyPr/>
                    <a:lstStyle/>
                    <a:p>
                      <a:pPr algn="ctr" rtl="0" fontAlgn="b"/>
                      <a:r>
                        <a:rPr lang="tr-TR" sz="900" u="none" strike="noStrike">
                          <a:effectLst/>
                        </a:rPr>
                        <a:t>₺859.281,00</a:t>
                      </a:r>
                      <a:endParaRPr lang="tr-TR" sz="900" b="0" i="0" u="none" strike="noStrike">
                        <a:solidFill>
                          <a:srgbClr val="000000"/>
                        </a:solidFill>
                        <a:effectLst/>
                        <a:latin typeface="Calibri" panose="020F0502020204030204" pitchFamily="34" charset="0"/>
                      </a:endParaRPr>
                    </a:p>
                  </a:txBody>
                  <a:tcPr marL="9525" marR="9525" marT="9525" marB="0" anchor="b">
                    <a:solidFill>
                      <a:schemeClr val="accent2">
                        <a:lumMod val="40000"/>
                        <a:lumOff val="60000"/>
                      </a:schemeClr>
                    </a:solidFill>
                  </a:tcPr>
                </a:tc>
                <a:tc>
                  <a:txBody>
                    <a:bodyPr/>
                    <a:lstStyle/>
                    <a:p>
                      <a:pPr algn="ctr" rtl="0" fontAlgn="b"/>
                      <a:r>
                        <a:rPr lang="tr-TR" sz="900" u="none" strike="noStrike" dirty="0">
                          <a:effectLst/>
                        </a:rPr>
                        <a:t>₺422.939,39</a:t>
                      </a:r>
                      <a:endParaRPr lang="tr-TR" sz="900" b="0" i="0" u="none" strike="noStrike" dirty="0">
                        <a:solidFill>
                          <a:srgbClr val="000000"/>
                        </a:solidFill>
                        <a:effectLst/>
                        <a:latin typeface="Calibri" panose="020F0502020204030204" pitchFamily="34" charset="0"/>
                      </a:endParaRPr>
                    </a:p>
                  </a:txBody>
                  <a:tcPr marL="9525" marR="9525" marT="9525" marB="0" anchor="b">
                    <a:solidFill>
                      <a:schemeClr val="accent2">
                        <a:lumMod val="40000"/>
                        <a:lumOff val="60000"/>
                      </a:schemeClr>
                    </a:solidFill>
                  </a:tcPr>
                </a:tc>
                <a:tc>
                  <a:txBody>
                    <a:bodyPr/>
                    <a:lstStyle/>
                    <a:p>
                      <a:pPr algn="ctr" rtl="0" fontAlgn="b"/>
                      <a:r>
                        <a:rPr lang="tr-TR" sz="900" u="none" strike="noStrike">
                          <a:effectLst/>
                        </a:rPr>
                        <a:t>26</a:t>
                      </a:r>
                      <a:endParaRPr lang="tr-TR" sz="900" b="0" i="0" u="none" strike="noStrike">
                        <a:solidFill>
                          <a:srgbClr val="000000"/>
                        </a:solidFill>
                        <a:effectLst/>
                        <a:latin typeface="Calibri" panose="020F0502020204030204" pitchFamily="34" charset="0"/>
                      </a:endParaRPr>
                    </a:p>
                  </a:txBody>
                  <a:tcPr marL="9525" marR="9525" marT="9525" marB="0" anchor="b">
                    <a:solidFill>
                      <a:schemeClr val="accent2">
                        <a:lumMod val="40000"/>
                        <a:lumOff val="60000"/>
                      </a:schemeClr>
                    </a:solidFill>
                  </a:tcPr>
                </a:tc>
                <a:tc>
                  <a:txBody>
                    <a:bodyPr/>
                    <a:lstStyle/>
                    <a:p>
                      <a:pPr algn="ctr" rtl="0" fontAlgn="b"/>
                      <a:r>
                        <a:rPr lang="tr-TR" sz="900" u="none" strike="noStrike">
                          <a:effectLst/>
                        </a:rPr>
                        <a:t>₺8.307.238,40</a:t>
                      </a:r>
                      <a:endParaRPr lang="tr-TR" sz="900" b="0" i="0" u="none" strike="noStrike">
                        <a:solidFill>
                          <a:srgbClr val="000000"/>
                        </a:solidFill>
                        <a:effectLst/>
                        <a:latin typeface="Calibri" panose="020F0502020204030204" pitchFamily="34" charset="0"/>
                      </a:endParaRPr>
                    </a:p>
                  </a:txBody>
                  <a:tcPr marL="9525" marR="9525" marT="9525" marB="0" anchor="b">
                    <a:solidFill>
                      <a:schemeClr val="accent2">
                        <a:lumMod val="40000"/>
                        <a:lumOff val="60000"/>
                      </a:schemeClr>
                    </a:solidFill>
                  </a:tcPr>
                </a:tc>
                <a:tc>
                  <a:txBody>
                    <a:bodyPr/>
                    <a:lstStyle/>
                    <a:p>
                      <a:pPr algn="ctr" rtl="0" fontAlgn="b"/>
                      <a:r>
                        <a:rPr lang="tr-TR" sz="900" u="none" strike="noStrike">
                          <a:effectLst/>
                        </a:rPr>
                        <a:t>₺3.624.500,75</a:t>
                      </a:r>
                      <a:endParaRPr lang="tr-TR" sz="900" b="0" i="0" u="none" strike="noStrike">
                        <a:solidFill>
                          <a:srgbClr val="000000"/>
                        </a:solidFill>
                        <a:effectLst/>
                        <a:latin typeface="Calibri" panose="020F0502020204030204" pitchFamily="34" charset="0"/>
                      </a:endParaRPr>
                    </a:p>
                  </a:txBody>
                  <a:tcPr marL="9525" marR="9525" marT="9525" marB="0" anchor="b">
                    <a:solidFill>
                      <a:schemeClr val="accent2">
                        <a:lumMod val="40000"/>
                        <a:lumOff val="60000"/>
                      </a:schemeClr>
                    </a:solidFill>
                  </a:tcPr>
                </a:tc>
                <a:tc>
                  <a:txBody>
                    <a:bodyPr/>
                    <a:lstStyle/>
                    <a:p>
                      <a:pPr algn="ctr" rtl="0" fontAlgn="b"/>
                      <a:r>
                        <a:rPr lang="tr-TR" sz="900" u="none" strike="noStrike">
                          <a:effectLst/>
                        </a:rPr>
                        <a:t>34</a:t>
                      </a:r>
                      <a:endParaRPr lang="tr-TR" sz="900" b="0" i="0" u="none" strike="noStrike">
                        <a:solidFill>
                          <a:srgbClr val="000000"/>
                        </a:solidFill>
                        <a:effectLst/>
                        <a:latin typeface="Calibri" panose="020F0502020204030204" pitchFamily="34" charset="0"/>
                      </a:endParaRPr>
                    </a:p>
                  </a:txBody>
                  <a:tcPr marL="9525" marR="9525" marT="9525" marB="0" anchor="b">
                    <a:solidFill>
                      <a:schemeClr val="accent2">
                        <a:lumMod val="40000"/>
                        <a:lumOff val="60000"/>
                      </a:schemeClr>
                    </a:solidFill>
                  </a:tcPr>
                </a:tc>
                <a:extLst>
                  <a:ext uri="{0D108BD9-81ED-4DB2-BD59-A6C34878D82A}">
                    <a16:rowId xmlns:a16="http://schemas.microsoft.com/office/drawing/2014/main" val="3742266372"/>
                  </a:ext>
                </a:extLst>
              </a:tr>
              <a:tr h="226229">
                <a:tc>
                  <a:txBody>
                    <a:bodyPr/>
                    <a:lstStyle/>
                    <a:p>
                      <a:pPr algn="ctr" rtl="0" fontAlgn="ctr"/>
                      <a:r>
                        <a:rPr lang="tr-TR" sz="900" u="none" strike="noStrike">
                          <a:effectLst/>
                        </a:rPr>
                        <a:t>DATÇA</a:t>
                      </a:r>
                      <a:endParaRPr lang="tr-TR" sz="900" b="0" i="0" u="none" strike="noStrike">
                        <a:solidFill>
                          <a:srgbClr val="000000"/>
                        </a:solidFill>
                        <a:effectLst/>
                        <a:latin typeface="Calibri" panose="020F0502020204030204" pitchFamily="34" charset="0"/>
                      </a:endParaRPr>
                    </a:p>
                  </a:txBody>
                  <a:tcPr marL="9525" marR="9525" marT="9525" marB="0" anchor="ctr">
                    <a:solidFill>
                      <a:schemeClr val="accent2">
                        <a:lumMod val="40000"/>
                        <a:lumOff val="60000"/>
                      </a:schemeClr>
                    </a:solidFill>
                  </a:tcPr>
                </a:tc>
                <a:tc>
                  <a:txBody>
                    <a:bodyPr/>
                    <a:lstStyle/>
                    <a:p>
                      <a:pPr algn="ctr" rtl="0" fontAlgn="ctr"/>
                      <a:r>
                        <a:rPr lang="tr-TR" sz="900" u="none" strike="noStrike">
                          <a:effectLst/>
                        </a:rPr>
                        <a:t>₺11.501.248,61</a:t>
                      </a:r>
                      <a:endParaRPr lang="tr-TR" sz="900" b="0" i="0" u="none" strike="noStrike">
                        <a:solidFill>
                          <a:srgbClr val="000000"/>
                        </a:solidFill>
                        <a:effectLst/>
                        <a:latin typeface="Calibri" panose="020F0502020204030204" pitchFamily="34" charset="0"/>
                      </a:endParaRPr>
                    </a:p>
                  </a:txBody>
                  <a:tcPr marL="9525" marR="9525" marT="9525" marB="0" anchor="ctr">
                    <a:solidFill>
                      <a:schemeClr val="accent2">
                        <a:lumMod val="40000"/>
                        <a:lumOff val="60000"/>
                      </a:schemeClr>
                    </a:solidFill>
                  </a:tcPr>
                </a:tc>
                <a:tc>
                  <a:txBody>
                    <a:bodyPr/>
                    <a:lstStyle/>
                    <a:p>
                      <a:pPr algn="ctr" rtl="0" fontAlgn="ctr"/>
                      <a:r>
                        <a:rPr lang="tr-TR" sz="900" u="none" strike="noStrike">
                          <a:effectLst/>
                        </a:rPr>
                        <a:t>₺4.981.909,28</a:t>
                      </a:r>
                      <a:endParaRPr lang="tr-TR" sz="900" b="0" i="0" u="none" strike="noStrike">
                        <a:solidFill>
                          <a:srgbClr val="000000"/>
                        </a:solidFill>
                        <a:effectLst/>
                        <a:latin typeface="Calibri" panose="020F0502020204030204" pitchFamily="34" charset="0"/>
                      </a:endParaRPr>
                    </a:p>
                  </a:txBody>
                  <a:tcPr marL="9525" marR="9525" marT="9525" marB="0" anchor="ctr">
                    <a:solidFill>
                      <a:schemeClr val="accent2">
                        <a:lumMod val="40000"/>
                        <a:lumOff val="60000"/>
                      </a:schemeClr>
                    </a:solidFill>
                  </a:tcPr>
                </a:tc>
                <a:tc>
                  <a:txBody>
                    <a:bodyPr/>
                    <a:lstStyle/>
                    <a:p>
                      <a:pPr algn="ctr" rtl="0" fontAlgn="ctr"/>
                      <a:r>
                        <a:rPr lang="tr-TR" sz="900" u="none" strike="noStrike" dirty="0">
                          <a:effectLst/>
                        </a:rPr>
                        <a:t>7</a:t>
                      </a:r>
                      <a:endParaRPr lang="tr-TR" sz="900" b="0" i="0" u="none" strike="noStrike" dirty="0">
                        <a:solidFill>
                          <a:srgbClr val="000000"/>
                        </a:solidFill>
                        <a:effectLst/>
                        <a:latin typeface="Calibri" panose="020F0502020204030204" pitchFamily="34" charset="0"/>
                      </a:endParaRPr>
                    </a:p>
                  </a:txBody>
                  <a:tcPr marL="9525" marR="9525" marT="9525" marB="0" anchor="ctr">
                    <a:solidFill>
                      <a:schemeClr val="accent2">
                        <a:lumMod val="40000"/>
                        <a:lumOff val="60000"/>
                      </a:schemeClr>
                    </a:solidFill>
                  </a:tcPr>
                </a:tc>
                <a:tc>
                  <a:txBody>
                    <a:bodyPr/>
                    <a:lstStyle/>
                    <a:p>
                      <a:pPr algn="ctr" rtl="0" fontAlgn="b"/>
                      <a:r>
                        <a:rPr lang="tr-TR" sz="900" u="none" strike="noStrike">
                          <a:effectLst/>
                        </a:rPr>
                        <a:t>₺5.092,60</a:t>
                      </a:r>
                      <a:endParaRPr lang="tr-TR" sz="900" b="0" i="0" u="none" strike="noStrike">
                        <a:solidFill>
                          <a:srgbClr val="000000"/>
                        </a:solidFill>
                        <a:effectLst/>
                        <a:latin typeface="Calibri" panose="020F0502020204030204" pitchFamily="34" charset="0"/>
                      </a:endParaRPr>
                    </a:p>
                  </a:txBody>
                  <a:tcPr marL="9525" marR="9525" marT="9525" marB="0" anchor="b">
                    <a:solidFill>
                      <a:schemeClr val="accent2">
                        <a:lumMod val="40000"/>
                        <a:lumOff val="60000"/>
                      </a:schemeClr>
                    </a:solidFill>
                  </a:tcPr>
                </a:tc>
                <a:tc>
                  <a:txBody>
                    <a:bodyPr/>
                    <a:lstStyle/>
                    <a:p>
                      <a:pPr algn="ctr" rtl="0" fontAlgn="b"/>
                      <a:r>
                        <a:rPr lang="tr-TR" sz="900" u="none" strike="noStrike" dirty="0">
                          <a:effectLst/>
                        </a:rPr>
                        <a:t>₺2.546,30</a:t>
                      </a:r>
                      <a:endParaRPr lang="tr-TR" sz="900" b="0" i="0" u="none" strike="noStrike" dirty="0">
                        <a:solidFill>
                          <a:srgbClr val="000000"/>
                        </a:solidFill>
                        <a:effectLst/>
                        <a:latin typeface="Calibri" panose="020F0502020204030204" pitchFamily="34" charset="0"/>
                      </a:endParaRPr>
                    </a:p>
                  </a:txBody>
                  <a:tcPr marL="9525" marR="9525" marT="9525" marB="0" anchor="b">
                    <a:solidFill>
                      <a:schemeClr val="accent2">
                        <a:lumMod val="40000"/>
                        <a:lumOff val="60000"/>
                      </a:schemeClr>
                    </a:solidFill>
                  </a:tcPr>
                </a:tc>
                <a:tc>
                  <a:txBody>
                    <a:bodyPr/>
                    <a:lstStyle/>
                    <a:p>
                      <a:pPr algn="ctr" rtl="0" fontAlgn="b"/>
                      <a:r>
                        <a:rPr lang="tr-TR" sz="900" u="none" strike="noStrike">
                          <a:effectLst/>
                        </a:rPr>
                        <a:t>1</a:t>
                      </a:r>
                      <a:endParaRPr lang="tr-TR" sz="900" b="0" i="0" u="none" strike="noStrike">
                        <a:solidFill>
                          <a:srgbClr val="000000"/>
                        </a:solidFill>
                        <a:effectLst/>
                        <a:latin typeface="Calibri" panose="020F0502020204030204" pitchFamily="34" charset="0"/>
                      </a:endParaRPr>
                    </a:p>
                  </a:txBody>
                  <a:tcPr marL="9525" marR="9525" marT="9525" marB="0" anchor="b">
                    <a:solidFill>
                      <a:schemeClr val="accent2">
                        <a:lumMod val="40000"/>
                        <a:lumOff val="60000"/>
                      </a:schemeClr>
                    </a:solidFill>
                  </a:tcPr>
                </a:tc>
                <a:tc>
                  <a:txBody>
                    <a:bodyPr/>
                    <a:lstStyle/>
                    <a:p>
                      <a:pPr algn="ctr" rtl="0" fontAlgn="b"/>
                      <a:r>
                        <a:rPr lang="tr-TR" sz="900" u="none" strike="noStrike">
                          <a:effectLst/>
                        </a:rPr>
                        <a:t>₺11.506.341,21</a:t>
                      </a:r>
                      <a:endParaRPr lang="tr-TR" sz="900" b="0" i="0" u="none" strike="noStrike">
                        <a:solidFill>
                          <a:srgbClr val="000000"/>
                        </a:solidFill>
                        <a:effectLst/>
                        <a:latin typeface="Calibri" panose="020F0502020204030204" pitchFamily="34" charset="0"/>
                      </a:endParaRPr>
                    </a:p>
                  </a:txBody>
                  <a:tcPr marL="9525" marR="9525" marT="9525" marB="0" anchor="b">
                    <a:solidFill>
                      <a:schemeClr val="accent2">
                        <a:lumMod val="40000"/>
                        <a:lumOff val="60000"/>
                      </a:schemeClr>
                    </a:solidFill>
                  </a:tcPr>
                </a:tc>
                <a:tc>
                  <a:txBody>
                    <a:bodyPr/>
                    <a:lstStyle/>
                    <a:p>
                      <a:pPr algn="ctr" rtl="0" fontAlgn="b"/>
                      <a:r>
                        <a:rPr lang="tr-TR" sz="900" u="none" strike="noStrike">
                          <a:effectLst/>
                        </a:rPr>
                        <a:t>₺4.984.455,58</a:t>
                      </a:r>
                      <a:endParaRPr lang="tr-TR" sz="900" b="0" i="0" u="none" strike="noStrike">
                        <a:solidFill>
                          <a:srgbClr val="000000"/>
                        </a:solidFill>
                        <a:effectLst/>
                        <a:latin typeface="Calibri" panose="020F0502020204030204" pitchFamily="34" charset="0"/>
                      </a:endParaRPr>
                    </a:p>
                  </a:txBody>
                  <a:tcPr marL="9525" marR="9525" marT="9525" marB="0" anchor="b">
                    <a:solidFill>
                      <a:schemeClr val="accent2">
                        <a:lumMod val="40000"/>
                        <a:lumOff val="60000"/>
                      </a:schemeClr>
                    </a:solidFill>
                  </a:tcPr>
                </a:tc>
                <a:tc>
                  <a:txBody>
                    <a:bodyPr/>
                    <a:lstStyle/>
                    <a:p>
                      <a:pPr algn="ctr" rtl="0" fontAlgn="b"/>
                      <a:r>
                        <a:rPr lang="tr-TR" sz="900" u="none" strike="noStrike">
                          <a:effectLst/>
                        </a:rPr>
                        <a:t>8</a:t>
                      </a:r>
                      <a:endParaRPr lang="tr-TR" sz="900" b="0" i="0" u="none" strike="noStrike">
                        <a:solidFill>
                          <a:srgbClr val="000000"/>
                        </a:solidFill>
                        <a:effectLst/>
                        <a:latin typeface="Calibri" panose="020F0502020204030204" pitchFamily="34" charset="0"/>
                      </a:endParaRPr>
                    </a:p>
                  </a:txBody>
                  <a:tcPr marL="9525" marR="9525" marT="9525" marB="0" anchor="b">
                    <a:solidFill>
                      <a:schemeClr val="accent2">
                        <a:lumMod val="40000"/>
                        <a:lumOff val="60000"/>
                      </a:schemeClr>
                    </a:solidFill>
                  </a:tcPr>
                </a:tc>
                <a:extLst>
                  <a:ext uri="{0D108BD9-81ED-4DB2-BD59-A6C34878D82A}">
                    <a16:rowId xmlns:a16="http://schemas.microsoft.com/office/drawing/2014/main" val="1030313910"/>
                  </a:ext>
                </a:extLst>
              </a:tr>
              <a:tr h="226229">
                <a:tc>
                  <a:txBody>
                    <a:bodyPr/>
                    <a:lstStyle/>
                    <a:p>
                      <a:pPr algn="ctr" rtl="0" fontAlgn="ctr"/>
                      <a:r>
                        <a:rPr lang="tr-TR" sz="900" u="none" strike="noStrike">
                          <a:effectLst/>
                        </a:rPr>
                        <a:t>FETHİYE</a:t>
                      </a:r>
                      <a:endParaRPr lang="tr-TR" sz="900" b="0" i="0" u="none" strike="noStrike">
                        <a:solidFill>
                          <a:srgbClr val="000000"/>
                        </a:solidFill>
                        <a:effectLst/>
                        <a:latin typeface="Calibri" panose="020F0502020204030204" pitchFamily="34" charset="0"/>
                      </a:endParaRPr>
                    </a:p>
                  </a:txBody>
                  <a:tcPr marL="9525" marR="9525" marT="9525" marB="0" anchor="ctr">
                    <a:solidFill>
                      <a:schemeClr val="accent2">
                        <a:lumMod val="40000"/>
                        <a:lumOff val="60000"/>
                      </a:schemeClr>
                    </a:solidFill>
                  </a:tcPr>
                </a:tc>
                <a:tc>
                  <a:txBody>
                    <a:bodyPr/>
                    <a:lstStyle/>
                    <a:p>
                      <a:pPr algn="ctr" rtl="0" fontAlgn="ctr"/>
                      <a:r>
                        <a:rPr lang="tr-TR" sz="900" u="none" strike="noStrike">
                          <a:effectLst/>
                        </a:rPr>
                        <a:t>₺14.967.597,51</a:t>
                      </a:r>
                      <a:endParaRPr lang="tr-TR" sz="900" b="0" i="0" u="none" strike="noStrike">
                        <a:solidFill>
                          <a:srgbClr val="000000"/>
                        </a:solidFill>
                        <a:effectLst/>
                        <a:latin typeface="Calibri" panose="020F0502020204030204" pitchFamily="34" charset="0"/>
                      </a:endParaRPr>
                    </a:p>
                  </a:txBody>
                  <a:tcPr marL="9525" marR="9525" marT="9525" marB="0" anchor="ctr">
                    <a:solidFill>
                      <a:schemeClr val="accent2">
                        <a:lumMod val="40000"/>
                        <a:lumOff val="60000"/>
                      </a:schemeClr>
                    </a:solidFill>
                  </a:tcPr>
                </a:tc>
                <a:tc>
                  <a:txBody>
                    <a:bodyPr/>
                    <a:lstStyle/>
                    <a:p>
                      <a:pPr algn="ctr" rtl="0" fontAlgn="ctr"/>
                      <a:r>
                        <a:rPr lang="tr-TR" sz="900" u="none" strike="noStrike">
                          <a:effectLst/>
                        </a:rPr>
                        <a:t>₺6.928.945,29</a:t>
                      </a:r>
                      <a:endParaRPr lang="tr-TR" sz="900" b="0" i="0" u="none" strike="noStrike">
                        <a:solidFill>
                          <a:srgbClr val="000000"/>
                        </a:solidFill>
                        <a:effectLst/>
                        <a:latin typeface="Calibri" panose="020F0502020204030204" pitchFamily="34" charset="0"/>
                      </a:endParaRPr>
                    </a:p>
                  </a:txBody>
                  <a:tcPr marL="9525" marR="9525" marT="9525" marB="0" anchor="ctr">
                    <a:solidFill>
                      <a:schemeClr val="accent2">
                        <a:lumMod val="40000"/>
                        <a:lumOff val="60000"/>
                      </a:schemeClr>
                    </a:solidFill>
                  </a:tcPr>
                </a:tc>
                <a:tc>
                  <a:txBody>
                    <a:bodyPr/>
                    <a:lstStyle/>
                    <a:p>
                      <a:pPr algn="ctr" rtl="0" fontAlgn="ctr"/>
                      <a:r>
                        <a:rPr lang="tr-TR" sz="900" u="none" strike="noStrike" dirty="0">
                          <a:effectLst/>
                        </a:rPr>
                        <a:t>39</a:t>
                      </a:r>
                      <a:endParaRPr lang="tr-TR" sz="900" b="0" i="0" u="none" strike="noStrike" dirty="0">
                        <a:solidFill>
                          <a:srgbClr val="000000"/>
                        </a:solidFill>
                        <a:effectLst/>
                        <a:latin typeface="Calibri" panose="020F0502020204030204" pitchFamily="34" charset="0"/>
                      </a:endParaRPr>
                    </a:p>
                  </a:txBody>
                  <a:tcPr marL="9525" marR="9525" marT="9525" marB="0" anchor="ctr">
                    <a:solidFill>
                      <a:schemeClr val="accent2">
                        <a:lumMod val="40000"/>
                        <a:lumOff val="60000"/>
                      </a:schemeClr>
                    </a:solidFill>
                  </a:tcPr>
                </a:tc>
                <a:tc>
                  <a:txBody>
                    <a:bodyPr/>
                    <a:lstStyle/>
                    <a:p>
                      <a:pPr algn="ctr" rtl="0" fontAlgn="b"/>
                      <a:r>
                        <a:rPr lang="tr-TR" sz="900" u="none" strike="noStrike">
                          <a:effectLst/>
                        </a:rPr>
                        <a:t>₺1.235.989,02</a:t>
                      </a:r>
                      <a:endParaRPr lang="tr-TR" sz="900" b="0" i="0" u="none" strike="noStrike">
                        <a:solidFill>
                          <a:srgbClr val="000000"/>
                        </a:solidFill>
                        <a:effectLst/>
                        <a:latin typeface="Calibri" panose="020F0502020204030204" pitchFamily="34" charset="0"/>
                      </a:endParaRPr>
                    </a:p>
                  </a:txBody>
                  <a:tcPr marL="9525" marR="9525" marT="9525" marB="0" anchor="b">
                    <a:solidFill>
                      <a:schemeClr val="accent2">
                        <a:lumMod val="40000"/>
                        <a:lumOff val="60000"/>
                      </a:schemeClr>
                    </a:solidFill>
                  </a:tcPr>
                </a:tc>
                <a:tc>
                  <a:txBody>
                    <a:bodyPr/>
                    <a:lstStyle/>
                    <a:p>
                      <a:pPr algn="ctr" rtl="0" fontAlgn="b"/>
                      <a:r>
                        <a:rPr lang="tr-TR" sz="900" u="none" strike="noStrike">
                          <a:effectLst/>
                        </a:rPr>
                        <a:t>₺559.864,12</a:t>
                      </a:r>
                      <a:endParaRPr lang="tr-TR" sz="900" b="0" i="0" u="none" strike="noStrike">
                        <a:solidFill>
                          <a:srgbClr val="000000"/>
                        </a:solidFill>
                        <a:effectLst/>
                        <a:latin typeface="Calibri" panose="020F0502020204030204" pitchFamily="34" charset="0"/>
                      </a:endParaRPr>
                    </a:p>
                  </a:txBody>
                  <a:tcPr marL="9525" marR="9525" marT="9525" marB="0" anchor="b">
                    <a:solidFill>
                      <a:schemeClr val="accent2">
                        <a:lumMod val="40000"/>
                        <a:lumOff val="60000"/>
                      </a:schemeClr>
                    </a:solidFill>
                  </a:tcPr>
                </a:tc>
                <a:tc>
                  <a:txBody>
                    <a:bodyPr/>
                    <a:lstStyle/>
                    <a:p>
                      <a:pPr algn="ctr" rtl="0" fontAlgn="b"/>
                      <a:r>
                        <a:rPr lang="tr-TR" sz="900" u="none" strike="noStrike" dirty="0">
                          <a:effectLst/>
                        </a:rPr>
                        <a:t>111</a:t>
                      </a:r>
                      <a:endParaRPr lang="tr-TR" sz="900" b="0" i="0" u="none" strike="noStrike" dirty="0">
                        <a:solidFill>
                          <a:srgbClr val="000000"/>
                        </a:solidFill>
                        <a:effectLst/>
                        <a:latin typeface="Calibri" panose="020F0502020204030204" pitchFamily="34" charset="0"/>
                      </a:endParaRPr>
                    </a:p>
                  </a:txBody>
                  <a:tcPr marL="9525" marR="9525" marT="9525" marB="0" anchor="b">
                    <a:solidFill>
                      <a:schemeClr val="accent2">
                        <a:lumMod val="40000"/>
                        <a:lumOff val="60000"/>
                      </a:schemeClr>
                    </a:solidFill>
                  </a:tcPr>
                </a:tc>
                <a:tc>
                  <a:txBody>
                    <a:bodyPr/>
                    <a:lstStyle/>
                    <a:p>
                      <a:pPr algn="ctr" rtl="0" fontAlgn="b"/>
                      <a:r>
                        <a:rPr lang="tr-TR" sz="900" u="none" strike="noStrike">
                          <a:effectLst/>
                        </a:rPr>
                        <a:t>₺16.203.586,53</a:t>
                      </a:r>
                      <a:endParaRPr lang="tr-TR" sz="900" b="0" i="0" u="none" strike="noStrike">
                        <a:solidFill>
                          <a:srgbClr val="000000"/>
                        </a:solidFill>
                        <a:effectLst/>
                        <a:latin typeface="Calibri" panose="020F0502020204030204" pitchFamily="34" charset="0"/>
                      </a:endParaRPr>
                    </a:p>
                  </a:txBody>
                  <a:tcPr marL="9525" marR="9525" marT="9525" marB="0" anchor="b">
                    <a:solidFill>
                      <a:schemeClr val="accent2">
                        <a:lumMod val="40000"/>
                        <a:lumOff val="60000"/>
                      </a:schemeClr>
                    </a:solidFill>
                  </a:tcPr>
                </a:tc>
                <a:tc>
                  <a:txBody>
                    <a:bodyPr/>
                    <a:lstStyle/>
                    <a:p>
                      <a:pPr algn="ctr" rtl="0" fontAlgn="b"/>
                      <a:r>
                        <a:rPr lang="tr-TR" sz="900" u="none" strike="noStrike">
                          <a:effectLst/>
                        </a:rPr>
                        <a:t>₺7.488.809,41</a:t>
                      </a:r>
                      <a:endParaRPr lang="tr-TR" sz="900" b="0" i="0" u="none" strike="noStrike">
                        <a:solidFill>
                          <a:srgbClr val="000000"/>
                        </a:solidFill>
                        <a:effectLst/>
                        <a:latin typeface="Calibri" panose="020F0502020204030204" pitchFamily="34" charset="0"/>
                      </a:endParaRPr>
                    </a:p>
                  </a:txBody>
                  <a:tcPr marL="9525" marR="9525" marT="9525" marB="0" anchor="b">
                    <a:solidFill>
                      <a:schemeClr val="accent2">
                        <a:lumMod val="40000"/>
                        <a:lumOff val="60000"/>
                      </a:schemeClr>
                    </a:solidFill>
                  </a:tcPr>
                </a:tc>
                <a:tc>
                  <a:txBody>
                    <a:bodyPr/>
                    <a:lstStyle/>
                    <a:p>
                      <a:pPr algn="ctr" rtl="0" fontAlgn="b"/>
                      <a:r>
                        <a:rPr lang="tr-TR" sz="900" u="none" strike="noStrike">
                          <a:effectLst/>
                        </a:rPr>
                        <a:t>150</a:t>
                      </a:r>
                      <a:endParaRPr lang="tr-TR" sz="900" b="0" i="0" u="none" strike="noStrike">
                        <a:solidFill>
                          <a:srgbClr val="000000"/>
                        </a:solidFill>
                        <a:effectLst/>
                        <a:latin typeface="Calibri" panose="020F0502020204030204" pitchFamily="34" charset="0"/>
                      </a:endParaRPr>
                    </a:p>
                  </a:txBody>
                  <a:tcPr marL="9525" marR="9525" marT="9525" marB="0" anchor="b">
                    <a:solidFill>
                      <a:schemeClr val="accent2">
                        <a:lumMod val="40000"/>
                        <a:lumOff val="60000"/>
                      </a:schemeClr>
                    </a:solidFill>
                  </a:tcPr>
                </a:tc>
                <a:extLst>
                  <a:ext uri="{0D108BD9-81ED-4DB2-BD59-A6C34878D82A}">
                    <a16:rowId xmlns:a16="http://schemas.microsoft.com/office/drawing/2014/main" val="1237556855"/>
                  </a:ext>
                </a:extLst>
              </a:tr>
              <a:tr h="226229">
                <a:tc>
                  <a:txBody>
                    <a:bodyPr/>
                    <a:lstStyle/>
                    <a:p>
                      <a:pPr algn="ctr" rtl="0" fontAlgn="ctr"/>
                      <a:r>
                        <a:rPr lang="tr-TR" sz="900" u="none" strike="noStrike">
                          <a:effectLst/>
                        </a:rPr>
                        <a:t>KAVAKLIDERE</a:t>
                      </a:r>
                      <a:endParaRPr lang="tr-TR" sz="900" b="0" i="0" u="none" strike="noStrike">
                        <a:solidFill>
                          <a:srgbClr val="000000"/>
                        </a:solidFill>
                        <a:effectLst/>
                        <a:latin typeface="Calibri" panose="020F0502020204030204" pitchFamily="34" charset="0"/>
                      </a:endParaRPr>
                    </a:p>
                  </a:txBody>
                  <a:tcPr marL="9525" marR="9525" marT="9525" marB="0" anchor="ctr">
                    <a:solidFill>
                      <a:schemeClr val="accent2">
                        <a:lumMod val="40000"/>
                        <a:lumOff val="60000"/>
                      </a:schemeClr>
                    </a:solidFill>
                  </a:tcPr>
                </a:tc>
                <a:tc>
                  <a:txBody>
                    <a:bodyPr/>
                    <a:lstStyle/>
                    <a:p>
                      <a:pPr algn="ctr" rtl="0" fontAlgn="ctr"/>
                      <a:r>
                        <a:rPr lang="tr-TR" sz="900" u="none" strike="noStrike">
                          <a:effectLst/>
                        </a:rPr>
                        <a:t>₺789.306,62</a:t>
                      </a:r>
                      <a:endParaRPr lang="tr-TR" sz="900" b="0" i="0" u="none" strike="noStrike">
                        <a:solidFill>
                          <a:srgbClr val="000000"/>
                        </a:solidFill>
                        <a:effectLst/>
                        <a:latin typeface="Calibri" panose="020F0502020204030204" pitchFamily="34" charset="0"/>
                      </a:endParaRPr>
                    </a:p>
                  </a:txBody>
                  <a:tcPr marL="9525" marR="9525" marT="9525" marB="0" anchor="ctr">
                    <a:solidFill>
                      <a:schemeClr val="accent2">
                        <a:lumMod val="40000"/>
                        <a:lumOff val="60000"/>
                      </a:schemeClr>
                    </a:solidFill>
                  </a:tcPr>
                </a:tc>
                <a:tc>
                  <a:txBody>
                    <a:bodyPr/>
                    <a:lstStyle/>
                    <a:p>
                      <a:pPr algn="ctr" rtl="0" fontAlgn="ctr"/>
                      <a:r>
                        <a:rPr lang="tr-TR" sz="900" u="none" strike="noStrike">
                          <a:effectLst/>
                        </a:rPr>
                        <a:t>₺480.881,67</a:t>
                      </a:r>
                      <a:endParaRPr lang="tr-TR" sz="900" b="0" i="0" u="none" strike="noStrike">
                        <a:solidFill>
                          <a:srgbClr val="000000"/>
                        </a:solidFill>
                        <a:effectLst/>
                        <a:latin typeface="Calibri" panose="020F0502020204030204" pitchFamily="34" charset="0"/>
                      </a:endParaRPr>
                    </a:p>
                  </a:txBody>
                  <a:tcPr marL="9525" marR="9525" marT="9525" marB="0" anchor="ctr">
                    <a:solidFill>
                      <a:schemeClr val="accent2">
                        <a:lumMod val="40000"/>
                        <a:lumOff val="60000"/>
                      </a:schemeClr>
                    </a:solidFill>
                  </a:tcPr>
                </a:tc>
                <a:tc>
                  <a:txBody>
                    <a:bodyPr/>
                    <a:lstStyle/>
                    <a:p>
                      <a:pPr algn="ctr" rtl="0" fontAlgn="ctr"/>
                      <a:r>
                        <a:rPr lang="tr-TR" sz="900" u="none" strike="noStrike" dirty="0">
                          <a:effectLst/>
                        </a:rPr>
                        <a:t>2</a:t>
                      </a:r>
                      <a:endParaRPr lang="tr-TR" sz="900" b="0" i="0" u="none" strike="noStrike" dirty="0">
                        <a:solidFill>
                          <a:srgbClr val="000000"/>
                        </a:solidFill>
                        <a:effectLst/>
                        <a:latin typeface="Calibri" panose="020F0502020204030204" pitchFamily="34" charset="0"/>
                      </a:endParaRPr>
                    </a:p>
                  </a:txBody>
                  <a:tcPr marL="9525" marR="9525" marT="9525" marB="0" anchor="ctr">
                    <a:solidFill>
                      <a:schemeClr val="accent2">
                        <a:lumMod val="40000"/>
                        <a:lumOff val="60000"/>
                      </a:schemeClr>
                    </a:solidFill>
                  </a:tcPr>
                </a:tc>
                <a:tc>
                  <a:txBody>
                    <a:bodyPr/>
                    <a:lstStyle/>
                    <a:p>
                      <a:pPr algn="ctr" rtl="0" fontAlgn="b"/>
                      <a:r>
                        <a:rPr lang="tr-TR" sz="900" u="none" strike="noStrike">
                          <a:effectLst/>
                        </a:rPr>
                        <a:t>₺859.336,06</a:t>
                      </a:r>
                      <a:endParaRPr lang="tr-TR" sz="900" b="0" i="0" u="none" strike="noStrike">
                        <a:solidFill>
                          <a:srgbClr val="000000"/>
                        </a:solidFill>
                        <a:effectLst/>
                        <a:latin typeface="Calibri" panose="020F0502020204030204" pitchFamily="34" charset="0"/>
                      </a:endParaRPr>
                    </a:p>
                  </a:txBody>
                  <a:tcPr marL="9525" marR="9525" marT="9525" marB="0" anchor="b">
                    <a:solidFill>
                      <a:schemeClr val="accent2">
                        <a:lumMod val="40000"/>
                        <a:lumOff val="60000"/>
                      </a:schemeClr>
                    </a:solidFill>
                  </a:tcPr>
                </a:tc>
                <a:tc>
                  <a:txBody>
                    <a:bodyPr/>
                    <a:lstStyle/>
                    <a:p>
                      <a:pPr algn="ctr" rtl="0" fontAlgn="b"/>
                      <a:r>
                        <a:rPr lang="tr-TR" sz="900" u="none" strike="noStrike">
                          <a:effectLst/>
                        </a:rPr>
                        <a:t>₺403.588,20</a:t>
                      </a:r>
                      <a:endParaRPr lang="tr-TR" sz="900" b="0" i="0" u="none" strike="noStrike">
                        <a:solidFill>
                          <a:srgbClr val="000000"/>
                        </a:solidFill>
                        <a:effectLst/>
                        <a:latin typeface="Calibri" panose="020F0502020204030204" pitchFamily="34" charset="0"/>
                      </a:endParaRPr>
                    </a:p>
                  </a:txBody>
                  <a:tcPr marL="9525" marR="9525" marT="9525" marB="0" anchor="b">
                    <a:solidFill>
                      <a:schemeClr val="accent2">
                        <a:lumMod val="40000"/>
                        <a:lumOff val="60000"/>
                      </a:schemeClr>
                    </a:solidFill>
                  </a:tcPr>
                </a:tc>
                <a:tc>
                  <a:txBody>
                    <a:bodyPr/>
                    <a:lstStyle/>
                    <a:p>
                      <a:pPr algn="ctr" rtl="0" fontAlgn="b"/>
                      <a:r>
                        <a:rPr lang="tr-TR" sz="900" u="none" strike="noStrike">
                          <a:effectLst/>
                        </a:rPr>
                        <a:t>55</a:t>
                      </a:r>
                      <a:endParaRPr lang="tr-TR" sz="900" b="0" i="0" u="none" strike="noStrike">
                        <a:solidFill>
                          <a:srgbClr val="000000"/>
                        </a:solidFill>
                        <a:effectLst/>
                        <a:latin typeface="Calibri" panose="020F0502020204030204" pitchFamily="34" charset="0"/>
                      </a:endParaRPr>
                    </a:p>
                  </a:txBody>
                  <a:tcPr marL="9525" marR="9525" marT="9525" marB="0" anchor="b">
                    <a:solidFill>
                      <a:schemeClr val="accent2">
                        <a:lumMod val="40000"/>
                        <a:lumOff val="60000"/>
                      </a:schemeClr>
                    </a:solidFill>
                  </a:tcPr>
                </a:tc>
                <a:tc>
                  <a:txBody>
                    <a:bodyPr/>
                    <a:lstStyle/>
                    <a:p>
                      <a:pPr algn="ctr" rtl="0" fontAlgn="b"/>
                      <a:r>
                        <a:rPr lang="tr-TR" sz="900" u="none" strike="noStrike" dirty="0">
                          <a:effectLst/>
                        </a:rPr>
                        <a:t>₺1.648.642,68</a:t>
                      </a:r>
                      <a:endParaRPr lang="tr-TR" sz="900" b="0" i="0" u="none" strike="noStrike" dirty="0">
                        <a:solidFill>
                          <a:srgbClr val="000000"/>
                        </a:solidFill>
                        <a:effectLst/>
                        <a:latin typeface="Calibri" panose="020F0502020204030204" pitchFamily="34" charset="0"/>
                      </a:endParaRPr>
                    </a:p>
                  </a:txBody>
                  <a:tcPr marL="9525" marR="9525" marT="9525" marB="0" anchor="b">
                    <a:solidFill>
                      <a:schemeClr val="accent2">
                        <a:lumMod val="40000"/>
                        <a:lumOff val="60000"/>
                      </a:schemeClr>
                    </a:solidFill>
                  </a:tcPr>
                </a:tc>
                <a:tc>
                  <a:txBody>
                    <a:bodyPr/>
                    <a:lstStyle/>
                    <a:p>
                      <a:pPr algn="ctr" rtl="0" fontAlgn="b"/>
                      <a:r>
                        <a:rPr lang="tr-TR" sz="900" u="none" strike="noStrike">
                          <a:effectLst/>
                        </a:rPr>
                        <a:t>₺884.469,87</a:t>
                      </a:r>
                      <a:endParaRPr lang="tr-TR" sz="900" b="0" i="0" u="none" strike="noStrike">
                        <a:solidFill>
                          <a:srgbClr val="000000"/>
                        </a:solidFill>
                        <a:effectLst/>
                        <a:latin typeface="Calibri" panose="020F0502020204030204" pitchFamily="34" charset="0"/>
                      </a:endParaRPr>
                    </a:p>
                  </a:txBody>
                  <a:tcPr marL="9525" marR="9525" marT="9525" marB="0" anchor="b">
                    <a:solidFill>
                      <a:schemeClr val="accent2">
                        <a:lumMod val="40000"/>
                        <a:lumOff val="60000"/>
                      </a:schemeClr>
                    </a:solidFill>
                  </a:tcPr>
                </a:tc>
                <a:tc>
                  <a:txBody>
                    <a:bodyPr/>
                    <a:lstStyle/>
                    <a:p>
                      <a:pPr algn="ctr" rtl="0" fontAlgn="b"/>
                      <a:r>
                        <a:rPr lang="tr-TR" sz="900" u="none" strike="noStrike">
                          <a:effectLst/>
                        </a:rPr>
                        <a:t>57</a:t>
                      </a:r>
                      <a:endParaRPr lang="tr-TR" sz="900" b="0" i="0" u="none" strike="noStrike">
                        <a:solidFill>
                          <a:srgbClr val="000000"/>
                        </a:solidFill>
                        <a:effectLst/>
                        <a:latin typeface="Calibri" panose="020F0502020204030204" pitchFamily="34" charset="0"/>
                      </a:endParaRPr>
                    </a:p>
                  </a:txBody>
                  <a:tcPr marL="9525" marR="9525" marT="9525" marB="0" anchor="b">
                    <a:solidFill>
                      <a:schemeClr val="accent2">
                        <a:lumMod val="40000"/>
                        <a:lumOff val="60000"/>
                      </a:schemeClr>
                    </a:solidFill>
                  </a:tcPr>
                </a:tc>
                <a:extLst>
                  <a:ext uri="{0D108BD9-81ED-4DB2-BD59-A6C34878D82A}">
                    <a16:rowId xmlns:a16="http://schemas.microsoft.com/office/drawing/2014/main" val="816488400"/>
                  </a:ext>
                </a:extLst>
              </a:tr>
              <a:tr h="226229">
                <a:tc>
                  <a:txBody>
                    <a:bodyPr/>
                    <a:lstStyle/>
                    <a:p>
                      <a:pPr algn="ctr" rtl="0" fontAlgn="ctr"/>
                      <a:r>
                        <a:rPr lang="tr-TR" sz="900" u="none" strike="noStrike">
                          <a:effectLst/>
                        </a:rPr>
                        <a:t>KÖYCEĞİZ</a:t>
                      </a:r>
                      <a:endParaRPr lang="tr-TR" sz="900" b="0" i="0" u="none" strike="noStrike">
                        <a:solidFill>
                          <a:srgbClr val="000000"/>
                        </a:solidFill>
                        <a:effectLst/>
                        <a:latin typeface="Calibri" panose="020F0502020204030204" pitchFamily="34" charset="0"/>
                      </a:endParaRPr>
                    </a:p>
                  </a:txBody>
                  <a:tcPr marL="9525" marR="9525" marT="9525" marB="0" anchor="ctr">
                    <a:solidFill>
                      <a:schemeClr val="accent2">
                        <a:lumMod val="40000"/>
                        <a:lumOff val="60000"/>
                      </a:schemeClr>
                    </a:solidFill>
                  </a:tcPr>
                </a:tc>
                <a:tc>
                  <a:txBody>
                    <a:bodyPr/>
                    <a:lstStyle/>
                    <a:p>
                      <a:pPr algn="ctr" rtl="0" fontAlgn="ctr"/>
                      <a:r>
                        <a:rPr lang="tr-TR" sz="900" u="none" strike="noStrike">
                          <a:effectLst/>
                        </a:rPr>
                        <a:t>₺1.874.569,76</a:t>
                      </a:r>
                      <a:endParaRPr lang="tr-TR" sz="900" b="0" i="0" u="none" strike="noStrike">
                        <a:solidFill>
                          <a:srgbClr val="000000"/>
                        </a:solidFill>
                        <a:effectLst/>
                        <a:latin typeface="Calibri" panose="020F0502020204030204" pitchFamily="34" charset="0"/>
                      </a:endParaRPr>
                    </a:p>
                  </a:txBody>
                  <a:tcPr marL="9525" marR="9525" marT="9525" marB="0" anchor="ctr">
                    <a:solidFill>
                      <a:schemeClr val="accent2">
                        <a:lumMod val="40000"/>
                        <a:lumOff val="60000"/>
                      </a:schemeClr>
                    </a:solidFill>
                  </a:tcPr>
                </a:tc>
                <a:tc>
                  <a:txBody>
                    <a:bodyPr/>
                    <a:lstStyle/>
                    <a:p>
                      <a:pPr algn="ctr" rtl="0" fontAlgn="ctr"/>
                      <a:r>
                        <a:rPr lang="tr-TR" sz="900" u="none" strike="noStrike">
                          <a:effectLst/>
                        </a:rPr>
                        <a:t>₺974.015,61</a:t>
                      </a:r>
                      <a:endParaRPr lang="tr-TR" sz="900" b="0" i="0" u="none" strike="noStrike">
                        <a:solidFill>
                          <a:srgbClr val="000000"/>
                        </a:solidFill>
                        <a:effectLst/>
                        <a:latin typeface="Calibri" panose="020F0502020204030204" pitchFamily="34" charset="0"/>
                      </a:endParaRPr>
                    </a:p>
                  </a:txBody>
                  <a:tcPr marL="9525" marR="9525" marT="9525" marB="0" anchor="ctr">
                    <a:solidFill>
                      <a:schemeClr val="accent2">
                        <a:lumMod val="40000"/>
                        <a:lumOff val="60000"/>
                      </a:schemeClr>
                    </a:solidFill>
                  </a:tcPr>
                </a:tc>
                <a:tc>
                  <a:txBody>
                    <a:bodyPr/>
                    <a:lstStyle/>
                    <a:p>
                      <a:pPr algn="ctr" rtl="0" fontAlgn="ctr"/>
                      <a:r>
                        <a:rPr lang="tr-TR" sz="900" u="none" strike="noStrike" dirty="0">
                          <a:effectLst/>
                        </a:rPr>
                        <a:t>7</a:t>
                      </a:r>
                      <a:endParaRPr lang="tr-TR" sz="900" b="0" i="0" u="none" strike="noStrike" dirty="0">
                        <a:solidFill>
                          <a:srgbClr val="000000"/>
                        </a:solidFill>
                        <a:effectLst/>
                        <a:latin typeface="Calibri" panose="020F0502020204030204" pitchFamily="34" charset="0"/>
                      </a:endParaRPr>
                    </a:p>
                  </a:txBody>
                  <a:tcPr marL="9525" marR="9525" marT="9525" marB="0" anchor="ctr">
                    <a:solidFill>
                      <a:schemeClr val="accent2">
                        <a:lumMod val="40000"/>
                        <a:lumOff val="60000"/>
                      </a:schemeClr>
                    </a:solidFill>
                  </a:tcPr>
                </a:tc>
                <a:tc>
                  <a:txBody>
                    <a:bodyPr/>
                    <a:lstStyle/>
                    <a:p>
                      <a:pPr algn="ctr" rtl="0" fontAlgn="b"/>
                      <a:r>
                        <a:rPr lang="tr-TR" sz="900" u="none" strike="noStrike">
                          <a:effectLst/>
                        </a:rPr>
                        <a:t>₺1.493.073,87</a:t>
                      </a:r>
                      <a:endParaRPr lang="tr-TR" sz="900" b="0" i="0" u="none" strike="noStrike">
                        <a:solidFill>
                          <a:srgbClr val="000000"/>
                        </a:solidFill>
                        <a:effectLst/>
                        <a:latin typeface="Calibri" panose="020F0502020204030204" pitchFamily="34" charset="0"/>
                      </a:endParaRPr>
                    </a:p>
                  </a:txBody>
                  <a:tcPr marL="9525" marR="9525" marT="9525" marB="0" anchor="b">
                    <a:solidFill>
                      <a:schemeClr val="accent2">
                        <a:lumMod val="40000"/>
                        <a:lumOff val="60000"/>
                      </a:schemeClr>
                    </a:solidFill>
                  </a:tcPr>
                </a:tc>
                <a:tc>
                  <a:txBody>
                    <a:bodyPr/>
                    <a:lstStyle/>
                    <a:p>
                      <a:pPr algn="ctr" rtl="0" fontAlgn="b"/>
                      <a:r>
                        <a:rPr lang="tr-TR" sz="900" u="none" strike="noStrike">
                          <a:effectLst/>
                        </a:rPr>
                        <a:t>₺687.716,38</a:t>
                      </a:r>
                      <a:endParaRPr lang="tr-TR" sz="900" b="0" i="0" u="none" strike="noStrike">
                        <a:solidFill>
                          <a:srgbClr val="000000"/>
                        </a:solidFill>
                        <a:effectLst/>
                        <a:latin typeface="Calibri" panose="020F0502020204030204" pitchFamily="34" charset="0"/>
                      </a:endParaRPr>
                    </a:p>
                  </a:txBody>
                  <a:tcPr marL="9525" marR="9525" marT="9525" marB="0" anchor="b">
                    <a:solidFill>
                      <a:schemeClr val="accent2">
                        <a:lumMod val="40000"/>
                        <a:lumOff val="60000"/>
                      </a:schemeClr>
                    </a:solidFill>
                  </a:tcPr>
                </a:tc>
                <a:tc>
                  <a:txBody>
                    <a:bodyPr/>
                    <a:lstStyle/>
                    <a:p>
                      <a:pPr algn="ctr" rtl="0" fontAlgn="b"/>
                      <a:r>
                        <a:rPr lang="tr-TR" sz="900" u="none" strike="noStrike">
                          <a:effectLst/>
                        </a:rPr>
                        <a:t>27</a:t>
                      </a:r>
                      <a:endParaRPr lang="tr-TR" sz="900" b="0" i="0" u="none" strike="noStrike">
                        <a:solidFill>
                          <a:srgbClr val="000000"/>
                        </a:solidFill>
                        <a:effectLst/>
                        <a:latin typeface="Calibri" panose="020F0502020204030204" pitchFamily="34" charset="0"/>
                      </a:endParaRPr>
                    </a:p>
                  </a:txBody>
                  <a:tcPr marL="9525" marR="9525" marT="9525" marB="0" anchor="b">
                    <a:solidFill>
                      <a:schemeClr val="accent2">
                        <a:lumMod val="40000"/>
                        <a:lumOff val="60000"/>
                      </a:schemeClr>
                    </a:solidFill>
                  </a:tcPr>
                </a:tc>
                <a:tc>
                  <a:txBody>
                    <a:bodyPr/>
                    <a:lstStyle/>
                    <a:p>
                      <a:pPr algn="ctr" rtl="0" fontAlgn="b"/>
                      <a:r>
                        <a:rPr lang="tr-TR" sz="900" u="none" strike="noStrike" dirty="0">
                          <a:effectLst/>
                        </a:rPr>
                        <a:t>₺3.367.643,63</a:t>
                      </a:r>
                      <a:endParaRPr lang="tr-TR" sz="900" b="0" i="0" u="none" strike="noStrike" dirty="0">
                        <a:solidFill>
                          <a:srgbClr val="000000"/>
                        </a:solidFill>
                        <a:effectLst/>
                        <a:latin typeface="Calibri" panose="020F0502020204030204" pitchFamily="34" charset="0"/>
                      </a:endParaRPr>
                    </a:p>
                  </a:txBody>
                  <a:tcPr marL="9525" marR="9525" marT="9525" marB="0" anchor="b">
                    <a:solidFill>
                      <a:schemeClr val="accent2">
                        <a:lumMod val="40000"/>
                        <a:lumOff val="60000"/>
                      </a:schemeClr>
                    </a:solidFill>
                  </a:tcPr>
                </a:tc>
                <a:tc>
                  <a:txBody>
                    <a:bodyPr/>
                    <a:lstStyle/>
                    <a:p>
                      <a:pPr algn="ctr" rtl="0" fontAlgn="b"/>
                      <a:r>
                        <a:rPr lang="tr-TR" sz="900" u="none" strike="noStrike">
                          <a:effectLst/>
                        </a:rPr>
                        <a:t>₺1.661.731,99</a:t>
                      </a:r>
                      <a:endParaRPr lang="tr-TR" sz="900" b="0" i="0" u="none" strike="noStrike">
                        <a:solidFill>
                          <a:srgbClr val="000000"/>
                        </a:solidFill>
                        <a:effectLst/>
                        <a:latin typeface="Calibri" panose="020F0502020204030204" pitchFamily="34" charset="0"/>
                      </a:endParaRPr>
                    </a:p>
                  </a:txBody>
                  <a:tcPr marL="9525" marR="9525" marT="9525" marB="0" anchor="b">
                    <a:solidFill>
                      <a:schemeClr val="accent2">
                        <a:lumMod val="40000"/>
                        <a:lumOff val="60000"/>
                      </a:schemeClr>
                    </a:solidFill>
                  </a:tcPr>
                </a:tc>
                <a:tc>
                  <a:txBody>
                    <a:bodyPr/>
                    <a:lstStyle/>
                    <a:p>
                      <a:pPr algn="ctr" rtl="0" fontAlgn="b"/>
                      <a:r>
                        <a:rPr lang="tr-TR" sz="900" u="none" strike="noStrike">
                          <a:effectLst/>
                        </a:rPr>
                        <a:t>34</a:t>
                      </a:r>
                      <a:endParaRPr lang="tr-TR" sz="900" b="0" i="0" u="none" strike="noStrike">
                        <a:solidFill>
                          <a:srgbClr val="000000"/>
                        </a:solidFill>
                        <a:effectLst/>
                        <a:latin typeface="Calibri" panose="020F0502020204030204" pitchFamily="34" charset="0"/>
                      </a:endParaRPr>
                    </a:p>
                  </a:txBody>
                  <a:tcPr marL="9525" marR="9525" marT="9525" marB="0" anchor="b">
                    <a:solidFill>
                      <a:schemeClr val="accent2">
                        <a:lumMod val="40000"/>
                        <a:lumOff val="60000"/>
                      </a:schemeClr>
                    </a:solidFill>
                  </a:tcPr>
                </a:tc>
                <a:extLst>
                  <a:ext uri="{0D108BD9-81ED-4DB2-BD59-A6C34878D82A}">
                    <a16:rowId xmlns:a16="http://schemas.microsoft.com/office/drawing/2014/main" val="2300192266"/>
                  </a:ext>
                </a:extLst>
              </a:tr>
              <a:tr h="226229">
                <a:tc>
                  <a:txBody>
                    <a:bodyPr/>
                    <a:lstStyle/>
                    <a:p>
                      <a:pPr algn="ctr" rtl="0" fontAlgn="ctr"/>
                      <a:r>
                        <a:rPr lang="tr-TR" sz="900" u="none" strike="noStrike">
                          <a:effectLst/>
                        </a:rPr>
                        <a:t>MARMARİS</a:t>
                      </a:r>
                      <a:endParaRPr lang="tr-TR" sz="900" b="0" i="0" u="none" strike="noStrike">
                        <a:solidFill>
                          <a:srgbClr val="000000"/>
                        </a:solidFill>
                        <a:effectLst/>
                        <a:latin typeface="Calibri" panose="020F0502020204030204" pitchFamily="34" charset="0"/>
                      </a:endParaRPr>
                    </a:p>
                  </a:txBody>
                  <a:tcPr marL="9525" marR="9525" marT="9525" marB="0" anchor="ctr">
                    <a:solidFill>
                      <a:schemeClr val="accent2">
                        <a:lumMod val="40000"/>
                        <a:lumOff val="60000"/>
                      </a:schemeClr>
                    </a:solidFill>
                  </a:tcPr>
                </a:tc>
                <a:tc>
                  <a:txBody>
                    <a:bodyPr/>
                    <a:lstStyle/>
                    <a:p>
                      <a:pPr algn="ctr" rtl="0" fontAlgn="ctr"/>
                      <a:r>
                        <a:rPr lang="tr-TR" sz="900" u="none" strike="noStrike">
                          <a:effectLst/>
                        </a:rPr>
                        <a:t>₺267.065,00</a:t>
                      </a:r>
                      <a:endParaRPr lang="tr-TR" sz="900" b="0" i="0" u="none" strike="noStrike">
                        <a:solidFill>
                          <a:srgbClr val="000000"/>
                        </a:solidFill>
                        <a:effectLst/>
                        <a:latin typeface="Calibri" panose="020F0502020204030204" pitchFamily="34" charset="0"/>
                      </a:endParaRPr>
                    </a:p>
                  </a:txBody>
                  <a:tcPr marL="9525" marR="9525" marT="9525" marB="0" anchor="ctr">
                    <a:solidFill>
                      <a:schemeClr val="accent2">
                        <a:lumMod val="40000"/>
                        <a:lumOff val="60000"/>
                      </a:schemeClr>
                    </a:solidFill>
                  </a:tcPr>
                </a:tc>
                <a:tc>
                  <a:txBody>
                    <a:bodyPr/>
                    <a:lstStyle/>
                    <a:p>
                      <a:pPr algn="ctr" rtl="0" fontAlgn="ctr"/>
                      <a:r>
                        <a:rPr lang="tr-TR" sz="900" u="none" strike="noStrike">
                          <a:effectLst/>
                        </a:rPr>
                        <a:t>₺125.672,65</a:t>
                      </a:r>
                      <a:endParaRPr lang="tr-TR" sz="900" b="0" i="0" u="none" strike="noStrike">
                        <a:solidFill>
                          <a:srgbClr val="000000"/>
                        </a:solidFill>
                        <a:effectLst/>
                        <a:latin typeface="Calibri" panose="020F0502020204030204" pitchFamily="34" charset="0"/>
                      </a:endParaRPr>
                    </a:p>
                  </a:txBody>
                  <a:tcPr marL="9525" marR="9525" marT="9525" marB="0" anchor="ctr">
                    <a:solidFill>
                      <a:schemeClr val="accent2">
                        <a:lumMod val="40000"/>
                        <a:lumOff val="60000"/>
                      </a:schemeClr>
                    </a:solidFill>
                  </a:tcPr>
                </a:tc>
                <a:tc>
                  <a:txBody>
                    <a:bodyPr/>
                    <a:lstStyle/>
                    <a:p>
                      <a:pPr algn="ctr" rtl="0" fontAlgn="ctr"/>
                      <a:r>
                        <a:rPr lang="tr-TR" sz="900" u="none" strike="noStrike" dirty="0">
                          <a:effectLst/>
                        </a:rPr>
                        <a:t>1</a:t>
                      </a:r>
                      <a:endParaRPr lang="tr-TR" sz="900" b="0" i="0" u="none" strike="noStrike" dirty="0">
                        <a:solidFill>
                          <a:srgbClr val="000000"/>
                        </a:solidFill>
                        <a:effectLst/>
                        <a:latin typeface="Calibri" panose="020F0502020204030204" pitchFamily="34" charset="0"/>
                      </a:endParaRPr>
                    </a:p>
                  </a:txBody>
                  <a:tcPr marL="9525" marR="9525" marT="9525" marB="0" anchor="ctr">
                    <a:solidFill>
                      <a:schemeClr val="accent2">
                        <a:lumMod val="40000"/>
                        <a:lumOff val="60000"/>
                      </a:schemeClr>
                    </a:solidFill>
                  </a:tcPr>
                </a:tc>
                <a:tc>
                  <a:txBody>
                    <a:bodyPr/>
                    <a:lstStyle/>
                    <a:p>
                      <a:pPr algn="ctr" rtl="0" fontAlgn="b"/>
                      <a:r>
                        <a:rPr lang="tr-TR" sz="900" u="none" strike="noStrike" dirty="0">
                          <a:effectLst/>
                        </a:rPr>
                        <a:t>₺75.080,00</a:t>
                      </a:r>
                      <a:endParaRPr lang="tr-TR" sz="900" b="0" i="0" u="none" strike="noStrike" dirty="0">
                        <a:solidFill>
                          <a:srgbClr val="000000"/>
                        </a:solidFill>
                        <a:effectLst/>
                        <a:latin typeface="Calibri" panose="020F0502020204030204" pitchFamily="34" charset="0"/>
                      </a:endParaRPr>
                    </a:p>
                  </a:txBody>
                  <a:tcPr marL="9525" marR="9525" marT="9525" marB="0" anchor="b">
                    <a:solidFill>
                      <a:schemeClr val="accent2">
                        <a:lumMod val="40000"/>
                        <a:lumOff val="60000"/>
                      </a:schemeClr>
                    </a:solidFill>
                  </a:tcPr>
                </a:tc>
                <a:tc>
                  <a:txBody>
                    <a:bodyPr/>
                    <a:lstStyle/>
                    <a:p>
                      <a:pPr algn="ctr" rtl="0" fontAlgn="b"/>
                      <a:r>
                        <a:rPr lang="tr-TR" sz="900" u="none" strike="noStrike">
                          <a:effectLst/>
                        </a:rPr>
                        <a:t>₺37.105,09</a:t>
                      </a:r>
                      <a:endParaRPr lang="tr-TR" sz="900" b="0" i="0" u="none" strike="noStrike">
                        <a:solidFill>
                          <a:srgbClr val="000000"/>
                        </a:solidFill>
                        <a:effectLst/>
                        <a:latin typeface="Calibri" panose="020F0502020204030204" pitchFamily="34" charset="0"/>
                      </a:endParaRPr>
                    </a:p>
                  </a:txBody>
                  <a:tcPr marL="9525" marR="9525" marT="9525" marB="0" anchor="b">
                    <a:solidFill>
                      <a:schemeClr val="accent2">
                        <a:lumMod val="40000"/>
                        <a:lumOff val="60000"/>
                      </a:schemeClr>
                    </a:solidFill>
                  </a:tcPr>
                </a:tc>
                <a:tc>
                  <a:txBody>
                    <a:bodyPr/>
                    <a:lstStyle/>
                    <a:p>
                      <a:pPr algn="ctr" rtl="0" fontAlgn="b"/>
                      <a:r>
                        <a:rPr lang="tr-TR" sz="900" u="none" strike="noStrike">
                          <a:effectLst/>
                        </a:rPr>
                        <a:t>2</a:t>
                      </a:r>
                      <a:endParaRPr lang="tr-TR" sz="900" b="0" i="0" u="none" strike="noStrike">
                        <a:solidFill>
                          <a:srgbClr val="000000"/>
                        </a:solidFill>
                        <a:effectLst/>
                        <a:latin typeface="Calibri" panose="020F0502020204030204" pitchFamily="34" charset="0"/>
                      </a:endParaRPr>
                    </a:p>
                  </a:txBody>
                  <a:tcPr marL="9525" marR="9525" marT="9525" marB="0" anchor="b">
                    <a:solidFill>
                      <a:schemeClr val="accent2">
                        <a:lumMod val="40000"/>
                        <a:lumOff val="60000"/>
                      </a:schemeClr>
                    </a:solidFill>
                  </a:tcPr>
                </a:tc>
                <a:tc>
                  <a:txBody>
                    <a:bodyPr/>
                    <a:lstStyle/>
                    <a:p>
                      <a:pPr algn="ctr" rtl="0" fontAlgn="b"/>
                      <a:r>
                        <a:rPr lang="tr-TR" sz="900" u="none" strike="noStrike" dirty="0">
                          <a:effectLst/>
                        </a:rPr>
                        <a:t>₺342.145,00</a:t>
                      </a:r>
                      <a:endParaRPr lang="tr-TR" sz="900" b="0" i="0" u="none" strike="noStrike" dirty="0">
                        <a:solidFill>
                          <a:srgbClr val="000000"/>
                        </a:solidFill>
                        <a:effectLst/>
                        <a:latin typeface="Calibri" panose="020F0502020204030204" pitchFamily="34" charset="0"/>
                      </a:endParaRPr>
                    </a:p>
                  </a:txBody>
                  <a:tcPr marL="9525" marR="9525" marT="9525" marB="0" anchor="b">
                    <a:solidFill>
                      <a:schemeClr val="accent2">
                        <a:lumMod val="40000"/>
                        <a:lumOff val="60000"/>
                      </a:schemeClr>
                    </a:solidFill>
                  </a:tcPr>
                </a:tc>
                <a:tc>
                  <a:txBody>
                    <a:bodyPr/>
                    <a:lstStyle/>
                    <a:p>
                      <a:pPr algn="ctr" rtl="0" fontAlgn="b"/>
                      <a:r>
                        <a:rPr lang="tr-TR" sz="900" u="none" strike="noStrike" dirty="0">
                          <a:effectLst/>
                        </a:rPr>
                        <a:t>₺162.777,74</a:t>
                      </a:r>
                      <a:endParaRPr lang="tr-TR" sz="900" b="0" i="0" u="none" strike="noStrike" dirty="0">
                        <a:solidFill>
                          <a:srgbClr val="000000"/>
                        </a:solidFill>
                        <a:effectLst/>
                        <a:latin typeface="Calibri" panose="020F0502020204030204" pitchFamily="34" charset="0"/>
                      </a:endParaRPr>
                    </a:p>
                  </a:txBody>
                  <a:tcPr marL="9525" marR="9525" marT="9525" marB="0" anchor="b">
                    <a:solidFill>
                      <a:schemeClr val="accent2">
                        <a:lumMod val="40000"/>
                        <a:lumOff val="60000"/>
                      </a:schemeClr>
                    </a:solidFill>
                  </a:tcPr>
                </a:tc>
                <a:tc>
                  <a:txBody>
                    <a:bodyPr/>
                    <a:lstStyle/>
                    <a:p>
                      <a:pPr algn="ctr" rtl="0" fontAlgn="b"/>
                      <a:r>
                        <a:rPr lang="tr-TR" sz="900" u="none" strike="noStrike">
                          <a:effectLst/>
                        </a:rPr>
                        <a:t>3</a:t>
                      </a:r>
                      <a:endParaRPr lang="tr-TR" sz="900" b="0" i="0" u="none" strike="noStrike">
                        <a:solidFill>
                          <a:srgbClr val="000000"/>
                        </a:solidFill>
                        <a:effectLst/>
                        <a:latin typeface="Calibri" panose="020F0502020204030204" pitchFamily="34" charset="0"/>
                      </a:endParaRPr>
                    </a:p>
                  </a:txBody>
                  <a:tcPr marL="9525" marR="9525" marT="9525" marB="0" anchor="b">
                    <a:solidFill>
                      <a:schemeClr val="accent2">
                        <a:lumMod val="40000"/>
                        <a:lumOff val="60000"/>
                      </a:schemeClr>
                    </a:solidFill>
                  </a:tcPr>
                </a:tc>
                <a:extLst>
                  <a:ext uri="{0D108BD9-81ED-4DB2-BD59-A6C34878D82A}">
                    <a16:rowId xmlns:a16="http://schemas.microsoft.com/office/drawing/2014/main" val="943951703"/>
                  </a:ext>
                </a:extLst>
              </a:tr>
              <a:tr h="226229">
                <a:tc>
                  <a:txBody>
                    <a:bodyPr/>
                    <a:lstStyle/>
                    <a:p>
                      <a:pPr algn="ctr" rtl="0" fontAlgn="ctr"/>
                      <a:r>
                        <a:rPr lang="tr-TR" sz="900" u="none" strike="noStrike">
                          <a:effectLst/>
                        </a:rPr>
                        <a:t>MENTEŞE</a:t>
                      </a:r>
                      <a:endParaRPr lang="tr-TR" sz="900" b="0" i="0" u="none" strike="noStrike">
                        <a:solidFill>
                          <a:srgbClr val="000000"/>
                        </a:solidFill>
                        <a:effectLst/>
                        <a:latin typeface="Calibri" panose="020F0502020204030204" pitchFamily="34" charset="0"/>
                      </a:endParaRPr>
                    </a:p>
                  </a:txBody>
                  <a:tcPr marL="9525" marR="9525" marT="9525" marB="0" anchor="ctr">
                    <a:solidFill>
                      <a:schemeClr val="accent2">
                        <a:lumMod val="40000"/>
                        <a:lumOff val="60000"/>
                      </a:schemeClr>
                    </a:solidFill>
                  </a:tcPr>
                </a:tc>
                <a:tc>
                  <a:txBody>
                    <a:bodyPr/>
                    <a:lstStyle/>
                    <a:p>
                      <a:pPr algn="ctr" rtl="0" fontAlgn="ctr"/>
                      <a:r>
                        <a:rPr lang="tr-TR" sz="900" u="none" strike="noStrike">
                          <a:effectLst/>
                        </a:rPr>
                        <a:t>₺25.954.427,87</a:t>
                      </a:r>
                      <a:endParaRPr lang="tr-TR" sz="900" b="0" i="0" u="none" strike="noStrike">
                        <a:solidFill>
                          <a:srgbClr val="000000"/>
                        </a:solidFill>
                        <a:effectLst/>
                        <a:latin typeface="Calibri" panose="020F0502020204030204" pitchFamily="34" charset="0"/>
                      </a:endParaRPr>
                    </a:p>
                  </a:txBody>
                  <a:tcPr marL="9525" marR="9525" marT="9525" marB="0" anchor="ctr">
                    <a:solidFill>
                      <a:schemeClr val="accent2">
                        <a:lumMod val="40000"/>
                        <a:lumOff val="60000"/>
                      </a:schemeClr>
                    </a:solidFill>
                  </a:tcPr>
                </a:tc>
                <a:tc>
                  <a:txBody>
                    <a:bodyPr/>
                    <a:lstStyle/>
                    <a:p>
                      <a:pPr algn="ctr" rtl="0" fontAlgn="ctr"/>
                      <a:r>
                        <a:rPr lang="tr-TR" sz="900" u="none" strike="noStrike">
                          <a:effectLst/>
                        </a:rPr>
                        <a:t>₺12.104.520,97</a:t>
                      </a:r>
                      <a:endParaRPr lang="tr-TR" sz="900" b="0" i="0" u="none" strike="noStrike">
                        <a:solidFill>
                          <a:srgbClr val="000000"/>
                        </a:solidFill>
                        <a:effectLst/>
                        <a:latin typeface="Calibri" panose="020F0502020204030204" pitchFamily="34" charset="0"/>
                      </a:endParaRPr>
                    </a:p>
                  </a:txBody>
                  <a:tcPr marL="9525" marR="9525" marT="9525" marB="0" anchor="ctr">
                    <a:solidFill>
                      <a:schemeClr val="accent2">
                        <a:lumMod val="40000"/>
                        <a:lumOff val="60000"/>
                      </a:schemeClr>
                    </a:solidFill>
                  </a:tcPr>
                </a:tc>
                <a:tc>
                  <a:txBody>
                    <a:bodyPr/>
                    <a:lstStyle/>
                    <a:p>
                      <a:pPr algn="ctr" rtl="0" fontAlgn="ctr"/>
                      <a:r>
                        <a:rPr lang="tr-TR" sz="900" u="none" strike="noStrike">
                          <a:effectLst/>
                        </a:rPr>
                        <a:t>20</a:t>
                      </a:r>
                      <a:endParaRPr lang="tr-TR" sz="900" b="0" i="0" u="none" strike="noStrike">
                        <a:solidFill>
                          <a:srgbClr val="000000"/>
                        </a:solidFill>
                        <a:effectLst/>
                        <a:latin typeface="Calibri" panose="020F0502020204030204" pitchFamily="34" charset="0"/>
                      </a:endParaRPr>
                    </a:p>
                  </a:txBody>
                  <a:tcPr marL="9525" marR="9525" marT="9525" marB="0" anchor="ctr">
                    <a:solidFill>
                      <a:schemeClr val="accent2">
                        <a:lumMod val="40000"/>
                        <a:lumOff val="60000"/>
                      </a:schemeClr>
                    </a:solidFill>
                  </a:tcPr>
                </a:tc>
                <a:tc>
                  <a:txBody>
                    <a:bodyPr/>
                    <a:lstStyle/>
                    <a:p>
                      <a:pPr algn="ctr" rtl="0" fontAlgn="b"/>
                      <a:r>
                        <a:rPr lang="tr-TR" sz="900" u="none" strike="noStrike" dirty="0">
                          <a:effectLst/>
                        </a:rPr>
                        <a:t>₺593.935,34</a:t>
                      </a:r>
                      <a:endParaRPr lang="tr-TR" sz="900" b="0" i="0" u="none" strike="noStrike" dirty="0">
                        <a:solidFill>
                          <a:srgbClr val="000000"/>
                        </a:solidFill>
                        <a:effectLst/>
                        <a:latin typeface="Calibri" panose="020F0502020204030204" pitchFamily="34" charset="0"/>
                      </a:endParaRPr>
                    </a:p>
                  </a:txBody>
                  <a:tcPr marL="9525" marR="9525" marT="9525" marB="0" anchor="b">
                    <a:solidFill>
                      <a:schemeClr val="accent2">
                        <a:lumMod val="40000"/>
                        <a:lumOff val="60000"/>
                      </a:schemeClr>
                    </a:solidFill>
                  </a:tcPr>
                </a:tc>
                <a:tc>
                  <a:txBody>
                    <a:bodyPr/>
                    <a:lstStyle/>
                    <a:p>
                      <a:pPr algn="ctr" rtl="0" fontAlgn="b"/>
                      <a:r>
                        <a:rPr lang="tr-TR" sz="900" u="none" strike="noStrike" dirty="0">
                          <a:effectLst/>
                        </a:rPr>
                        <a:t>₺278.174,31</a:t>
                      </a:r>
                      <a:endParaRPr lang="tr-TR" sz="900" b="0" i="0" u="none" strike="noStrike" dirty="0">
                        <a:solidFill>
                          <a:srgbClr val="000000"/>
                        </a:solidFill>
                        <a:effectLst/>
                        <a:latin typeface="Calibri" panose="020F0502020204030204" pitchFamily="34" charset="0"/>
                      </a:endParaRPr>
                    </a:p>
                  </a:txBody>
                  <a:tcPr marL="9525" marR="9525" marT="9525" marB="0" anchor="b">
                    <a:solidFill>
                      <a:schemeClr val="accent2">
                        <a:lumMod val="40000"/>
                        <a:lumOff val="60000"/>
                      </a:schemeClr>
                    </a:solidFill>
                  </a:tcPr>
                </a:tc>
                <a:tc>
                  <a:txBody>
                    <a:bodyPr/>
                    <a:lstStyle/>
                    <a:p>
                      <a:pPr algn="ctr" rtl="0" fontAlgn="b"/>
                      <a:r>
                        <a:rPr lang="tr-TR" sz="900" u="none" strike="noStrike">
                          <a:effectLst/>
                        </a:rPr>
                        <a:t>31</a:t>
                      </a:r>
                      <a:endParaRPr lang="tr-TR" sz="900" b="0" i="0" u="none" strike="noStrike">
                        <a:solidFill>
                          <a:srgbClr val="000000"/>
                        </a:solidFill>
                        <a:effectLst/>
                        <a:latin typeface="Calibri" panose="020F0502020204030204" pitchFamily="34" charset="0"/>
                      </a:endParaRPr>
                    </a:p>
                  </a:txBody>
                  <a:tcPr marL="9525" marR="9525" marT="9525" marB="0" anchor="b">
                    <a:solidFill>
                      <a:schemeClr val="accent2">
                        <a:lumMod val="40000"/>
                        <a:lumOff val="60000"/>
                      </a:schemeClr>
                    </a:solidFill>
                  </a:tcPr>
                </a:tc>
                <a:tc>
                  <a:txBody>
                    <a:bodyPr/>
                    <a:lstStyle/>
                    <a:p>
                      <a:pPr algn="ctr" rtl="0" fontAlgn="b"/>
                      <a:r>
                        <a:rPr lang="tr-TR" sz="900" u="none" strike="noStrike">
                          <a:effectLst/>
                        </a:rPr>
                        <a:t>₺26.548.363,21</a:t>
                      </a:r>
                      <a:endParaRPr lang="tr-TR" sz="900" b="0" i="0" u="none" strike="noStrike">
                        <a:solidFill>
                          <a:srgbClr val="000000"/>
                        </a:solidFill>
                        <a:effectLst/>
                        <a:latin typeface="Calibri" panose="020F0502020204030204" pitchFamily="34" charset="0"/>
                      </a:endParaRPr>
                    </a:p>
                  </a:txBody>
                  <a:tcPr marL="9525" marR="9525" marT="9525" marB="0" anchor="b">
                    <a:solidFill>
                      <a:schemeClr val="accent2">
                        <a:lumMod val="40000"/>
                        <a:lumOff val="60000"/>
                      </a:schemeClr>
                    </a:solidFill>
                  </a:tcPr>
                </a:tc>
                <a:tc>
                  <a:txBody>
                    <a:bodyPr/>
                    <a:lstStyle/>
                    <a:p>
                      <a:pPr algn="ctr" rtl="0" fontAlgn="b"/>
                      <a:r>
                        <a:rPr lang="tr-TR" sz="900" u="none" strike="noStrike" dirty="0">
                          <a:effectLst/>
                        </a:rPr>
                        <a:t>₺12.382.695,28</a:t>
                      </a:r>
                      <a:endParaRPr lang="tr-TR" sz="900" b="0" i="0" u="none" strike="noStrike" dirty="0">
                        <a:solidFill>
                          <a:srgbClr val="000000"/>
                        </a:solidFill>
                        <a:effectLst/>
                        <a:latin typeface="Calibri" panose="020F0502020204030204" pitchFamily="34" charset="0"/>
                      </a:endParaRPr>
                    </a:p>
                  </a:txBody>
                  <a:tcPr marL="9525" marR="9525" marT="9525" marB="0" anchor="b">
                    <a:solidFill>
                      <a:schemeClr val="accent2">
                        <a:lumMod val="40000"/>
                        <a:lumOff val="60000"/>
                      </a:schemeClr>
                    </a:solidFill>
                  </a:tcPr>
                </a:tc>
                <a:tc>
                  <a:txBody>
                    <a:bodyPr/>
                    <a:lstStyle/>
                    <a:p>
                      <a:pPr algn="ctr" rtl="0" fontAlgn="b"/>
                      <a:r>
                        <a:rPr lang="tr-TR" sz="900" u="none" strike="noStrike">
                          <a:effectLst/>
                        </a:rPr>
                        <a:t>51</a:t>
                      </a:r>
                      <a:endParaRPr lang="tr-TR" sz="900" b="0" i="0" u="none" strike="noStrike">
                        <a:solidFill>
                          <a:srgbClr val="000000"/>
                        </a:solidFill>
                        <a:effectLst/>
                        <a:latin typeface="Calibri" panose="020F0502020204030204" pitchFamily="34" charset="0"/>
                      </a:endParaRPr>
                    </a:p>
                  </a:txBody>
                  <a:tcPr marL="9525" marR="9525" marT="9525" marB="0" anchor="b">
                    <a:solidFill>
                      <a:schemeClr val="accent2">
                        <a:lumMod val="40000"/>
                        <a:lumOff val="60000"/>
                      </a:schemeClr>
                    </a:solidFill>
                  </a:tcPr>
                </a:tc>
                <a:extLst>
                  <a:ext uri="{0D108BD9-81ED-4DB2-BD59-A6C34878D82A}">
                    <a16:rowId xmlns:a16="http://schemas.microsoft.com/office/drawing/2014/main" val="938810527"/>
                  </a:ext>
                </a:extLst>
              </a:tr>
              <a:tr h="226229">
                <a:tc>
                  <a:txBody>
                    <a:bodyPr/>
                    <a:lstStyle/>
                    <a:p>
                      <a:pPr algn="ctr" rtl="0" fontAlgn="ctr"/>
                      <a:r>
                        <a:rPr lang="tr-TR" sz="900" u="none" strike="noStrike">
                          <a:effectLst/>
                        </a:rPr>
                        <a:t>MİLAS</a:t>
                      </a:r>
                      <a:endParaRPr lang="tr-TR" sz="900" b="0" i="0" u="none" strike="noStrike">
                        <a:solidFill>
                          <a:srgbClr val="000000"/>
                        </a:solidFill>
                        <a:effectLst/>
                        <a:latin typeface="Calibri" panose="020F0502020204030204" pitchFamily="34" charset="0"/>
                      </a:endParaRPr>
                    </a:p>
                  </a:txBody>
                  <a:tcPr marL="9525" marR="9525" marT="9525" marB="0" anchor="ctr">
                    <a:solidFill>
                      <a:schemeClr val="accent2">
                        <a:lumMod val="40000"/>
                        <a:lumOff val="60000"/>
                      </a:schemeClr>
                    </a:solidFill>
                  </a:tcPr>
                </a:tc>
                <a:tc>
                  <a:txBody>
                    <a:bodyPr/>
                    <a:lstStyle/>
                    <a:p>
                      <a:pPr algn="ctr" rtl="0" fontAlgn="ctr"/>
                      <a:r>
                        <a:rPr lang="tr-TR" sz="900" u="none" strike="noStrike">
                          <a:effectLst/>
                        </a:rPr>
                        <a:t>₺35.630.957,42</a:t>
                      </a:r>
                      <a:endParaRPr lang="tr-TR" sz="900" b="0" i="0" u="none" strike="noStrike">
                        <a:solidFill>
                          <a:srgbClr val="000000"/>
                        </a:solidFill>
                        <a:effectLst/>
                        <a:latin typeface="Calibri" panose="020F0502020204030204" pitchFamily="34" charset="0"/>
                      </a:endParaRPr>
                    </a:p>
                  </a:txBody>
                  <a:tcPr marL="9525" marR="9525" marT="9525" marB="0" anchor="ctr">
                    <a:solidFill>
                      <a:schemeClr val="accent2">
                        <a:lumMod val="40000"/>
                        <a:lumOff val="60000"/>
                      </a:schemeClr>
                    </a:solidFill>
                  </a:tcPr>
                </a:tc>
                <a:tc>
                  <a:txBody>
                    <a:bodyPr/>
                    <a:lstStyle/>
                    <a:p>
                      <a:pPr algn="ctr" rtl="0" fontAlgn="ctr"/>
                      <a:r>
                        <a:rPr lang="tr-TR" sz="900" u="none" strike="noStrike">
                          <a:effectLst/>
                        </a:rPr>
                        <a:t>₺14.800.524,15</a:t>
                      </a:r>
                      <a:endParaRPr lang="tr-TR" sz="900" b="0" i="0" u="none" strike="noStrike">
                        <a:solidFill>
                          <a:srgbClr val="000000"/>
                        </a:solidFill>
                        <a:effectLst/>
                        <a:latin typeface="Calibri" panose="020F0502020204030204" pitchFamily="34" charset="0"/>
                      </a:endParaRPr>
                    </a:p>
                  </a:txBody>
                  <a:tcPr marL="9525" marR="9525" marT="9525" marB="0" anchor="ctr">
                    <a:solidFill>
                      <a:schemeClr val="accent2">
                        <a:lumMod val="40000"/>
                        <a:lumOff val="60000"/>
                      </a:schemeClr>
                    </a:solidFill>
                  </a:tcPr>
                </a:tc>
                <a:tc>
                  <a:txBody>
                    <a:bodyPr/>
                    <a:lstStyle/>
                    <a:p>
                      <a:pPr algn="ctr" rtl="0" fontAlgn="ctr"/>
                      <a:r>
                        <a:rPr lang="tr-TR" sz="900" u="none" strike="noStrike">
                          <a:effectLst/>
                        </a:rPr>
                        <a:t>68</a:t>
                      </a:r>
                      <a:endParaRPr lang="tr-TR" sz="900" b="0" i="0" u="none" strike="noStrike">
                        <a:solidFill>
                          <a:srgbClr val="000000"/>
                        </a:solidFill>
                        <a:effectLst/>
                        <a:latin typeface="Calibri" panose="020F0502020204030204" pitchFamily="34" charset="0"/>
                      </a:endParaRPr>
                    </a:p>
                  </a:txBody>
                  <a:tcPr marL="9525" marR="9525" marT="9525" marB="0" anchor="ctr">
                    <a:solidFill>
                      <a:schemeClr val="accent2">
                        <a:lumMod val="40000"/>
                        <a:lumOff val="60000"/>
                      </a:schemeClr>
                    </a:solidFill>
                  </a:tcPr>
                </a:tc>
                <a:tc>
                  <a:txBody>
                    <a:bodyPr/>
                    <a:lstStyle/>
                    <a:p>
                      <a:pPr algn="ctr" rtl="0" fontAlgn="b"/>
                      <a:r>
                        <a:rPr lang="tr-TR" sz="900" u="none" strike="noStrike" dirty="0">
                          <a:effectLst/>
                        </a:rPr>
                        <a:t>₺6.960.246,22</a:t>
                      </a:r>
                      <a:endParaRPr lang="tr-TR" sz="900" b="0" i="0" u="none" strike="noStrike" dirty="0">
                        <a:solidFill>
                          <a:srgbClr val="000000"/>
                        </a:solidFill>
                        <a:effectLst/>
                        <a:latin typeface="Calibri" panose="020F0502020204030204" pitchFamily="34" charset="0"/>
                      </a:endParaRPr>
                    </a:p>
                  </a:txBody>
                  <a:tcPr marL="9525" marR="9525" marT="9525" marB="0" anchor="b">
                    <a:solidFill>
                      <a:schemeClr val="accent2">
                        <a:lumMod val="40000"/>
                        <a:lumOff val="60000"/>
                      </a:schemeClr>
                    </a:solidFill>
                  </a:tcPr>
                </a:tc>
                <a:tc>
                  <a:txBody>
                    <a:bodyPr/>
                    <a:lstStyle/>
                    <a:p>
                      <a:pPr algn="ctr" rtl="0" fontAlgn="b"/>
                      <a:r>
                        <a:rPr lang="tr-TR" sz="900" u="none" strike="noStrike" dirty="0">
                          <a:effectLst/>
                        </a:rPr>
                        <a:t>₺2.973.194,53</a:t>
                      </a:r>
                      <a:endParaRPr lang="tr-TR" sz="900" b="0" i="0" u="none" strike="noStrike" dirty="0">
                        <a:solidFill>
                          <a:srgbClr val="000000"/>
                        </a:solidFill>
                        <a:effectLst/>
                        <a:latin typeface="Calibri" panose="020F0502020204030204" pitchFamily="34" charset="0"/>
                      </a:endParaRPr>
                    </a:p>
                  </a:txBody>
                  <a:tcPr marL="9525" marR="9525" marT="9525" marB="0" anchor="b">
                    <a:solidFill>
                      <a:schemeClr val="accent2">
                        <a:lumMod val="40000"/>
                        <a:lumOff val="60000"/>
                      </a:schemeClr>
                    </a:solidFill>
                  </a:tcPr>
                </a:tc>
                <a:tc>
                  <a:txBody>
                    <a:bodyPr/>
                    <a:lstStyle/>
                    <a:p>
                      <a:pPr algn="ctr" rtl="0" fontAlgn="b"/>
                      <a:r>
                        <a:rPr lang="tr-TR" sz="900" u="none" strike="noStrike" dirty="0">
                          <a:effectLst/>
                        </a:rPr>
                        <a:t>416</a:t>
                      </a:r>
                      <a:endParaRPr lang="tr-TR" sz="900" b="0" i="0" u="none" strike="noStrike" dirty="0">
                        <a:solidFill>
                          <a:srgbClr val="000000"/>
                        </a:solidFill>
                        <a:effectLst/>
                        <a:latin typeface="Calibri" panose="020F0502020204030204" pitchFamily="34" charset="0"/>
                      </a:endParaRPr>
                    </a:p>
                  </a:txBody>
                  <a:tcPr marL="9525" marR="9525" marT="9525" marB="0" anchor="b">
                    <a:solidFill>
                      <a:schemeClr val="accent2">
                        <a:lumMod val="40000"/>
                        <a:lumOff val="60000"/>
                      </a:schemeClr>
                    </a:solidFill>
                  </a:tcPr>
                </a:tc>
                <a:tc>
                  <a:txBody>
                    <a:bodyPr/>
                    <a:lstStyle/>
                    <a:p>
                      <a:pPr algn="ctr" rtl="0" fontAlgn="b"/>
                      <a:r>
                        <a:rPr lang="tr-TR" sz="900" u="none" strike="noStrike">
                          <a:effectLst/>
                        </a:rPr>
                        <a:t>₺42.591.203,64</a:t>
                      </a:r>
                      <a:endParaRPr lang="tr-TR" sz="900" b="0" i="0" u="none" strike="noStrike">
                        <a:solidFill>
                          <a:srgbClr val="000000"/>
                        </a:solidFill>
                        <a:effectLst/>
                        <a:latin typeface="Calibri" panose="020F0502020204030204" pitchFamily="34" charset="0"/>
                      </a:endParaRPr>
                    </a:p>
                  </a:txBody>
                  <a:tcPr marL="9525" marR="9525" marT="9525" marB="0" anchor="b">
                    <a:solidFill>
                      <a:schemeClr val="accent2">
                        <a:lumMod val="40000"/>
                        <a:lumOff val="60000"/>
                      </a:schemeClr>
                    </a:solidFill>
                  </a:tcPr>
                </a:tc>
                <a:tc>
                  <a:txBody>
                    <a:bodyPr/>
                    <a:lstStyle/>
                    <a:p>
                      <a:pPr algn="ctr" rtl="0" fontAlgn="b"/>
                      <a:r>
                        <a:rPr lang="tr-TR" sz="900" u="none" strike="noStrike" dirty="0">
                          <a:effectLst/>
                        </a:rPr>
                        <a:t>₺17.773.718,68</a:t>
                      </a:r>
                      <a:endParaRPr lang="tr-TR" sz="900" b="0" i="0" u="none" strike="noStrike" dirty="0">
                        <a:solidFill>
                          <a:srgbClr val="000000"/>
                        </a:solidFill>
                        <a:effectLst/>
                        <a:latin typeface="Calibri" panose="020F0502020204030204" pitchFamily="34" charset="0"/>
                      </a:endParaRPr>
                    </a:p>
                  </a:txBody>
                  <a:tcPr marL="9525" marR="9525" marT="9525" marB="0" anchor="b">
                    <a:solidFill>
                      <a:schemeClr val="accent2">
                        <a:lumMod val="40000"/>
                        <a:lumOff val="60000"/>
                      </a:schemeClr>
                    </a:solidFill>
                  </a:tcPr>
                </a:tc>
                <a:tc>
                  <a:txBody>
                    <a:bodyPr/>
                    <a:lstStyle/>
                    <a:p>
                      <a:pPr algn="ctr" rtl="0" fontAlgn="b"/>
                      <a:r>
                        <a:rPr lang="tr-TR" sz="900" u="none" strike="noStrike">
                          <a:effectLst/>
                        </a:rPr>
                        <a:t>484</a:t>
                      </a:r>
                      <a:endParaRPr lang="tr-TR" sz="900" b="0" i="0" u="none" strike="noStrike">
                        <a:solidFill>
                          <a:srgbClr val="000000"/>
                        </a:solidFill>
                        <a:effectLst/>
                        <a:latin typeface="Calibri" panose="020F0502020204030204" pitchFamily="34" charset="0"/>
                      </a:endParaRPr>
                    </a:p>
                  </a:txBody>
                  <a:tcPr marL="9525" marR="9525" marT="9525" marB="0" anchor="b">
                    <a:solidFill>
                      <a:schemeClr val="accent2">
                        <a:lumMod val="40000"/>
                        <a:lumOff val="60000"/>
                      </a:schemeClr>
                    </a:solidFill>
                  </a:tcPr>
                </a:tc>
                <a:extLst>
                  <a:ext uri="{0D108BD9-81ED-4DB2-BD59-A6C34878D82A}">
                    <a16:rowId xmlns:a16="http://schemas.microsoft.com/office/drawing/2014/main" val="792498466"/>
                  </a:ext>
                </a:extLst>
              </a:tr>
              <a:tr h="226229">
                <a:tc>
                  <a:txBody>
                    <a:bodyPr/>
                    <a:lstStyle/>
                    <a:p>
                      <a:pPr algn="ctr" rtl="0" fontAlgn="ctr"/>
                      <a:r>
                        <a:rPr lang="tr-TR" sz="900" u="none" strike="noStrike">
                          <a:effectLst/>
                        </a:rPr>
                        <a:t>ORTACA</a:t>
                      </a:r>
                      <a:endParaRPr lang="tr-TR" sz="900" b="0" i="0" u="none" strike="noStrike">
                        <a:solidFill>
                          <a:srgbClr val="000000"/>
                        </a:solidFill>
                        <a:effectLst/>
                        <a:latin typeface="Calibri" panose="020F0502020204030204" pitchFamily="34" charset="0"/>
                      </a:endParaRPr>
                    </a:p>
                  </a:txBody>
                  <a:tcPr marL="9525" marR="9525" marT="9525" marB="0" anchor="ctr">
                    <a:solidFill>
                      <a:schemeClr val="accent2">
                        <a:lumMod val="40000"/>
                        <a:lumOff val="60000"/>
                      </a:schemeClr>
                    </a:solidFill>
                  </a:tcPr>
                </a:tc>
                <a:tc>
                  <a:txBody>
                    <a:bodyPr/>
                    <a:lstStyle/>
                    <a:p>
                      <a:pPr algn="ctr" rtl="0" fontAlgn="ctr"/>
                      <a:r>
                        <a:rPr lang="tr-TR" sz="900" u="none" strike="noStrike">
                          <a:effectLst/>
                        </a:rPr>
                        <a:t>₺26.683.184,54</a:t>
                      </a:r>
                      <a:endParaRPr lang="tr-TR" sz="900" b="0" i="0" u="none" strike="noStrike">
                        <a:solidFill>
                          <a:srgbClr val="000000"/>
                        </a:solidFill>
                        <a:effectLst/>
                        <a:latin typeface="Calibri" panose="020F0502020204030204" pitchFamily="34" charset="0"/>
                      </a:endParaRPr>
                    </a:p>
                  </a:txBody>
                  <a:tcPr marL="9525" marR="9525" marT="9525" marB="0" anchor="ctr">
                    <a:solidFill>
                      <a:schemeClr val="accent2">
                        <a:lumMod val="40000"/>
                        <a:lumOff val="60000"/>
                      </a:schemeClr>
                    </a:solidFill>
                  </a:tcPr>
                </a:tc>
                <a:tc>
                  <a:txBody>
                    <a:bodyPr/>
                    <a:lstStyle/>
                    <a:p>
                      <a:pPr algn="ctr" rtl="0" fontAlgn="ctr"/>
                      <a:r>
                        <a:rPr lang="tr-TR" sz="900" u="none" strike="noStrike">
                          <a:effectLst/>
                        </a:rPr>
                        <a:t>₺11.441.330,85</a:t>
                      </a:r>
                      <a:endParaRPr lang="tr-TR" sz="900" b="0" i="0" u="none" strike="noStrike">
                        <a:solidFill>
                          <a:srgbClr val="000000"/>
                        </a:solidFill>
                        <a:effectLst/>
                        <a:latin typeface="Calibri" panose="020F0502020204030204" pitchFamily="34" charset="0"/>
                      </a:endParaRPr>
                    </a:p>
                  </a:txBody>
                  <a:tcPr marL="9525" marR="9525" marT="9525" marB="0" anchor="ctr">
                    <a:solidFill>
                      <a:schemeClr val="accent2">
                        <a:lumMod val="40000"/>
                        <a:lumOff val="60000"/>
                      </a:schemeClr>
                    </a:solidFill>
                  </a:tcPr>
                </a:tc>
                <a:tc>
                  <a:txBody>
                    <a:bodyPr/>
                    <a:lstStyle/>
                    <a:p>
                      <a:pPr algn="ctr" rtl="0" fontAlgn="ctr"/>
                      <a:r>
                        <a:rPr lang="tr-TR" sz="900" u="none" strike="noStrike">
                          <a:effectLst/>
                        </a:rPr>
                        <a:t>21</a:t>
                      </a:r>
                      <a:endParaRPr lang="tr-TR" sz="900" b="0" i="0" u="none" strike="noStrike">
                        <a:solidFill>
                          <a:srgbClr val="000000"/>
                        </a:solidFill>
                        <a:effectLst/>
                        <a:latin typeface="Calibri" panose="020F0502020204030204" pitchFamily="34" charset="0"/>
                      </a:endParaRPr>
                    </a:p>
                  </a:txBody>
                  <a:tcPr marL="9525" marR="9525" marT="9525" marB="0" anchor="ctr">
                    <a:solidFill>
                      <a:schemeClr val="accent2">
                        <a:lumMod val="40000"/>
                        <a:lumOff val="60000"/>
                      </a:schemeClr>
                    </a:solidFill>
                  </a:tcPr>
                </a:tc>
                <a:tc>
                  <a:txBody>
                    <a:bodyPr/>
                    <a:lstStyle/>
                    <a:p>
                      <a:pPr algn="ctr" rtl="0" fontAlgn="b"/>
                      <a:r>
                        <a:rPr lang="tr-TR" sz="900" u="none" strike="noStrike">
                          <a:effectLst/>
                        </a:rPr>
                        <a:t>₺5.488.699,68</a:t>
                      </a:r>
                      <a:endParaRPr lang="tr-TR" sz="900" b="0" i="0" u="none" strike="noStrike">
                        <a:solidFill>
                          <a:srgbClr val="000000"/>
                        </a:solidFill>
                        <a:effectLst/>
                        <a:latin typeface="Calibri" panose="020F0502020204030204" pitchFamily="34" charset="0"/>
                      </a:endParaRPr>
                    </a:p>
                  </a:txBody>
                  <a:tcPr marL="9525" marR="9525" marT="9525" marB="0" anchor="b">
                    <a:solidFill>
                      <a:schemeClr val="accent2">
                        <a:lumMod val="40000"/>
                        <a:lumOff val="60000"/>
                      </a:schemeClr>
                    </a:solidFill>
                  </a:tcPr>
                </a:tc>
                <a:tc>
                  <a:txBody>
                    <a:bodyPr/>
                    <a:lstStyle/>
                    <a:p>
                      <a:pPr algn="ctr" rtl="0" fontAlgn="b"/>
                      <a:r>
                        <a:rPr lang="tr-TR" sz="900" u="none" strike="noStrike">
                          <a:effectLst/>
                        </a:rPr>
                        <a:t>₺2.615.999,08</a:t>
                      </a:r>
                      <a:endParaRPr lang="tr-TR" sz="900" b="0" i="0" u="none" strike="noStrike">
                        <a:solidFill>
                          <a:srgbClr val="000000"/>
                        </a:solidFill>
                        <a:effectLst/>
                        <a:latin typeface="Calibri" panose="020F0502020204030204" pitchFamily="34" charset="0"/>
                      </a:endParaRPr>
                    </a:p>
                  </a:txBody>
                  <a:tcPr marL="9525" marR="9525" marT="9525" marB="0" anchor="b">
                    <a:solidFill>
                      <a:schemeClr val="accent2">
                        <a:lumMod val="40000"/>
                        <a:lumOff val="60000"/>
                      </a:schemeClr>
                    </a:solidFill>
                  </a:tcPr>
                </a:tc>
                <a:tc>
                  <a:txBody>
                    <a:bodyPr/>
                    <a:lstStyle/>
                    <a:p>
                      <a:pPr algn="ctr" rtl="0" fontAlgn="b"/>
                      <a:r>
                        <a:rPr lang="tr-TR" sz="900" u="none" strike="noStrike" dirty="0">
                          <a:effectLst/>
                        </a:rPr>
                        <a:t>63</a:t>
                      </a:r>
                      <a:endParaRPr lang="tr-TR" sz="900" b="0" i="0" u="none" strike="noStrike" dirty="0">
                        <a:solidFill>
                          <a:srgbClr val="000000"/>
                        </a:solidFill>
                        <a:effectLst/>
                        <a:latin typeface="Calibri" panose="020F0502020204030204" pitchFamily="34" charset="0"/>
                      </a:endParaRPr>
                    </a:p>
                  </a:txBody>
                  <a:tcPr marL="9525" marR="9525" marT="9525" marB="0" anchor="b">
                    <a:solidFill>
                      <a:schemeClr val="accent2">
                        <a:lumMod val="40000"/>
                        <a:lumOff val="60000"/>
                      </a:schemeClr>
                    </a:solidFill>
                  </a:tcPr>
                </a:tc>
                <a:tc>
                  <a:txBody>
                    <a:bodyPr/>
                    <a:lstStyle/>
                    <a:p>
                      <a:pPr algn="ctr" rtl="0" fontAlgn="b"/>
                      <a:r>
                        <a:rPr lang="tr-TR" sz="900" u="none" strike="noStrike">
                          <a:effectLst/>
                        </a:rPr>
                        <a:t>₺32.171.884,22</a:t>
                      </a:r>
                      <a:endParaRPr lang="tr-TR" sz="900" b="0" i="0" u="none" strike="noStrike">
                        <a:solidFill>
                          <a:srgbClr val="000000"/>
                        </a:solidFill>
                        <a:effectLst/>
                        <a:latin typeface="Calibri" panose="020F0502020204030204" pitchFamily="34" charset="0"/>
                      </a:endParaRPr>
                    </a:p>
                  </a:txBody>
                  <a:tcPr marL="9525" marR="9525" marT="9525" marB="0" anchor="b">
                    <a:solidFill>
                      <a:schemeClr val="accent2">
                        <a:lumMod val="40000"/>
                        <a:lumOff val="60000"/>
                      </a:schemeClr>
                    </a:solidFill>
                  </a:tcPr>
                </a:tc>
                <a:tc>
                  <a:txBody>
                    <a:bodyPr/>
                    <a:lstStyle/>
                    <a:p>
                      <a:pPr algn="ctr" rtl="0" fontAlgn="b"/>
                      <a:r>
                        <a:rPr lang="tr-TR" sz="900" u="none" strike="noStrike" dirty="0">
                          <a:effectLst/>
                        </a:rPr>
                        <a:t>₺14.057.329,93</a:t>
                      </a:r>
                      <a:endParaRPr lang="tr-TR" sz="900" b="0" i="0" u="none" strike="noStrike" dirty="0">
                        <a:solidFill>
                          <a:srgbClr val="000000"/>
                        </a:solidFill>
                        <a:effectLst/>
                        <a:latin typeface="Calibri" panose="020F0502020204030204" pitchFamily="34" charset="0"/>
                      </a:endParaRPr>
                    </a:p>
                  </a:txBody>
                  <a:tcPr marL="9525" marR="9525" marT="9525" marB="0" anchor="b">
                    <a:solidFill>
                      <a:schemeClr val="accent2">
                        <a:lumMod val="40000"/>
                        <a:lumOff val="60000"/>
                      </a:schemeClr>
                    </a:solidFill>
                  </a:tcPr>
                </a:tc>
                <a:tc>
                  <a:txBody>
                    <a:bodyPr/>
                    <a:lstStyle/>
                    <a:p>
                      <a:pPr algn="ctr" rtl="0" fontAlgn="b"/>
                      <a:r>
                        <a:rPr lang="tr-TR" sz="900" u="none" strike="noStrike" dirty="0">
                          <a:effectLst/>
                        </a:rPr>
                        <a:t>84</a:t>
                      </a:r>
                      <a:endParaRPr lang="tr-TR" sz="900" b="0" i="0" u="none" strike="noStrike" dirty="0">
                        <a:solidFill>
                          <a:srgbClr val="000000"/>
                        </a:solidFill>
                        <a:effectLst/>
                        <a:latin typeface="Calibri" panose="020F0502020204030204" pitchFamily="34" charset="0"/>
                      </a:endParaRPr>
                    </a:p>
                  </a:txBody>
                  <a:tcPr marL="9525" marR="9525" marT="9525" marB="0" anchor="b">
                    <a:solidFill>
                      <a:schemeClr val="accent2">
                        <a:lumMod val="40000"/>
                        <a:lumOff val="60000"/>
                      </a:schemeClr>
                    </a:solidFill>
                  </a:tcPr>
                </a:tc>
                <a:extLst>
                  <a:ext uri="{0D108BD9-81ED-4DB2-BD59-A6C34878D82A}">
                    <a16:rowId xmlns:a16="http://schemas.microsoft.com/office/drawing/2014/main" val="3475253461"/>
                  </a:ext>
                </a:extLst>
              </a:tr>
              <a:tr h="226229">
                <a:tc>
                  <a:txBody>
                    <a:bodyPr/>
                    <a:lstStyle/>
                    <a:p>
                      <a:pPr algn="ctr" rtl="0" fontAlgn="ctr"/>
                      <a:r>
                        <a:rPr lang="tr-TR" sz="900" u="none" strike="noStrike">
                          <a:effectLst/>
                        </a:rPr>
                        <a:t>SEYDİKEMER</a:t>
                      </a:r>
                      <a:endParaRPr lang="tr-TR" sz="900" b="0" i="0" u="none" strike="noStrike">
                        <a:solidFill>
                          <a:srgbClr val="000000"/>
                        </a:solidFill>
                        <a:effectLst/>
                        <a:latin typeface="Calibri" panose="020F0502020204030204" pitchFamily="34" charset="0"/>
                      </a:endParaRPr>
                    </a:p>
                  </a:txBody>
                  <a:tcPr marL="9525" marR="9525" marT="9525" marB="0" anchor="ctr">
                    <a:solidFill>
                      <a:schemeClr val="accent2">
                        <a:lumMod val="40000"/>
                        <a:lumOff val="60000"/>
                      </a:schemeClr>
                    </a:solidFill>
                  </a:tcPr>
                </a:tc>
                <a:tc>
                  <a:txBody>
                    <a:bodyPr/>
                    <a:lstStyle/>
                    <a:p>
                      <a:pPr algn="ctr" rtl="0" fontAlgn="ctr"/>
                      <a:r>
                        <a:rPr lang="tr-TR" sz="900" u="none" strike="noStrike">
                          <a:effectLst/>
                        </a:rPr>
                        <a:t>₺11.896.513,00</a:t>
                      </a:r>
                      <a:endParaRPr lang="tr-TR" sz="900" b="0" i="0" u="none" strike="noStrike">
                        <a:solidFill>
                          <a:srgbClr val="000000"/>
                        </a:solidFill>
                        <a:effectLst/>
                        <a:latin typeface="Calibri" panose="020F0502020204030204" pitchFamily="34" charset="0"/>
                      </a:endParaRPr>
                    </a:p>
                  </a:txBody>
                  <a:tcPr marL="9525" marR="9525" marT="9525" marB="0" anchor="ctr">
                    <a:solidFill>
                      <a:schemeClr val="accent2">
                        <a:lumMod val="40000"/>
                        <a:lumOff val="60000"/>
                      </a:schemeClr>
                    </a:solidFill>
                  </a:tcPr>
                </a:tc>
                <a:tc>
                  <a:txBody>
                    <a:bodyPr/>
                    <a:lstStyle/>
                    <a:p>
                      <a:pPr algn="ctr" rtl="0" fontAlgn="ctr"/>
                      <a:r>
                        <a:rPr lang="tr-TR" sz="900" u="none" strike="noStrike">
                          <a:effectLst/>
                        </a:rPr>
                        <a:t>₺5.274.898,00</a:t>
                      </a:r>
                      <a:endParaRPr lang="tr-TR" sz="900" b="0" i="0" u="none" strike="noStrike">
                        <a:solidFill>
                          <a:srgbClr val="000000"/>
                        </a:solidFill>
                        <a:effectLst/>
                        <a:latin typeface="Calibri" panose="020F0502020204030204" pitchFamily="34" charset="0"/>
                      </a:endParaRPr>
                    </a:p>
                  </a:txBody>
                  <a:tcPr marL="9525" marR="9525" marT="9525" marB="0" anchor="ctr">
                    <a:solidFill>
                      <a:schemeClr val="accent2">
                        <a:lumMod val="40000"/>
                        <a:lumOff val="60000"/>
                      </a:schemeClr>
                    </a:solidFill>
                  </a:tcPr>
                </a:tc>
                <a:tc>
                  <a:txBody>
                    <a:bodyPr/>
                    <a:lstStyle/>
                    <a:p>
                      <a:pPr algn="ctr" rtl="0" fontAlgn="ctr"/>
                      <a:r>
                        <a:rPr lang="tr-TR" sz="900" u="none" strike="noStrike">
                          <a:effectLst/>
                        </a:rPr>
                        <a:t>3</a:t>
                      </a:r>
                      <a:endParaRPr lang="tr-TR" sz="900" b="0" i="0" u="none" strike="noStrike">
                        <a:solidFill>
                          <a:srgbClr val="000000"/>
                        </a:solidFill>
                        <a:effectLst/>
                        <a:latin typeface="Calibri" panose="020F0502020204030204" pitchFamily="34" charset="0"/>
                      </a:endParaRPr>
                    </a:p>
                  </a:txBody>
                  <a:tcPr marL="9525" marR="9525" marT="9525" marB="0" anchor="ctr">
                    <a:solidFill>
                      <a:schemeClr val="accent2">
                        <a:lumMod val="40000"/>
                        <a:lumOff val="60000"/>
                      </a:schemeClr>
                    </a:solidFill>
                  </a:tcPr>
                </a:tc>
                <a:tc>
                  <a:txBody>
                    <a:bodyPr/>
                    <a:lstStyle/>
                    <a:p>
                      <a:pPr algn="ctr" rtl="0" fontAlgn="b"/>
                      <a:r>
                        <a:rPr lang="tr-TR" sz="900" u="none" strike="noStrike">
                          <a:effectLst/>
                        </a:rPr>
                        <a:t>₺6.998.451,76</a:t>
                      </a:r>
                      <a:endParaRPr lang="tr-TR" sz="900" b="0" i="0" u="none" strike="noStrike">
                        <a:solidFill>
                          <a:srgbClr val="000000"/>
                        </a:solidFill>
                        <a:effectLst/>
                        <a:latin typeface="Calibri" panose="020F0502020204030204" pitchFamily="34" charset="0"/>
                      </a:endParaRPr>
                    </a:p>
                  </a:txBody>
                  <a:tcPr marL="9525" marR="9525" marT="9525" marB="0" anchor="b">
                    <a:solidFill>
                      <a:schemeClr val="accent2">
                        <a:lumMod val="40000"/>
                        <a:lumOff val="60000"/>
                      </a:schemeClr>
                    </a:solidFill>
                  </a:tcPr>
                </a:tc>
                <a:tc>
                  <a:txBody>
                    <a:bodyPr/>
                    <a:lstStyle/>
                    <a:p>
                      <a:pPr algn="ctr" rtl="0" fontAlgn="b"/>
                      <a:r>
                        <a:rPr lang="tr-TR" sz="900" u="none" strike="noStrike">
                          <a:effectLst/>
                        </a:rPr>
                        <a:t>₺3.415.577,90</a:t>
                      </a:r>
                      <a:endParaRPr lang="tr-TR" sz="900" b="0" i="0" u="none" strike="noStrike">
                        <a:solidFill>
                          <a:srgbClr val="000000"/>
                        </a:solidFill>
                        <a:effectLst/>
                        <a:latin typeface="Calibri" panose="020F0502020204030204" pitchFamily="34" charset="0"/>
                      </a:endParaRPr>
                    </a:p>
                  </a:txBody>
                  <a:tcPr marL="9525" marR="9525" marT="9525" marB="0" anchor="b">
                    <a:solidFill>
                      <a:schemeClr val="accent2">
                        <a:lumMod val="40000"/>
                        <a:lumOff val="60000"/>
                      </a:schemeClr>
                    </a:solidFill>
                  </a:tcPr>
                </a:tc>
                <a:tc>
                  <a:txBody>
                    <a:bodyPr/>
                    <a:lstStyle/>
                    <a:p>
                      <a:pPr algn="ctr" rtl="0" fontAlgn="b"/>
                      <a:r>
                        <a:rPr lang="tr-TR" sz="900" u="none" strike="noStrike">
                          <a:effectLst/>
                        </a:rPr>
                        <a:t>171</a:t>
                      </a:r>
                      <a:endParaRPr lang="tr-TR" sz="900" b="0" i="0" u="none" strike="noStrike">
                        <a:solidFill>
                          <a:srgbClr val="000000"/>
                        </a:solidFill>
                        <a:effectLst/>
                        <a:latin typeface="Calibri" panose="020F0502020204030204" pitchFamily="34" charset="0"/>
                      </a:endParaRPr>
                    </a:p>
                  </a:txBody>
                  <a:tcPr marL="9525" marR="9525" marT="9525" marB="0" anchor="b">
                    <a:solidFill>
                      <a:schemeClr val="accent2">
                        <a:lumMod val="40000"/>
                        <a:lumOff val="60000"/>
                      </a:schemeClr>
                    </a:solidFill>
                  </a:tcPr>
                </a:tc>
                <a:tc>
                  <a:txBody>
                    <a:bodyPr/>
                    <a:lstStyle/>
                    <a:p>
                      <a:pPr algn="ctr" rtl="0" fontAlgn="b"/>
                      <a:r>
                        <a:rPr lang="tr-TR" sz="900" u="none" strike="noStrike" dirty="0">
                          <a:effectLst/>
                        </a:rPr>
                        <a:t>₺18.894.964,76</a:t>
                      </a:r>
                      <a:endParaRPr lang="tr-TR" sz="900" b="0" i="0" u="none" strike="noStrike" dirty="0">
                        <a:solidFill>
                          <a:srgbClr val="000000"/>
                        </a:solidFill>
                        <a:effectLst/>
                        <a:latin typeface="Calibri" panose="020F0502020204030204" pitchFamily="34" charset="0"/>
                      </a:endParaRPr>
                    </a:p>
                  </a:txBody>
                  <a:tcPr marL="9525" marR="9525" marT="9525" marB="0" anchor="b">
                    <a:solidFill>
                      <a:schemeClr val="accent2">
                        <a:lumMod val="40000"/>
                        <a:lumOff val="60000"/>
                      </a:schemeClr>
                    </a:solidFill>
                  </a:tcPr>
                </a:tc>
                <a:tc>
                  <a:txBody>
                    <a:bodyPr/>
                    <a:lstStyle/>
                    <a:p>
                      <a:pPr algn="ctr" rtl="0" fontAlgn="b"/>
                      <a:r>
                        <a:rPr lang="tr-TR" sz="900" u="none" strike="noStrike">
                          <a:effectLst/>
                        </a:rPr>
                        <a:t>₺8.690.475,90</a:t>
                      </a:r>
                      <a:endParaRPr lang="tr-TR" sz="900" b="0" i="0" u="none" strike="noStrike">
                        <a:solidFill>
                          <a:srgbClr val="000000"/>
                        </a:solidFill>
                        <a:effectLst/>
                        <a:latin typeface="Calibri" panose="020F0502020204030204" pitchFamily="34" charset="0"/>
                      </a:endParaRPr>
                    </a:p>
                  </a:txBody>
                  <a:tcPr marL="9525" marR="9525" marT="9525" marB="0" anchor="b">
                    <a:solidFill>
                      <a:schemeClr val="accent2">
                        <a:lumMod val="40000"/>
                        <a:lumOff val="60000"/>
                      </a:schemeClr>
                    </a:solidFill>
                  </a:tcPr>
                </a:tc>
                <a:tc>
                  <a:txBody>
                    <a:bodyPr/>
                    <a:lstStyle/>
                    <a:p>
                      <a:pPr algn="ctr" rtl="0" fontAlgn="b"/>
                      <a:r>
                        <a:rPr lang="tr-TR" sz="900" u="none" strike="noStrike" dirty="0">
                          <a:effectLst/>
                        </a:rPr>
                        <a:t>174</a:t>
                      </a:r>
                      <a:endParaRPr lang="tr-TR" sz="900" b="0" i="0" u="none" strike="noStrike" dirty="0">
                        <a:solidFill>
                          <a:srgbClr val="000000"/>
                        </a:solidFill>
                        <a:effectLst/>
                        <a:latin typeface="Calibri" panose="020F0502020204030204" pitchFamily="34" charset="0"/>
                      </a:endParaRPr>
                    </a:p>
                  </a:txBody>
                  <a:tcPr marL="9525" marR="9525" marT="9525" marB="0" anchor="b">
                    <a:solidFill>
                      <a:schemeClr val="accent2">
                        <a:lumMod val="40000"/>
                        <a:lumOff val="60000"/>
                      </a:schemeClr>
                    </a:solidFill>
                  </a:tcPr>
                </a:tc>
                <a:extLst>
                  <a:ext uri="{0D108BD9-81ED-4DB2-BD59-A6C34878D82A}">
                    <a16:rowId xmlns:a16="http://schemas.microsoft.com/office/drawing/2014/main" val="3022491741"/>
                  </a:ext>
                </a:extLst>
              </a:tr>
              <a:tr h="226229">
                <a:tc>
                  <a:txBody>
                    <a:bodyPr/>
                    <a:lstStyle/>
                    <a:p>
                      <a:pPr algn="ctr" rtl="0" fontAlgn="ctr"/>
                      <a:r>
                        <a:rPr lang="tr-TR" sz="900" u="none" strike="noStrike">
                          <a:effectLst/>
                        </a:rPr>
                        <a:t>ULA</a:t>
                      </a:r>
                      <a:endParaRPr lang="tr-TR" sz="900" b="0" i="0" u="none" strike="noStrike">
                        <a:solidFill>
                          <a:srgbClr val="000000"/>
                        </a:solidFill>
                        <a:effectLst/>
                        <a:latin typeface="Calibri" panose="020F0502020204030204" pitchFamily="34" charset="0"/>
                      </a:endParaRPr>
                    </a:p>
                  </a:txBody>
                  <a:tcPr marL="9525" marR="9525" marT="9525" marB="0" anchor="ctr">
                    <a:solidFill>
                      <a:schemeClr val="accent2">
                        <a:lumMod val="40000"/>
                        <a:lumOff val="60000"/>
                      </a:schemeClr>
                    </a:solidFill>
                  </a:tcPr>
                </a:tc>
                <a:tc>
                  <a:txBody>
                    <a:bodyPr/>
                    <a:lstStyle/>
                    <a:p>
                      <a:pPr algn="ctr" rtl="0" fontAlgn="ctr"/>
                      <a:r>
                        <a:rPr lang="tr-TR" sz="900" u="none" strike="noStrike">
                          <a:effectLst/>
                        </a:rPr>
                        <a:t>₺10.202.810,17</a:t>
                      </a:r>
                      <a:endParaRPr lang="tr-TR" sz="900" b="0" i="0" u="none" strike="noStrike">
                        <a:solidFill>
                          <a:srgbClr val="000000"/>
                        </a:solidFill>
                        <a:effectLst/>
                        <a:latin typeface="Calibri" panose="020F0502020204030204" pitchFamily="34" charset="0"/>
                      </a:endParaRPr>
                    </a:p>
                  </a:txBody>
                  <a:tcPr marL="9525" marR="9525" marT="9525" marB="0" anchor="ctr">
                    <a:solidFill>
                      <a:schemeClr val="accent2">
                        <a:lumMod val="40000"/>
                        <a:lumOff val="60000"/>
                      </a:schemeClr>
                    </a:solidFill>
                  </a:tcPr>
                </a:tc>
                <a:tc>
                  <a:txBody>
                    <a:bodyPr/>
                    <a:lstStyle/>
                    <a:p>
                      <a:pPr algn="ctr" rtl="0" fontAlgn="ctr"/>
                      <a:r>
                        <a:rPr lang="tr-TR" sz="900" u="none" strike="noStrike">
                          <a:effectLst/>
                        </a:rPr>
                        <a:t>₺4.596.858,33</a:t>
                      </a:r>
                      <a:endParaRPr lang="tr-TR" sz="900" b="0" i="0" u="none" strike="noStrike">
                        <a:solidFill>
                          <a:srgbClr val="000000"/>
                        </a:solidFill>
                        <a:effectLst/>
                        <a:latin typeface="Calibri" panose="020F0502020204030204" pitchFamily="34" charset="0"/>
                      </a:endParaRPr>
                    </a:p>
                  </a:txBody>
                  <a:tcPr marL="9525" marR="9525" marT="9525" marB="0" anchor="ctr">
                    <a:solidFill>
                      <a:schemeClr val="accent2">
                        <a:lumMod val="40000"/>
                        <a:lumOff val="60000"/>
                      </a:schemeClr>
                    </a:solidFill>
                  </a:tcPr>
                </a:tc>
                <a:tc>
                  <a:txBody>
                    <a:bodyPr/>
                    <a:lstStyle/>
                    <a:p>
                      <a:pPr algn="ctr" rtl="0" fontAlgn="ctr"/>
                      <a:r>
                        <a:rPr lang="tr-TR" sz="900" u="none" strike="noStrike">
                          <a:effectLst/>
                        </a:rPr>
                        <a:t>8</a:t>
                      </a:r>
                      <a:endParaRPr lang="tr-TR" sz="900" b="0" i="0" u="none" strike="noStrike">
                        <a:solidFill>
                          <a:srgbClr val="000000"/>
                        </a:solidFill>
                        <a:effectLst/>
                        <a:latin typeface="Calibri" panose="020F0502020204030204" pitchFamily="34" charset="0"/>
                      </a:endParaRPr>
                    </a:p>
                  </a:txBody>
                  <a:tcPr marL="9525" marR="9525" marT="9525" marB="0" anchor="ctr">
                    <a:solidFill>
                      <a:schemeClr val="accent2">
                        <a:lumMod val="40000"/>
                        <a:lumOff val="60000"/>
                      </a:schemeClr>
                    </a:solidFill>
                  </a:tcPr>
                </a:tc>
                <a:tc>
                  <a:txBody>
                    <a:bodyPr/>
                    <a:lstStyle/>
                    <a:p>
                      <a:pPr algn="ctr" rtl="0" fontAlgn="b"/>
                      <a:r>
                        <a:rPr lang="tr-TR" sz="900" u="none" strike="noStrike">
                          <a:effectLst/>
                        </a:rPr>
                        <a:t>₺789.824,43</a:t>
                      </a:r>
                      <a:endParaRPr lang="tr-TR" sz="900" b="0" i="0" u="none" strike="noStrike">
                        <a:solidFill>
                          <a:srgbClr val="000000"/>
                        </a:solidFill>
                        <a:effectLst/>
                        <a:latin typeface="Calibri" panose="020F0502020204030204" pitchFamily="34" charset="0"/>
                      </a:endParaRPr>
                    </a:p>
                  </a:txBody>
                  <a:tcPr marL="9525" marR="9525" marT="9525" marB="0" anchor="b">
                    <a:solidFill>
                      <a:schemeClr val="accent2">
                        <a:lumMod val="40000"/>
                        <a:lumOff val="60000"/>
                      </a:schemeClr>
                    </a:solidFill>
                  </a:tcPr>
                </a:tc>
                <a:tc>
                  <a:txBody>
                    <a:bodyPr/>
                    <a:lstStyle/>
                    <a:p>
                      <a:pPr algn="ctr" rtl="0" fontAlgn="b"/>
                      <a:r>
                        <a:rPr lang="tr-TR" sz="900" u="none" strike="noStrike">
                          <a:effectLst/>
                        </a:rPr>
                        <a:t>₺369.412,10</a:t>
                      </a:r>
                      <a:endParaRPr lang="tr-TR" sz="900" b="0" i="0" u="none" strike="noStrike">
                        <a:solidFill>
                          <a:srgbClr val="000000"/>
                        </a:solidFill>
                        <a:effectLst/>
                        <a:latin typeface="Calibri" panose="020F0502020204030204" pitchFamily="34" charset="0"/>
                      </a:endParaRPr>
                    </a:p>
                  </a:txBody>
                  <a:tcPr marL="9525" marR="9525" marT="9525" marB="0" anchor="b">
                    <a:solidFill>
                      <a:schemeClr val="accent2">
                        <a:lumMod val="40000"/>
                        <a:lumOff val="60000"/>
                      </a:schemeClr>
                    </a:solidFill>
                  </a:tcPr>
                </a:tc>
                <a:tc>
                  <a:txBody>
                    <a:bodyPr/>
                    <a:lstStyle/>
                    <a:p>
                      <a:pPr algn="ctr" rtl="0" fontAlgn="b"/>
                      <a:r>
                        <a:rPr lang="tr-TR" sz="900" u="none" strike="noStrike">
                          <a:effectLst/>
                        </a:rPr>
                        <a:t>19</a:t>
                      </a:r>
                      <a:endParaRPr lang="tr-TR" sz="900" b="0" i="0" u="none" strike="noStrike">
                        <a:solidFill>
                          <a:srgbClr val="000000"/>
                        </a:solidFill>
                        <a:effectLst/>
                        <a:latin typeface="Calibri" panose="020F0502020204030204" pitchFamily="34" charset="0"/>
                      </a:endParaRPr>
                    </a:p>
                  </a:txBody>
                  <a:tcPr marL="9525" marR="9525" marT="9525" marB="0" anchor="b">
                    <a:solidFill>
                      <a:schemeClr val="accent2">
                        <a:lumMod val="40000"/>
                        <a:lumOff val="60000"/>
                      </a:schemeClr>
                    </a:solidFill>
                  </a:tcPr>
                </a:tc>
                <a:tc>
                  <a:txBody>
                    <a:bodyPr/>
                    <a:lstStyle/>
                    <a:p>
                      <a:pPr algn="ctr" rtl="0" fontAlgn="b"/>
                      <a:r>
                        <a:rPr lang="tr-TR" sz="900" u="none" strike="noStrike" dirty="0">
                          <a:effectLst/>
                        </a:rPr>
                        <a:t>₺10.992.634,60</a:t>
                      </a:r>
                      <a:endParaRPr lang="tr-TR" sz="900" b="0" i="0" u="none" strike="noStrike" dirty="0">
                        <a:solidFill>
                          <a:srgbClr val="000000"/>
                        </a:solidFill>
                        <a:effectLst/>
                        <a:latin typeface="Calibri" panose="020F0502020204030204" pitchFamily="34" charset="0"/>
                      </a:endParaRPr>
                    </a:p>
                  </a:txBody>
                  <a:tcPr marL="9525" marR="9525" marT="9525" marB="0" anchor="b">
                    <a:solidFill>
                      <a:schemeClr val="accent2">
                        <a:lumMod val="40000"/>
                        <a:lumOff val="60000"/>
                      </a:schemeClr>
                    </a:solidFill>
                  </a:tcPr>
                </a:tc>
                <a:tc>
                  <a:txBody>
                    <a:bodyPr/>
                    <a:lstStyle/>
                    <a:p>
                      <a:pPr algn="ctr" rtl="0" fontAlgn="b"/>
                      <a:r>
                        <a:rPr lang="tr-TR" sz="900" u="none" strike="noStrike" dirty="0">
                          <a:effectLst/>
                        </a:rPr>
                        <a:t>₺4.966.270,43</a:t>
                      </a:r>
                      <a:endParaRPr lang="tr-TR" sz="900" b="0" i="0" u="none" strike="noStrike" dirty="0">
                        <a:solidFill>
                          <a:srgbClr val="000000"/>
                        </a:solidFill>
                        <a:effectLst/>
                        <a:latin typeface="Calibri" panose="020F0502020204030204" pitchFamily="34" charset="0"/>
                      </a:endParaRPr>
                    </a:p>
                  </a:txBody>
                  <a:tcPr marL="9525" marR="9525" marT="9525" marB="0" anchor="b">
                    <a:solidFill>
                      <a:schemeClr val="accent2">
                        <a:lumMod val="40000"/>
                        <a:lumOff val="60000"/>
                      </a:schemeClr>
                    </a:solidFill>
                  </a:tcPr>
                </a:tc>
                <a:tc>
                  <a:txBody>
                    <a:bodyPr/>
                    <a:lstStyle/>
                    <a:p>
                      <a:pPr algn="ctr" rtl="0" fontAlgn="b"/>
                      <a:r>
                        <a:rPr lang="tr-TR" sz="900" u="none" strike="noStrike" dirty="0">
                          <a:effectLst/>
                        </a:rPr>
                        <a:t>27</a:t>
                      </a:r>
                      <a:endParaRPr lang="tr-TR" sz="900" b="0" i="0" u="none" strike="noStrike" dirty="0">
                        <a:solidFill>
                          <a:srgbClr val="000000"/>
                        </a:solidFill>
                        <a:effectLst/>
                        <a:latin typeface="Calibri" panose="020F0502020204030204" pitchFamily="34" charset="0"/>
                      </a:endParaRPr>
                    </a:p>
                  </a:txBody>
                  <a:tcPr marL="9525" marR="9525" marT="9525" marB="0" anchor="b">
                    <a:solidFill>
                      <a:schemeClr val="accent2">
                        <a:lumMod val="40000"/>
                        <a:lumOff val="60000"/>
                      </a:schemeClr>
                    </a:solidFill>
                  </a:tcPr>
                </a:tc>
                <a:extLst>
                  <a:ext uri="{0D108BD9-81ED-4DB2-BD59-A6C34878D82A}">
                    <a16:rowId xmlns:a16="http://schemas.microsoft.com/office/drawing/2014/main" val="2785402872"/>
                  </a:ext>
                </a:extLst>
              </a:tr>
              <a:tr h="226229">
                <a:tc>
                  <a:txBody>
                    <a:bodyPr/>
                    <a:lstStyle/>
                    <a:p>
                      <a:pPr algn="ctr" rtl="0" fontAlgn="ctr"/>
                      <a:r>
                        <a:rPr lang="tr-TR" sz="900" u="none" strike="noStrike">
                          <a:effectLst/>
                        </a:rPr>
                        <a:t>YATAĞAN</a:t>
                      </a:r>
                      <a:endParaRPr lang="tr-TR" sz="900" b="0" i="0" u="none" strike="noStrike">
                        <a:solidFill>
                          <a:srgbClr val="000000"/>
                        </a:solidFill>
                        <a:effectLst/>
                        <a:latin typeface="Calibri" panose="020F0502020204030204" pitchFamily="34" charset="0"/>
                      </a:endParaRPr>
                    </a:p>
                  </a:txBody>
                  <a:tcPr marL="9525" marR="9525" marT="9525" marB="0" anchor="ctr">
                    <a:solidFill>
                      <a:schemeClr val="accent2">
                        <a:lumMod val="40000"/>
                        <a:lumOff val="60000"/>
                      </a:schemeClr>
                    </a:solidFill>
                  </a:tcPr>
                </a:tc>
                <a:tc>
                  <a:txBody>
                    <a:bodyPr/>
                    <a:lstStyle/>
                    <a:p>
                      <a:pPr algn="ctr" rtl="0" fontAlgn="ctr"/>
                      <a:r>
                        <a:rPr lang="tr-TR" sz="900" u="none" strike="noStrike">
                          <a:effectLst/>
                        </a:rPr>
                        <a:t>₺9.551.817,39</a:t>
                      </a:r>
                      <a:endParaRPr lang="tr-TR" sz="900" b="0" i="0" u="none" strike="noStrike">
                        <a:solidFill>
                          <a:srgbClr val="000000"/>
                        </a:solidFill>
                        <a:effectLst/>
                        <a:latin typeface="Calibri" panose="020F0502020204030204" pitchFamily="34" charset="0"/>
                      </a:endParaRPr>
                    </a:p>
                  </a:txBody>
                  <a:tcPr marL="9525" marR="9525" marT="9525" marB="0" anchor="ctr">
                    <a:solidFill>
                      <a:schemeClr val="accent2">
                        <a:lumMod val="40000"/>
                        <a:lumOff val="60000"/>
                      </a:schemeClr>
                    </a:solidFill>
                  </a:tcPr>
                </a:tc>
                <a:tc>
                  <a:txBody>
                    <a:bodyPr/>
                    <a:lstStyle/>
                    <a:p>
                      <a:pPr algn="ctr" rtl="0" fontAlgn="ctr"/>
                      <a:r>
                        <a:rPr lang="tr-TR" sz="900" u="none" strike="noStrike">
                          <a:effectLst/>
                        </a:rPr>
                        <a:t>₺4.245.325,01</a:t>
                      </a:r>
                      <a:endParaRPr lang="tr-TR" sz="900" b="0" i="0" u="none" strike="noStrike">
                        <a:solidFill>
                          <a:srgbClr val="000000"/>
                        </a:solidFill>
                        <a:effectLst/>
                        <a:latin typeface="Calibri" panose="020F0502020204030204" pitchFamily="34" charset="0"/>
                      </a:endParaRPr>
                    </a:p>
                  </a:txBody>
                  <a:tcPr marL="9525" marR="9525" marT="9525" marB="0" anchor="ctr">
                    <a:solidFill>
                      <a:schemeClr val="accent2">
                        <a:lumMod val="40000"/>
                        <a:lumOff val="60000"/>
                      </a:schemeClr>
                    </a:solidFill>
                  </a:tcPr>
                </a:tc>
                <a:tc>
                  <a:txBody>
                    <a:bodyPr/>
                    <a:lstStyle/>
                    <a:p>
                      <a:pPr algn="ctr" rtl="0" fontAlgn="ctr"/>
                      <a:r>
                        <a:rPr lang="tr-TR" sz="900" u="none" strike="noStrike">
                          <a:effectLst/>
                        </a:rPr>
                        <a:t>11</a:t>
                      </a:r>
                      <a:endParaRPr lang="tr-TR" sz="900" b="0" i="0" u="none" strike="noStrike">
                        <a:solidFill>
                          <a:srgbClr val="000000"/>
                        </a:solidFill>
                        <a:effectLst/>
                        <a:latin typeface="Calibri" panose="020F0502020204030204" pitchFamily="34" charset="0"/>
                      </a:endParaRPr>
                    </a:p>
                  </a:txBody>
                  <a:tcPr marL="9525" marR="9525" marT="9525" marB="0" anchor="ctr">
                    <a:solidFill>
                      <a:schemeClr val="accent2">
                        <a:lumMod val="40000"/>
                        <a:lumOff val="60000"/>
                      </a:schemeClr>
                    </a:solidFill>
                  </a:tcPr>
                </a:tc>
                <a:tc>
                  <a:txBody>
                    <a:bodyPr/>
                    <a:lstStyle/>
                    <a:p>
                      <a:pPr algn="ctr" rtl="0" fontAlgn="b"/>
                      <a:r>
                        <a:rPr lang="tr-TR" sz="900" u="none" strike="noStrike">
                          <a:effectLst/>
                        </a:rPr>
                        <a:t>₺5.645.942,48</a:t>
                      </a:r>
                      <a:endParaRPr lang="tr-TR" sz="900" b="0" i="0" u="none" strike="noStrike">
                        <a:solidFill>
                          <a:srgbClr val="000000"/>
                        </a:solidFill>
                        <a:effectLst/>
                        <a:latin typeface="Calibri" panose="020F0502020204030204" pitchFamily="34" charset="0"/>
                      </a:endParaRPr>
                    </a:p>
                  </a:txBody>
                  <a:tcPr marL="9525" marR="9525" marT="9525" marB="0" anchor="b">
                    <a:solidFill>
                      <a:schemeClr val="accent2">
                        <a:lumMod val="40000"/>
                        <a:lumOff val="60000"/>
                      </a:schemeClr>
                    </a:solidFill>
                  </a:tcPr>
                </a:tc>
                <a:tc>
                  <a:txBody>
                    <a:bodyPr/>
                    <a:lstStyle/>
                    <a:p>
                      <a:pPr algn="ctr" rtl="0" fontAlgn="b"/>
                      <a:r>
                        <a:rPr lang="tr-TR" sz="900" u="none" strike="noStrike">
                          <a:effectLst/>
                        </a:rPr>
                        <a:t>₺2.509.315,02</a:t>
                      </a:r>
                      <a:endParaRPr lang="tr-TR" sz="900" b="0" i="0" u="none" strike="noStrike">
                        <a:solidFill>
                          <a:srgbClr val="000000"/>
                        </a:solidFill>
                        <a:effectLst/>
                        <a:latin typeface="Calibri" panose="020F0502020204030204" pitchFamily="34" charset="0"/>
                      </a:endParaRPr>
                    </a:p>
                  </a:txBody>
                  <a:tcPr marL="9525" marR="9525" marT="9525" marB="0" anchor="b">
                    <a:solidFill>
                      <a:schemeClr val="accent2">
                        <a:lumMod val="40000"/>
                        <a:lumOff val="60000"/>
                      </a:schemeClr>
                    </a:solidFill>
                  </a:tcPr>
                </a:tc>
                <a:tc>
                  <a:txBody>
                    <a:bodyPr/>
                    <a:lstStyle/>
                    <a:p>
                      <a:pPr algn="ctr" rtl="0" fontAlgn="b"/>
                      <a:r>
                        <a:rPr lang="tr-TR" sz="900" u="none" strike="noStrike">
                          <a:effectLst/>
                        </a:rPr>
                        <a:t>316</a:t>
                      </a:r>
                      <a:endParaRPr lang="tr-TR" sz="900" b="0" i="0" u="none" strike="noStrike">
                        <a:solidFill>
                          <a:srgbClr val="000000"/>
                        </a:solidFill>
                        <a:effectLst/>
                        <a:latin typeface="Calibri" panose="020F0502020204030204" pitchFamily="34" charset="0"/>
                      </a:endParaRPr>
                    </a:p>
                  </a:txBody>
                  <a:tcPr marL="9525" marR="9525" marT="9525" marB="0" anchor="b">
                    <a:solidFill>
                      <a:schemeClr val="accent2">
                        <a:lumMod val="40000"/>
                        <a:lumOff val="60000"/>
                      </a:schemeClr>
                    </a:solidFill>
                  </a:tcPr>
                </a:tc>
                <a:tc>
                  <a:txBody>
                    <a:bodyPr/>
                    <a:lstStyle/>
                    <a:p>
                      <a:pPr algn="ctr" rtl="0" fontAlgn="b"/>
                      <a:r>
                        <a:rPr lang="tr-TR" sz="900" u="none" strike="noStrike">
                          <a:effectLst/>
                        </a:rPr>
                        <a:t>₺15.197.759,87</a:t>
                      </a:r>
                      <a:endParaRPr lang="tr-TR" sz="900" b="0" i="0" u="none" strike="noStrike">
                        <a:solidFill>
                          <a:srgbClr val="000000"/>
                        </a:solidFill>
                        <a:effectLst/>
                        <a:latin typeface="Calibri" panose="020F0502020204030204" pitchFamily="34" charset="0"/>
                      </a:endParaRPr>
                    </a:p>
                  </a:txBody>
                  <a:tcPr marL="9525" marR="9525" marT="9525" marB="0" anchor="b">
                    <a:solidFill>
                      <a:schemeClr val="accent2">
                        <a:lumMod val="40000"/>
                        <a:lumOff val="60000"/>
                      </a:schemeClr>
                    </a:solidFill>
                  </a:tcPr>
                </a:tc>
                <a:tc>
                  <a:txBody>
                    <a:bodyPr/>
                    <a:lstStyle/>
                    <a:p>
                      <a:pPr algn="ctr" rtl="0" fontAlgn="b"/>
                      <a:r>
                        <a:rPr lang="tr-TR" sz="900" u="none" strike="noStrike" dirty="0">
                          <a:effectLst/>
                        </a:rPr>
                        <a:t>₺6.754.640,03</a:t>
                      </a:r>
                      <a:endParaRPr lang="tr-TR" sz="900" b="0" i="0" u="none" strike="noStrike" dirty="0">
                        <a:solidFill>
                          <a:srgbClr val="000000"/>
                        </a:solidFill>
                        <a:effectLst/>
                        <a:latin typeface="Calibri" panose="020F0502020204030204" pitchFamily="34" charset="0"/>
                      </a:endParaRPr>
                    </a:p>
                  </a:txBody>
                  <a:tcPr marL="9525" marR="9525" marT="9525" marB="0" anchor="b">
                    <a:solidFill>
                      <a:schemeClr val="accent2">
                        <a:lumMod val="40000"/>
                        <a:lumOff val="60000"/>
                      </a:schemeClr>
                    </a:solidFill>
                  </a:tcPr>
                </a:tc>
                <a:tc>
                  <a:txBody>
                    <a:bodyPr/>
                    <a:lstStyle/>
                    <a:p>
                      <a:pPr algn="ctr" rtl="0" fontAlgn="b"/>
                      <a:r>
                        <a:rPr lang="tr-TR" sz="900" u="none" strike="noStrike" dirty="0">
                          <a:effectLst/>
                        </a:rPr>
                        <a:t>327</a:t>
                      </a:r>
                      <a:endParaRPr lang="tr-TR" sz="900" b="0" i="0" u="none" strike="noStrike" dirty="0">
                        <a:solidFill>
                          <a:srgbClr val="000000"/>
                        </a:solidFill>
                        <a:effectLst/>
                        <a:latin typeface="Calibri" panose="020F0502020204030204" pitchFamily="34" charset="0"/>
                      </a:endParaRPr>
                    </a:p>
                  </a:txBody>
                  <a:tcPr marL="9525" marR="9525" marT="9525" marB="0" anchor="b">
                    <a:solidFill>
                      <a:schemeClr val="accent2">
                        <a:lumMod val="40000"/>
                        <a:lumOff val="60000"/>
                      </a:schemeClr>
                    </a:solidFill>
                  </a:tcPr>
                </a:tc>
                <a:extLst>
                  <a:ext uri="{0D108BD9-81ED-4DB2-BD59-A6C34878D82A}">
                    <a16:rowId xmlns:a16="http://schemas.microsoft.com/office/drawing/2014/main" val="2456516146"/>
                  </a:ext>
                </a:extLst>
              </a:tr>
              <a:tr h="355502">
                <a:tc>
                  <a:txBody>
                    <a:bodyPr/>
                    <a:lstStyle/>
                    <a:p>
                      <a:pPr algn="ctr" rtl="0" fontAlgn="ctr"/>
                      <a:r>
                        <a:rPr lang="tr-TR" sz="900" b="1" u="none" strike="noStrike" dirty="0">
                          <a:effectLst/>
                        </a:rPr>
                        <a:t>GENEL TOPLAM</a:t>
                      </a:r>
                      <a:endParaRPr lang="tr-TR" sz="900" b="1" i="0" u="none" strike="noStrike" dirty="0">
                        <a:solidFill>
                          <a:srgbClr val="000000"/>
                        </a:solidFill>
                        <a:effectLst/>
                        <a:latin typeface="Calibri" panose="020F0502020204030204" pitchFamily="34" charset="0"/>
                      </a:endParaRPr>
                    </a:p>
                  </a:txBody>
                  <a:tcPr marL="9525" marR="9525" marT="9525" marB="0" anchor="ctr">
                    <a:solidFill>
                      <a:schemeClr val="accent2">
                        <a:lumMod val="40000"/>
                        <a:lumOff val="60000"/>
                      </a:schemeClr>
                    </a:solidFill>
                  </a:tcPr>
                </a:tc>
                <a:tc>
                  <a:txBody>
                    <a:bodyPr/>
                    <a:lstStyle/>
                    <a:p>
                      <a:pPr algn="ctr" rtl="0" fontAlgn="ctr"/>
                      <a:r>
                        <a:rPr lang="tr-TR" sz="900" b="1" u="none" strike="noStrike" dirty="0">
                          <a:effectLst/>
                        </a:rPr>
                        <a:t>₺161.128.349,67</a:t>
                      </a:r>
                      <a:endParaRPr lang="tr-TR" sz="900" b="1" i="0" u="none" strike="noStrike" dirty="0">
                        <a:solidFill>
                          <a:srgbClr val="000000"/>
                        </a:solidFill>
                        <a:effectLst/>
                        <a:latin typeface="Calibri" panose="020F0502020204030204" pitchFamily="34" charset="0"/>
                      </a:endParaRPr>
                    </a:p>
                  </a:txBody>
                  <a:tcPr marL="9525" marR="9525" marT="9525" marB="0" anchor="ctr">
                    <a:solidFill>
                      <a:schemeClr val="accent2">
                        <a:lumMod val="40000"/>
                        <a:lumOff val="60000"/>
                      </a:schemeClr>
                    </a:solidFill>
                  </a:tcPr>
                </a:tc>
                <a:tc>
                  <a:txBody>
                    <a:bodyPr/>
                    <a:lstStyle/>
                    <a:p>
                      <a:pPr algn="ctr" rtl="0" fontAlgn="ctr"/>
                      <a:r>
                        <a:rPr lang="tr-TR" sz="900" b="1" u="none" strike="noStrike" dirty="0">
                          <a:effectLst/>
                        </a:rPr>
                        <a:t>₺71.114.130,49</a:t>
                      </a:r>
                      <a:endParaRPr lang="tr-TR" sz="900" b="1" i="0" u="none" strike="noStrike" dirty="0">
                        <a:solidFill>
                          <a:srgbClr val="000000"/>
                        </a:solidFill>
                        <a:effectLst/>
                        <a:latin typeface="Calibri" panose="020F0502020204030204" pitchFamily="34" charset="0"/>
                      </a:endParaRPr>
                    </a:p>
                  </a:txBody>
                  <a:tcPr marL="9525" marR="9525" marT="9525" marB="0" anchor="ctr">
                    <a:solidFill>
                      <a:schemeClr val="accent2">
                        <a:lumMod val="40000"/>
                        <a:lumOff val="60000"/>
                      </a:schemeClr>
                    </a:solidFill>
                  </a:tcPr>
                </a:tc>
                <a:tc>
                  <a:txBody>
                    <a:bodyPr/>
                    <a:lstStyle/>
                    <a:p>
                      <a:pPr algn="ctr" rtl="0" fontAlgn="ctr"/>
                      <a:r>
                        <a:rPr lang="tr-TR" sz="900" b="1" u="none" strike="noStrike" dirty="0">
                          <a:effectLst/>
                        </a:rPr>
                        <a:t>201</a:t>
                      </a:r>
                      <a:endParaRPr lang="tr-TR" sz="900" b="1" i="0" u="none" strike="noStrike" dirty="0">
                        <a:solidFill>
                          <a:srgbClr val="000000"/>
                        </a:solidFill>
                        <a:effectLst/>
                        <a:latin typeface="Calibri" panose="020F0502020204030204" pitchFamily="34" charset="0"/>
                      </a:endParaRPr>
                    </a:p>
                  </a:txBody>
                  <a:tcPr marL="9525" marR="9525" marT="9525" marB="0" anchor="ctr">
                    <a:solidFill>
                      <a:schemeClr val="accent2">
                        <a:lumMod val="40000"/>
                        <a:lumOff val="60000"/>
                      </a:schemeClr>
                    </a:solidFill>
                  </a:tcPr>
                </a:tc>
                <a:tc>
                  <a:txBody>
                    <a:bodyPr/>
                    <a:lstStyle/>
                    <a:p>
                      <a:pPr algn="ctr" rtl="0" fontAlgn="b"/>
                      <a:r>
                        <a:rPr lang="tr-TR" sz="900" b="1" u="none" strike="noStrike" dirty="0">
                          <a:effectLst/>
                        </a:rPr>
                        <a:t>₺32.820.333,57</a:t>
                      </a:r>
                      <a:endParaRPr lang="tr-TR" sz="900" b="1" i="0" u="none" strike="noStrike" dirty="0">
                        <a:solidFill>
                          <a:srgbClr val="000000"/>
                        </a:solidFill>
                        <a:effectLst/>
                        <a:latin typeface="Calibri" panose="020F0502020204030204" pitchFamily="34" charset="0"/>
                      </a:endParaRPr>
                    </a:p>
                  </a:txBody>
                  <a:tcPr marL="9525" marR="9525" marT="9525" marB="0" anchor="ctr">
                    <a:solidFill>
                      <a:schemeClr val="accent2">
                        <a:lumMod val="40000"/>
                        <a:lumOff val="60000"/>
                      </a:schemeClr>
                    </a:solidFill>
                  </a:tcPr>
                </a:tc>
                <a:tc>
                  <a:txBody>
                    <a:bodyPr/>
                    <a:lstStyle/>
                    <a:p>
                      <a:pPr algn="ctr" rtl="0" fontAlgn="b"/>
                      <a:r>
                        <a:rPr lang="tr-TR" sz="900" b="1" u="none" strike="noStrike" dirty="0">
                          <a:effectLst/>
                        </a:rPr>
                        <a:t>₺15.065.012,56</a:t>
                      </a:r>
                      <a:endParaRPr lang="tr-TR" sz="900" b="1" i="0" u="none" strike="noStrike" dirty="0">
                        <a:solidFill>
                          <a:srgbClr val="000000"/>
                        </a:solidFill>
                        <a:effectLst/>
                        <a:latin typeface="Calibri" panose="020F0502020204030204" pitchFamily="34" charset="0"/>
                      </a:endParaRPr>
                    </a:p>
                  </a:txBody>
                  <a:tcPr marL="9525" marR="9525" marT="9525" marB="0" anchor="ctr">
                    <a:solidFill>
                      <a:schemeClr val="accent2">
                        <a:lumMod val="40000"/>
                        <a:lumOff val="60000"/>
                      </a:schemeClr>
                    </a:solidFill>
                  </a:tcPr>
                </a:tc>
                <a:tc>
                  <a:txBody>
                    <a:bodyPr/>
                    <a:lstStyle/>
                    <a:p>
                      <a:pPr algn="ctr" rtl="0" fontAlgn="b"/>
                      <a:r>
                        <a:rPr lang="tr-TR" sz="900" b="1" u="none" strike="noStrike" dirty="0">
                          <a:effectLst/>
                        </a:rPr>
                        <a:t>1386</a:t>
                      </a:r>
                      <a:endParaRPr lang="tr-TR" sz="900" b="1" i="0" u="none" strike="noStrike" dirty="0">
                        <a:solidFill>
                          <a:srgbClr val="000000"/>
                        </a:solidFill>
                        <a:effectLst/>
                        <a:latin typeface="Calibri" panose="020F0502020204030204" pitchFamily="34" charset="0"/>
                      </a:endParaRPr>
                    </a:p>
                  </a:txBody>
                  <a:tcPr marL="9525" marR="9525" marT="9525" marB="0" anchor="ctr">
                    <a:solidFill>
                      <a:schemeClr val="accent2">
                        <a:lumMod val="40000"/>
                        <a:lumOff val="60000"/>
                      </a:schemeClr>
                    </a:solidFill>
                  </a:tcPr>
                </a:tc>
                <a:tc>
                  <a:txBody>
                    <a:bodyPr/>
                    <a:lstStyle/>
                    <a:p>
                      <a:pPr algn="ctr" rtl="0" fontAlgn="b"/>
                      <a:r>
                        <a:rPr lang="tr-TR" sz="900" b="1" u="none" strike="noStrike" dirty="0">
                          <a:effectLst/>
                        </a:rPr>
                        <a:t>₺193.948.683,24</a:t>
                      </a:r>
                      <a:endParaRPr lang="tr-TR" sz="900" b="1" i="0" u="none" strike="noStrike" dirty="0">
                        <a:solidFill>
                          <a:srgbClr val="000000"/>
                        </a:solidFill>
                        <a:effectLst/>
                        <a:latin typeface="Calibri" panose="020F0502020204030204" pitchFamily="34" charset="0"/>
                      </a:endParaRPr>
                    </a:p>
                  </a:txBody>
                  <a:tcPr marL="9525" marR="9525" marT="9525" marB="0" anchor="ctr">
                    <a:solidFill>
                      <a:schemeClr val="accent2">
                        <a:lumMod val="40000"/>
                        <a:lumOff val="60000"/>
                      </a:schemeClr>
                    </a:solidFill>
                  </a:tcPr>
                </a:tc>
                <a:tc>
                  <a:txBody>
                    <a:bodyPr/>
                    <a:lstStyle/>
                    <a:p>
                      <a:pPr algn="ctr" rtl="0" fontAlgn="b"/>
                      <a:r>
                        <a:rPr lang="tr-TR" sz="900" b="1" u="none" strike="noStrike" dirty="0">
                          <a:effectLst/>
                        </a:rPr>
                        <a:t>₺86.179.143,05</a:t>
                      </a:r>
                      <a:endParaRPr lang="tr-TR" sz="900" b="1" i="0" u="none" strike="noStrike" dirty="0">
                        <a:solidFill>
                          <a:srgbClr val="000000"/>
                        </a:solidFill>
                        <a:effectLst/>
                        <a:latin typeface="Calibri" panose="020F0502020204030204" pitchFamily="34" charset="0"/>
                      </a:endParaRPr>
                    </a:p>
                  </a:txBody>
                  <a:tcPr marL="9525" marR="9525" marT="9525" marB="0" anchor="ctr">
                    <a:solidFill>
                      <a:schemeClr val="accent2">
                        <a:lumMod val="40000"/>
                        <a:lumOff val="60000"/>
                      </a:schemeClr>
                    </a:solidFill>
                  </a:tcPr>
                </a:tc>
                <a:tc>
                  <a:txBody>
                    <a:bodyPr/>
                    <a:lstStyle/>
                    <a:p>
                      <a:pPr algn="ctr" rtl="0" fontAlgn="b"/>
                      <a:r>
                        <a:rPr lang="tr-TR" sz="900" b="1" u="none" strike="noStrike" dirty="0">
                          <a:effectLst/>
                        </a:rPr>
                        <a:t>1587</a:t>
                      </a:r>
                      <a:endParaRPr lang="tr-TR" sz="900" b="1" i="0" u="none" strike="noStrike" dirty="0">
                        <a:solidFill>
                          <a:srgbClr val="000000"/>
                        </a:solidFill>
                        <a:effectLst/>
                        <a:latin typeface="Calibri" panose="020F0502020204030204" pitchFamily="34" charset="0"/>
                      </a:endParaRPr>
                    </a:p>
                  </a:txBody>
                  <a:tcPr marL="9525" marR="9525" marT="9525" marB="0" anchor="ctr">
                    <a:solidFill>
                      <a:schemeClr val="accent2">
                        <a:lumMod val="40000"/>
                        <a:lumOff val="60000"/>
                      </a:schemeClr>
                    </a:solidFill>
                  </a:tcPr>
                </a:tc>
                <a:extLst>
                  <a:ext uri="{0D108BD9-81ED-4DB2-BD59-A6C34878D82A}">
                    <a16:rowId xmlns:a16="http://schemas.microsoft.com/office/drawing/2014/main" val="1295418285"/>
                  </a:ext>
                </a:extLst>
              </a:tr>
            </a:tbl>
          </a:graphicData>
        </a:graphic>
      </p:graphicFrame>
    </p:spTree>
    <p:extLst>
      <p:ext uri="{BB962C8B-B14F-4D97-AF65-F5344CB8AC3E}">
        <p14:creationId xmlns:p14="http://schemas.microsoft.com/office/powerpoint/2010/main" val="14612690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p:txBody>
          <a:bodyPr/>
          <a:lstStyle/>
          <a:p>
            <a:pPr marL="0" indent="0">
              <a:buNone/>
            </a:pPr>
            <a:r>
              <a:rPr lang="tr-TR" altLang="tr-TR" dirty="0" smtClean="0">
                <a:cs typeface="Calibri" panose="020F0502020204030204" pitchFamily="34" charset="0"/>
              </a:rPr>
              <a:t>	</a:t>
            </a:r>
          </a:p>
          <a:p>
            <a:pPr marL="0" indent="0" algn="just">
              <a:buNone/>
            </a:pPr>
            <a:r>
              <a:rPr lang="tr-TR" altLang="tr-TR" dirty="0">
                <a:cs typeface="Calibri" panose="020F0502020204030204" pitchFamily="34" charset="0"/>
              </a:rPr>
              <a:t>	</a:t>
            </a:r>
            <a:r>
              <a:rPr lang="tr-TR" altLang="tr-TR" dirty="0" smtClean="0">
                <a:cs typeface="Calibri" panose="020F0502020204030204" pitchFamily="34" charset="0"/>
              </a:rPr>
              <a:t>20 </a:t>
            </a:r>
            <a:r>
              <a:rPr lang="tr-TR" altLang="tr-TR" dirty="0">
                <a:cs typeface="Calibri" panose="020F0502020204030204" pitchFamily="34" charset="0"/>
              </a:rPr>
              <a:t>Şubat 2025 tarihli Resmi Gazete ’de yayımlanan </a:t>
            </a:r>
            <a:r>
              <a:rPr lang="tr-TR" altLang="tr-TR" b="1" dirty="0">
                <a:cs typeface="Calibri" panose="020F0502020204030204" pitchFamily="34" charset="0"/>
              </a:rPr>
              <a:t>Kırsal Kalkınma Destekleri Kapsamında Tarıma Dayalı Yatırımların Desteklenmesi Hakkında Tebliğ (Tebliğ No: 2024/43)</a:t>
            </a:r>
            <a:r>
              <a:rPr lang="tr-TR" altLang="tr-TR" dirty="0">
                <a:cs typeface="Calibri" panose="020F0502020204030204" pitchFamily="34" charset="0"/>
              </a:rPr>
              <a:t> </a:t>
            </a:r>
            <a:r>
              <a:rPr lang="tr-TR" altLang="tr-TR" dirty="0" smtClean="0">
                <a:cs typeface="Calibri" panose="020F0502020204030204" pitchFamily="34" charset="0"/>
              </a:rPr>
              <a:t>ile programın </a:t>
            </a:r>
            <a:r>
              <a:rPr lang="tr-TR" altLang="tr-TR" dirty="0">
                <a:cs typeface="Calibri" panose="020F0502020204030204" pitchFamily="34" charset="0"/>
              </a:rPr>
              <a:t>ana esasları belirlenmiştir.</a:t>
            </a:r>
          </a:p>
          <a:p>
            <a:endParaRPr lang="tr-TR" dirty="0"/>
          </a:p>
        </p:txBody>
      </p:sp>
      <p:sp>
        <p:nvSpPr>
          <p:cNvPr id="3" name="Unvan 2"/>
          <p:cNvSpPr>
            <a:spLocks noGrp="1"/>
          </p:cNvSpPr>
          <p:nvPr>
            <p:ph type="title"/>
          </p:nvPr>
        </p:nvSpPr>
        <p:spPr>
          <a:xfrm>
            <a:off x="838200" y="1408904"/>
            <a:ext cx="10515600" cy="1069799"/>
          </a:xfrm>
        </p:spPr>
        <p:txBody>
          <a:bodyPr/>
          <a:lstStyle/>
          <a:p>
            <a:r>
              <a:rPr lang="tr-TR" dirty="0" smtClean="0"/>
              <a:t>KIRSAL KALKINMA DESTEKLERİ 16. ETAP</a:t>
            </a:r>
            <a:endParaRPr lang="tr-TR" dirty="0"/>
          </a:p>
        </p:txBody>
      </p:sp>
      <p:sp>
        <p:nvSpPr>
          <p:cNvPr id="4" name="Slayt Numarası Yer Tutucusu 3"/>
          <p:cNvSpPr>
            <a:spLocks noGrp="1"/>
          </p:cNvSpPr>
          <p:nvPr>
            <p:ph type="sldNum" sz="quarter" idx="12"/>
          </p:nvPr>
        </p:nvSpPr>
        <p:spPr/>
        <p:txBody>
          <a:bodyPr/>
          <a:lstStyle/>
          <a:p>
            <a:fld id="{7858AF1D-E6D7-4B64-9545-F66A72DEE560}" type="slidenum">
              <a:rPr lang="tr-TR" smtClean="0"/>
              <a:pPr/>
              <a:t>6</a:t>
            </a:fld>
            <a:r>
              <a:rPr lang="tr-TR" smtClean="0"/>
              <a:t>/30</a:t>
            </a:r>
            <a:endParaRPr lang="tr-TR" dirty="0"/>
          </a:p>
        </p:txBody>
      </p:sp>
    </p:spTree>
    <p:extLst>
      <p:ext uri="{BB962C8B-B14F-4D97-AF65-F5344CB8AC3E}">
        <p14:creationId xmlns:p14="http://schemas.microsoft.com/office/powerpoint/2010/main" val="423890846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p:txBody>
          <a:bodyPr/>
          <a:lstStyle/>
          <a:p>
            <a:fld id="{7858AF1D-E6D7-4B64-9545-F66A72DEE560}" type="slidenum">
              <a:rPr lang="tr-TR" smtClean="0"/>
              <a:t>7</a:t>
            </a:fld>
            <a:endParaRPr lang="tr-TR"/>
          </a:p>
        </p:txBody>
      </p:sp>
      <p:graphicFrame>
        <p:nvGraphicFramePr>
          <p:cNvPr id="3" name="Diyagram 2"/>
          <p:cNvGraphicFramePr/>
          <p:nvPr>
            <p:extLst>
              <p:ext uri="{D42A27DB-BD31-4B8C-83A1-F6EECF244321}">
                <p14:modId xmlns:p14="http://schemas.microsoft.com/office/powerpoint/2010/main" val="613003490"/>
              </p:ext>
            </p:extLst>
          </p:nvPr>
        </p:nvGraphicFramePr>
        <p:xfrm>
          <a:off x="1826448" y="1420721"/>
          <a:ext cx="8691503" cy="46495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8198875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Başlık 1"/>
          <p:cNvSpPr>
            <a:spLocks noGrp="1"/>
          </p:cNvSpPr>
          <p:nvPr>
            <p:ph type="title"/>
          </p:nvPr>
        </p:nvSpPr>
        <p:spPr bwMode="auto">
          <a:xfrm>
            <a:off x="1229709" y="1359174"/>
            <a:ext cx="9144000" cy="5826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Autofit/>
          </a:bodyPr>
          <a:lstStyle/>
          <a:p>
            <a:r>
              <a:rPr lang="tr-TR" altLang="tr-TR" sz="3200" dirty="0" smtClean="0"/>
              <a:t>KİMLER BAŞVURU YAPABİLİR</a:t>
            </a:r>
            <a:endParaRPr lang="tr-TR" altLang="tr-TR" sz="4400" b="1" dirty="0"/>
          </a:p>
        </p:txBody>
      </p:sp>
      <p:sp>
        <p:nvSpPr>
          <p:cNvPr id="10243" name="İçerik Yer Tutucusu 1"/>
          <p:cNvSpPr>
            <a:spLocks noGrp="1"/>
          </p:cNvSpPr>
          <p:nvPr>
            <p:ph idx="1"/>
          </p:nvPr>
        </p:nvSpPr>
        <p:spPr bwMode="auto">
          <a:xfrm>
            <a:off x="1229709" y="2228953"/>
            <a:ext cx="10423635" cy="3423702"/>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p>
            <a:pPr defTabSz="355600">
              <a:defRPr/>
            </a:pPr>
            <a:r>
              <a:rPr lang="tr-TR" altLang="tr-TR" sz="2000" dirty="0"/>
              <a:t>	</a:t>
            </a:r>
            <a:r>
              <a:rPr lang="tr-TR" altLang="tr-TR" sz="2400" dirty="0"/>
              <a:t>Gerçek Kişiler</a:t>
            </a:r>
          </a:p>
          <a:p>
            <a:pPr defTabSz="355600">
              <a:defRPr/>
            </a:pPr>
            <a:r>
              <a:rPr lang="tr-TR" altLang="tr-TR" sz="2400" dirty="0" smtClean="0"/>
              <a:t> Tüzel </a:t>
            </a:r>
            <a:r>
              <a:rPr lang="tr-TR" altLang="tr-TR" sz="2400" dirty="0"/>
              <a:t>Kişiler</a:t>
            </a:r>
          </a:p>
          <a:p>
            <a:pPr marL="876300" indent="-342900">
              <a:buFont typeface="Wingdings" panose="05000000000000000000" pitchFamily="2" charset="2"/>
              <a:buChar char="v"/>
              <a:defRPr/>
            </a:pPr>
            <a:r>
              <a:rPr lang="tr-TR" altLang="tr-TR" sz="2400" dirty="0"/>
              <a:t>Kollektif, Limited ve Anonim Şirketler, </a:t>
            </a:r>
          </a:p>
          <a:p>
            <a:pPr marL="876300" indent="-342900">
              <a:buFont typeface="Wingdings" panose="05000000000000000000" pitchFamily="2" charset="2"/>
              <a:buChar char="v"/>
              <a:defRPr/>
            </a:pPr>
            <a:r>
              <a:rPr lang="tr-TR" altLang="tr-TR" sz="2400" dirty="0"/>
              <a:t>Tarımsal Amaçlı Kooperatifler, </a:t>
            </a:r>
          </a:p>
          <a:p>
            <a:pPr marL="876300" indent="-342900">
              <a:buFont typeface="Wingdings" panose="05000000000000000000" pitchFamily="2" charset="2"/>
              <a:buChar char="v"/>
              <a:defRPr/>
            </a:pPr>
            <a:r>
              <a:rPr lang="tr-TR" altLang="tr-TR" sz="2400" dirty="0" smtClean="0"/>
              <a:t>Islah </a:t>
            </a:r>
            <a:r>
              <a:rPr lang="tr-TR" altLang="tr-TR" sz="2400" dirty="0"/>
              <a:t>Amaçlı Yetiştirici Birlikleri</a:t>
            </a:r>
          </a:p>
          <a:p>
            <a:pPr marL="876300" indent="-342900">
              <a:buFont typeface="Wingdings" panose="05000000000000000000" pitchFamily="2" charset="2"/>
              <a:buChar char="v"/>
              <a:defRPr/>
            </a:pPr>
            <a:r>
              <a:rPr lang="tr-TR" altLang="tr-TR" sz="2400" dirty="0"/>
              <a:t>Tarımsal Üretici Birlikleri İktisadi Teşekkülleri</a:t>
            </a:r>
          </a:p>
          <a:p>
            <a:pPr marL="876300" indent="-342900">
              <a:buFont typeface="Wingdings" panose="05000000000000000000" pitchFamily="2" charset="2"/>
              <a:buChar char="v"/>
              <a:defRPr/>
            </a:pPr>
            <a:r>
              <a:rPr lang="tr-TR" altLang="tr-TR" sz="2400" dirty="0"/>
              <a:t>Ziraat </a:t>
            </a:r>
            <a:r>
              <a:rPr lang="tr-TR" altLang="tr-TR" sz="2400" dirty="0" smtClean="0"/>
              <a:t>Odaları</a:t>
            </a:r>
            <a:endParaRPr lang="tr-TR" altLang="tr-TR" sz="2400" dirty="0"/>
          </a:p>
        </p:txBody>
      </p:sp>
    </p:spTree>
    <p:extLst>
      <p:ext uri="{BB962C8B-B14F-4D97-AF65-F5344CB8AC3E}">
        <p14:creationId xmlns:p14="http://schemas.microsoft.com/office/powerpoint/2010/main" val="290090889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Başlık 1"/>
          <p:cNvSpPr>
            <a:spLocks noGrp="1"/>
          </p:cNvSpPr>
          <p:nvPr>
            <p:ph type="title"/>
          </p:nvPr>
        </p:nvSpPr>
        <p:spPr bwMode="auto">
          <a:xfrm>
            <a:off x="1216262" y="1462006"/>
            <a:ext cx="9144000" cy="5826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Autofit/>
          </a:bodyPr>
          <a:lstStyle/>
          <a:p>
            <a:r>
              <a:rPr lang="tr-TR" altLang="tr-TR" sz="3200" dirty="0" smtClean="0"/>
              <a:t>UYGUN OLMAYAN BAŞVURU </a:t>
            </a:r>
            <a:r>
              <a:rPr lang="tr-TR" altLang="tr-TR" sz="3200" dirty="0"/>
              <a:t>SAHİPLERİ</a:t>
            </a:r>
            <a:endParaRPr lang="tr-TR" altLang="tr-TR" sz="4400" b="1" dirty="0"/>
          </a:p>
        </p:txBody>
      </p:sp>
      <p:sp>
        <p:nvSpPr>
          <p:cNvPr id="10243" name="İçerik Yer Tutucusu 1"/>
          <p:cNvSpPr>
            <a:spLocks noGrp="1"/>
          </p:cNvSpPr>
          <p:nvPr>
            <p:ph idx="1"/>
          </p:nvPr>
        </p:nvSpPr>
        <p:spPr bwMode="auto">
          <a:xfrm>
            <a:off x="884182" y="2044618"/>
            <a:ext cx="10835378" cy="5092262"/>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p>
            <a:pPr algn="just" defTabSz="355600">
              <a:buFont typeface="Wingdings" panose="05000000000000000000" pitchFamily="2" charset="2"/>
              <a:buChar char="v"/>
              <a:defRPr/>
            </a:pPr>
            <a:r>
              <a:rPr lang="tr-TR" altLang="tr-TR" sz="2400" dirty="0"/>
              <a:t>	</a:t>
            </a:r>
            <a:r>
              <a:rPr lang="tr-TR" altLang="tr-TR" sz="2000" dirty="0" smtClean="0"/>
              <a:t> </a:t>
            </a:r>
            <a:r>
              <a:rPr lang="tr-TR" altLang="tr-TR" sz="2000" b="1" dirty="0"/>
              <a:t>Kamu görevi yürütenler</a:t>
            </a:r>
            <a:r>
              <a:rPr lang="tr-TR" altLang="tr-TR" sz="2000" dirty="0"/>
              <a:t>, devlet memurları, kamu işçileri veya devlet üniversitelerinde görevli öğretim görevlileri,</a:t>
            </a:r>
          </a:p>
          <a:p>
            <a:pPr algn="just" defTabSz="355600">
              <a:buFont typeface="Wingdings" panose="05000000000000000000" pitchFamily="2" charset="2"/>
              <a:buChar char="v"/>
              <a:defRPr/>
            </a:pPr>
            <a:r>
              <a:rPr lang="tr-TR" altLang="tr-TR" sz="2000" dirty="0"/>
              <a:t>	</a:t>
            </a:r>
            <a:r>
              <a:rPr lang="tr-TR" altLang="tr-TR" sz="2000" dirty="0" smtClean="0"/>
              <a:t>Hibe </a:t>
            </a:r>
            <a:r>
              <a:rPr lang="tr-TR" altLang="tr-TR" sz="2000" dirty="0"/>
              <a:t>sözleşmesi imzalayan başvuruların başladığı tarihe kadar yatırımını </a:t>
            </a:r>
            <a:r>
              <a:rPr lang="tr-TR" altLang="tr-TR" sz="2000" b="1" dirty="0"/>
              <a:t>nihai rapora bağlayamayan</a:t>
            </a:r>
            <a:r>
              <a:rPr lang="tr-TR" altLang="tr-TR" sz="2000" dirty="0"/>
              <a:t>, önceki tebliğler kapsamında hibe desteğinden yararlanmış ancak projesi </a:t>
            </a:r>
            <a:r>
              <a:rPr lang="tr-TR" altLang="tr-TR" sz="2000" b="1" dirty="0"/>
              <a:t>fesih sürecinde </a:t>
            </a:r>
            <a:r>
              <a:rPr lang="tr-TR" altLang="tr-TR" sz="2000" dirty="0"/>
              <a:t>bulunanlar,</a:t>
            </a:r>
          </a:p>
          <a:p>
            <a:pPr algn="just" defTabSz="355600">
              <a:buFont typeface="Wingdings" panose="05000000000000000000" pitchFamily="2" charset="2"/>
              <a:buChar char="v"/>
              <a:defRPr/>
            </a:pPr>
            <a:r>
              <a:rPr lang="tr-TR" altLang="tr-TR" sz="2000" dirty="0" smtClean="0"/>
              <a:t> </a:t>
            </a:r>
            <a:r>
              <a:rPr lang="tr-TR" altLang="tr-TR" sz="2000" dirty="0"/>
              <a:t>Tüzel kişi olarak başvuru yapanların gerçek ve tüzel kişi ortakları ile bu kişilerin oluşturdukları ya da oluşturacakları farklı tüzel kişiler/ortaklar,</a:t>
            </a:r>
          </a:p>
          <a:p>
            <a:pPr algn="just" defTabSz="355600">
              <a:buFont typeface="Wingdings" panose="05000000000000000000" pitchFamily="2" charset="2"/>
              <a:buChar char="v"/>
              <a:defRPr/>
            </a:pPr>
            <a:r>
              <a:rPr lang="tr-TR" altLang="tr-TR" sz="2000" dirty="0"/>
              <a:t>	</a:t>
            </a:r>
            <a:r>
              <a:rPr lang="tr-TR" altLang="tr-TR" sz="2000" dirty="0" smtClean="0"/>
              <a:t>Vadesi </a:t>
            </a:r>
            <a:r>
              <a:rPr lang="tr-TR" altLang="tr-TR" sz="2000" dirty="0"/>
              <a:t>geçmiş vergi borcu ile Sosyal Güvenlik Kurumuna vadesi geçmiş prim borcu bulunan yatırımcılar hibe desteğinden faydalanamazlar</a:t>
            </a:r>
            <a:r>
              <a:rPr lang="tr-TR" altLang="tr-TR" sz="2000" dirty="0" smtClean="0"/>
              <a:t>.</a:t>
            </a:r>
          </a:p>
          <a:p>
            <a:pPr algn="just" defTabSz="355600">
              <a:buFont typeface="Wingdings" panose="05000000000000000000" pitchFamily="2" charset="2"/>
              <a:buChar char="v"/>
              <a:defRPr/>
            </a:pPr>
            <a:r>
              <a:rPr lang="tr-TR" altLang="tr-TR" sz="2000" dirty="0" smtClean="0"/>
              <a:t> </a:t>
            </a:r>
            <a:r>
              <a:rPr lang="tr-TR" altLang="tr-TR" sz="2000" dirty="0" smtClean="0"/>
              <a:t>B</a:t>
            </a:r>
            <a:r>
              <a:rPr lang="tr-TR" sz="2000" dirty="0" smtClean="0"/>
              <a:t>aşvuru sahibi kişilerin</a:t>
            </a:r>
            <a:r>
              <a:rPr lang="tr-TR" sz="2000" dirty="0"/>
              <a:t>, </a:t>
            </a:r>
            <a:r>
              <a:rPr lang="tr-TR" sz="2000" b="1" dirty="0"/>
              <a:t>Bakanlıkça belirlenen başvuru konusu ile ilgili kayıt sistemine </a:t>
            </a:r>
            <a:r>
              <a:rPr lang="tr-TR" sz="2000" dirty="0"/>
              <a:t>kapasite artırımı ile teknoloji yenileme ve/veya modernizasyon niteliğindeki başvurularda son başvuru tarihinden önce; yeni tesis ve kısmen yapılmış yatırımların tamamlanması niteliğindeki başvurularda ise en geç nihai rapor aşamasında kayıtlı </a:t>
            </a:r>
            <a:r>
              <a:rPr lang="tr-TR" sz="2000" dirty="0" smtClean="0"/>
              <a:t>olması gerekir.</a:t>
            </a:r>
            <a:endParaRPr lang="tr-TR" altLang="tr-TR" sz="2000" dirty="0"/>
          </a:p>
        </p:txBody>
      </p:sp>
    </p:spTree>
    <p:extLst>
      <p:ext uri="{BB962C8B-B14F-4D97-AF65-F5344CB8AC3E}">
        <p14:creationId xmlns:p14="http://schemas.microsoft.com/office/powerpoint/2010/main" val="70730791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Belge" ma:contentTypeID="0x010100140501F9D31DDE40A2A9856752806840" ma:contentTypeVersion="1" ma:contentTypeDescription="Yeni belge oluşturun." ma:contentTypeScope="" ma:versionID="fd1ce7de83d9e27afe3554ad975f0ee7">
  <xsd:schema xmlns:xsd="http://www.w3.org/2001/XMLSchema" xmlns:xs="http://www.w3.org/2001/XMLSchema" xmlns:p="http://schemas.microsoft.com/office/2006/metadata/properties" xmlns:ns1="http://schemas.microsoft.com/sharepoint/v3" targetNamespace="http://schemas.microsoft.com/office/2006/metadata/properties" ma:root="true" ma:fieldsID="14d4e3fdf9f7a112181f73f79ec0ec65"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Zamanlama Başlangıç Tarihi" ma:description="Zamanlama Başlangıç Tarihi, Yayımlama özelliği tarafından oluşturulan bir site sütunudur. Bu sütun, bu sayfanın site ziyaretçilerine ilk kez görüntüleneceği tarih ve zamanı belirtmek için kullanılır." ma:internalName="PublishingStartDate">
      <xsd:simpleType>
        <xsd:restriction base="dms:Unknown"/>
      </xsd:simpleType>
    </xsd:element>
    <xsd:element name="PublishingExpirationDate" ma:index="9" nillable="true" ma:displayName="Zamanlama Bitiş Tarihi" ma:description="Zamanlama Bitiş Tarihi, Yayımlama özelliği tarafından oluşturulan bir site sütunudur. Bu sütun, bu sayfanın site ziyaretçilerine artık görüntülenmeyeceği tarih ve zamanı belirtmek için kullanılır."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çerik Türü"/>
        <xsd:element ref="dc:title" minOccurs="0" maxOccurs="1" ma:index="4" ma:displayName="Başlı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8F8C5402-E29B-4C33-8FDB-39A3F480A2E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D7829DA-4E51-4CBC-90B3-30DBF761AAA2}">
  <ds:schemaRefs>
    <ds:schemaRef ds:uri="http://schemas.microsoft.com/sharepoint/v3/contenttype/forms"/>
  </ds:schemaRefs>
</ds:datastoreItem>
</file>

<file path=customXml/itemProps3.xml><?xml version="1.0" encoding="utf-8"?>
<ds:datastoreItem xmlns:ds="http://schemas.openxmlformats.org/officeDocument/2006/customXml" ds:itemID="{3492CCFB-AD24-4EAF-8409-ECC40D098E30}">
  <ds:schemaRefs>
    <ds:schemaRef ds:uri="http://schemas.microsoft.com/office/infopath/2007/PartnerControls"/>
    <ds:schemaRef ds:uri="http://schemas.microsoft.com/office/2006/documentManagement/types"/>
    <ds:schemaRef ds:uri="http://purl.org/dc/elements/1.1/"/>
    <ds:schemaRef ds:uri="http://schemas.microsoft.com/office/2006/metadata/properties"/>
    <ds:schemaRef ds:uri="http://schemas.microsoft.com/sharepoint/v3"/>
    <ds:schemaRef ds:uri="http://purl.org/dc/terms/"/>
    <ds:schemaRef ds:uri="http://schemas.openxmlformats.org/package/2006/metadata/core-properties"/>
    <ds:schemaRef ds:uri="http://purl.org/dc/dcmitype/"/>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1578</TotalTime>
  <Words>2008</Words>
  <Application>Microsoft Office PowerPoint</Application>
  <PresentationFormat>Geniş ekran</PresentationFormat>
  <Paragraphs>377</Paragraphs>
  <Slides>39</Slides>
  <Notes>4</Notes>
  <HiddenSlides>0</HiddenSlides>
  <MMClips>0</MMClips>
  <ScaleCrop>false</ScaleCrop>
  <HeadingPairs>
    <vt:vector size="6" baseType="variant">
      <vt:variant>
        <vt:lpstr>Kullanılan Yazı Tipleri</vt:lpstr>
      </vt:variant>
      <vt:variant>
        <vt:i4>5</vt:i4>
      </vt:variant>
      <vt:variant>
        <vt:lpstr>Tema</vt:lpstr>
      </vt:variant>
      <vt:variant>
        <vt:i4>2</vt:i4>
      </vt:variant>
      <vt:variant>
        <vt:lpstr>Slayt Başlıkları</vt:lpstr>
      </vt:variant>
      <vt:variant>
        <vt:i4>39</vt:i4>
      </vt:variant>
    </vt:vector>
  </HeadingPairs>
  <TitlesOfParts>
    <vt:vector size="46" baseType="lpstr">
      <vt:lpstr>Arial</vt:lpstr>
      <vt:lpstr>Calibri</vt:lpstr>
      <vt:lpstr>Garamond</vt:lpstr>
      <vt:lpstr>Times New Roman</vt:lpstr>
      <vt:lpstr>Wingdings</vt:lpstr>
      <vt:lpstr>Office Teması</vt:lpstr>
      <vt:lpstr>1_Office Teması</vt:lpstr>
      <vt:lpstr>KIRSAL KALKINMA YATIRIMLARININ DESTEKLENMESİ PROGRAMI (KKYDP)  </vt:lpstr>
      <vt:lpstr>PowerPoint Sunusu</vt:lpstr>
      <vt:lpstr>KKYDP -  Türkiye</vt:lpstr>
      <vt:lpstr>KKYDP -  Muğla</vt:lpstr>
      <vt:lpstr>KKYDP-Muğla İLÇELERE GÖRE DAĞILIM (2006-2024) </vt:lpstr>
      <vt:lpstr>KIRSAL KALKINMA DESTEKLERİ 16. ETAP</vt:lpstr>
      <vt:lpstr>PowerPoint Sunusu</vt:lpstr>
      <vt:lpstr>KİMLER BAŞVURU YAPABİLİR</vt:lpstr>
      <vt:lpstr>UYGUN OLMAYAN BAŞVURU SAHİPLERİ</vt:lpstr>
      <vt:lpstr>PowerPoint Sunusu</vt:lpstr>
      <vt:lpstr>HİBEYE ESAS PROJE TUTARI</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HİBEYE ESAS PROJE TUTARI</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BAŞVURU ZAMANI VE ŞEKLİ </vt:lpstr>
      <vt:lpstr> YATIRIM SÜRESİ</vt:lpstr>
      <vt:lpstr>İZLEME</vt:lpstr>
      <vt:lpstr>BİLGİ VE İLETİŞİM</vt:lpstr>
      <vt:lpstr>TEŞEKKÜRLER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DELL</dc:creator>
  <cp:lastModifiedBy>Alptekin GÖKAL</cp:lastModifiedBy>
  <cp:revision>188</cp:revision>
  <dcterms:created xsi:type="dcterms:W3CDTF">2023-10-30T17:05:25Z</dcterms:created>
  <dcterms:modified xsi:type="dcterms:W3CDTF">2025-03-10T09:32:22Z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0x010100140501F9D31DDE40A2A9856752806840</vt:lpwstr>
  </property>
</Properties>
</file>