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7" r:id="rId3"/>
    <p:sldId id="259" r:id="rId4"/>
    <p:sldId id="262" r:id="rId5"/>
  </p:sldIdLst>
  <p:sldSz cx="12192000" cy="6858000"/>
  <p:notesSz cx="6858000" cy="9947275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2BBFD-D07F-44B2-9C3F-E98BB3CF6CF8}" type="datetimeFigureOut">
              <a:rPr lang="tr-TR" smtClean="0"/>
              <a:t>2.01.2026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FC529-8874-477E-9CF9-642A62ABBE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6310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2BBFD-D07F-44B2-9C3F-E98BB3CF6CF8}" type="datetimeFigureOut">
              <a:rPr lang="tr-TR" smtClean="0"/>
              <a:t>2.01.2026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FC529-8874-477E-9CF9-642A62ABBE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1542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2BBFD-D07F-44B2-9C3F-E98BB3CF6CF8}" type="datetimeFigureOut">
              <a:rPr lang="tr-TR" smtClean="0"/>
              <a:t>2.01.2026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FC529-8874-477E-9CF9-642A62ABBE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866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2BBFD-D07F-44B2-9C3F-E98BB3CF6CF8}" type="datetimeFigureOut">
              <a:rPr lang="tr-TR" smtClean="0"/>
              <a:t>2.01.2026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FC529-8874-477E-9CF9-642A62ABBE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3616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2BBFD-D07F-44B2-9C3F-E98BB3CF6CF8}" type="datetimeFigureOut">
              <a:rPr lang="tr-TR" smtClean="0"/>
              <a:t>2.01.2026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FC529-8874-477E-9CF9-642A62ABBE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7854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2BBFD-D07F-44B2-9C3F-E98BB3CF6CF8}" type="datetimeFigureOut">
              <a:rPr lang="tr-TR" smtClean="0"/>
              <a:t>2.01.2026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FC529-8874-477E-9CF9-642A62ABBE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0411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2BBFD-D07F-44B2-9C3F-E98BB3CF6CF8}" type="datetimeFigureOut">
              <a:rPr lang="tr-TR" smtClean="0"/>
              <a:t>2.01.2026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FC529-8874-477E-9CF9-642A62ABBE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6259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2BBFD-D07F-44B2-9C3F-E98BB3CF6CF8}" type="datetimeFigureOut">
              <a:rPr lang="tr-TR" smtClean="0"/>
              <a:t>2.01.2026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FC529-8874-477E-9CF9-642A62ABBE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3214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2BBFD-D07F-44B2-9C3F-E98BB3CF6CF8}" type="datetimeFigureOut">
              <a:rPr lang="tr-TR" smtClean="0"/>
              <a:t>2.01.2026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FC529-8874-477E-9CF9-642A62ABBE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0813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2BBFD-D07F-44B2-9C3F-E98BB3CF6CF8}" type="datetimeFigureOut">
              <a:rPr lang="tr-TR" smtClean="0"/>
              <a:t>2.01.2026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FC529-8874-477E-9CF9-642A62ABBE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487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2BBFD-D07F-44B2-9C3F-E98BB3CF6CF8}" type="datetimeFigureOut">
              <a:rPr lang="tr-TR" smtClean="0"/>
              <a:t>2.01.2026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FC529-8874-477E-9CF9-642A62ABBE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823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2BBFD-D07F-44B2-9C3F-E98BB3CF6CF8}" type="datetimeFigureOut">
              <a:rPr lang="tr-TR" smtClean="0"/>
              <a:t>2.01.2026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CFC529-8874-477E-9CF9-642A62ABBE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4091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4678489"/>
              </p:ext>
            </p:extLst>
          </p:nvPr>
        </p:nvGraphicFramePr>
        <p:xfrm>
          <a:off x="838200" y="764275"/>
          <a:ext cx="10436351" cy="5684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0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54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69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01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69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332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7642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76422">
                  <a:extLst>
                    <a:ext uri="{9D8B030D-6E8A-4147-A177-3AD203B41FA5}">
                      <a16:colId xmlns:a16="http://schemas.microsoft.com/office/drawing/2014/main" val="2235694651"/>
                    </a:ext>
                  </a:extLst>
                </a:gridCol>
              </a:tblGrid>
              <a:tr h="1767777">
                <a:tc>
                  <a:txBody>
                    <a:bodyPr/>
                    <a:lstStyle/>
                    <a:p>
                      <a:r>
                        <a:rPr lang="tr-TR" dirty="0"/>
                        <a:t>İŞLEM 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2019 YILI SONUNDA 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2020 YILI SONUNDA: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2021 YILI SONUNDA: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2022 YILI SONUNDA: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2023 YILI SONUNDA 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2024 YILI SONUNDA 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2025 YILI SONUNDA: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0409">
                <a:tc>
                  <a:txBody>
                    <a:bodyPr/>
                    <a:lstStyle/>
                    <a:p>
                      <a:r>
                        <a:rPr lang="tr-TR" dirty="0"/>
                        <a:t>YENİ KAYIT OLAN ÜYE SAYISI :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418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533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647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782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830</a:t>
                      </a:r>
                      <a:r>
                        <a:rPr lang="tr-TR" baseline="0" dirty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722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696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2495">
                <a:tc>
                  <a:txBody>
                    <a:bodyPr/>
                    <a:lstStyle/>
                    <a:p>
                      <a:r>
                        <a:rPr lang="tr-TR" dirty="0"/>
                        <a:t>TERK OLAN ÜYE SAYISI 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331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0804">
                <a:tc>
                  <a:txBody>
                    <a:bodyPr/>
                    <a:lstStyle/>
                    <a:p>
                      <a:r>
                        <a:rPr lang="tr-TR" dirty="0"/>
                        <a:t>ASKIYA ALINAN ÜYE SAYISI 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419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553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362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446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529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442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0409">
                <a:tc>
                  <a:txBody>
                    <a:bodyPr/>
                    <a:lstStyle/>
                    <a:p>
                      <a:r>
                        <a:rPr lang="tr-TR" dirty="0"/>
                        <a:t>MEVCUT ASKIDAKİ ÜYE SAYISI 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845 (31.12.2019 İTİBARİYLE)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1204 31.12.2020 (İTİBARİYLE)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1157 (31.12.2021 İTİBARİYLE)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766 (31.12.2022</a:t>
                      </a:r>
                      <a:r>
                        <a:rPr lang="tr-TR" baseline="0" dirty="0"/>
                        <a:t> İTİBARİYLE)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764 (31.12.2023 İTİBARİYLE)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978 (31.12.2024 İTİBARİYLE)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1398</a:t>
                      </a:r>
                    </a:p>
                    <a:p>
                      <a:r>
                        <a:rPr lang="tr-TR" dirty="0"/>
                        <a:t>(31.12.2025 İTİBARİYLE)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8780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6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009933"/>
          </a:xfrm>
        </p:spPr>
        <p:txBody>
          <a:bodyPr>
            <a:normAutofit/>
          </a:bodyPr>
          <a:lstStyle/>
          <a:p>
            <a:r>
              <a:rPr lang="tr-TR" sz="3200" b="1" dirty="0"/>
              <a:t>YILLAR İTİBARİYLE YENİ KAYIT OLAN ÜYELERİN MESLEK GRUPLARINA GÖRE DAĞILIMLARI:</a:t>
            </a: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2526702"/>
              </p:ext>
            </p:extLst>
          </p:nvPr>
        </p:nvGraphicFramePr>
        <p:xfrm>
          <a:off x="456063" y="1119117"/>
          <a:ext cx="11257400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7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7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7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71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71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071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071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07175">
                  <a:extLst>
                    <a:ext uri="{9D8B030D-6E8A-4147-A177-3AD203B41FA5}">
                      <a16:colId xmlns:a16="http://schemas.microsoft.com/office/drawing/2014/main" val="2831359338"/>
                    </a:ext>
                  </a:extLst>
                </a:gridCol>
              </a:tblGrid>
              <a:tr h="894663">
                <a:tc>
                  <a:txBody>
                    <a:bodyPr/>
                    <a:lstStyle/>
                    <a:p>
                      <a:r>
                        <a:rPr lang="tr-TR" dirty="0"/>
                        <a:t>MESLEK</a:t>
                      </a:r>
                      <a:r>
                        <a:rPr lang="tr-TR" baseline="0" dirty="0"/>
                        <a:t> GRUBU :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2019 YILINDA</a:t>
                      </a:r>
                      <a:r>
                        <a:rPr lang="tr-TR" baseline="0" dirty="0"/>
                        <a:t> :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2020 YILINDA 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2021 YILINDA 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2022 YILINDA 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2023 YILINDA 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2024 YILINDA 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2025 YILI SONUNDA:</a:t>
                      </a:r>
                    </a:p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4895">
                <a:tc>
                  <a:txBody>
                    <a:bodyPr/>
                    <a:lstStyle/>
                    <a:p>
                      <a:r>
                        <a:rPr lang="tr-TR" dirty="0"/>
                        <a:t>01 NO.LU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41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4895">
                <a:tc>
                  <a:txBody>
                    <a:bodyPr/>
                    <a:lstStyle/>
                    <a:p>
                      <a:r>
                        <a:rPr lang="tr-TR" dirty="0"/>
                        <a:t>02 NO.LU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4895">
                <a:tc>
                  <a:txBody>
                    <a:bodyPr/>
                    <a:lstStyle/>
                    <a:p>
                      <a:r>
                        <a:rPr lang="tr-TR" dirty="0"/>
                        <a:t>03 NO.LU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78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4895">
                <a:tc>
                  <a:txBody>
                    <a:bodyPr/>
                    <a:lstStyle/>
                    <a:p>
                      <a:r>
                        <a:rPr lang="tr-TR" dirty="0"/>
                        <a:t>04 NO.LU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4895">
                <a:tc>
                  <a:txBody>
                    <a:bodyPr/>
                    <a:lstStyle/>
                    <a:p>
                      <a:r>
                        <a:rPr lang="tr-TR" dirty="0"/>
                        <a:t>05 NO.LU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4895">
                <a:tc>
                  <a:txBody>
                    <a:bodyPr/>
                    <a:lstStyle/>
                    <a:p>
                      <a:r>
                        <a:rPr lang="tr-TR" dirty="0"/>
                        <a:t>06 NO.LU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4895">
                <a:tc>
                  <a:txBody>
                    <a:bodyPr/>
                    <a:lstStyle/>
                    <a:p>
                      <a:r>
                        <a:rPr lang="tr-TR" dirty="0"/>
                        <a:t>07 NO.LU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tr-T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tr-T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tr-T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tr-T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tr-T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tr-T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tr-T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4895">
                <a:tc>
                  <a:txBody>
                    <a:bodyPr/>
                    <a:lstStyle/>
                    <a:p>
                      <a:r>
                        <a:rPr lang="tr-TR" dirty="0"/>
                        <a:t>08 NO.LU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tr-T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tr-T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tr-T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tr-T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tr-T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tr-T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tr-T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4895">
                <a:tc>
                  <a:txBody>
                    <a:bodyPr/>
                    <a:lstStyle/>
                    <a:p>
                      <a:r>
                        <a:rPr lang="tr-TR" dirty="0"/>
                        <a:t>09 NO.LU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tr-T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tr-T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tr-T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tr-T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tr-T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tr-T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tr-T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4895">
                <a:tc>
                  <a:txBody>
                    <a:bodyPr/>
                    <a:lstStyle/>
                    <a:p>
                      <a:r>
                        <a:rPr lang="tr-TR" dirty="0"/>
                        <a:t>10 NO.LU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tr-T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tr-T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tr-T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tr-T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tr-T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tr-T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tr-T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4895">
                <a:tc>
                  <a:txBody>
                    <a:bodyPr/>
                    <a:lstStyle/>
                    <a:p>
                      <a:r>
                        <a:rPr lang="tr-TR" dirty="0"/>
                        <a:t>11 NO.LU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4895">
                <a:tc>
                  <a:txBody>
                    <a:bodyPr/>
                    <a:lstStyle/>
                    <a:p>
                      <a:r>
                        <a:rPr lang="tr-TR" dirty="0"/>
                        <a:t>12 NO.LU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4895">
                <a:tc>
                  <a:txBody>
                    <a:bodyPr/>
                    <a:lstStyle/>
                    <a:p>
                      <a:r>
                        <a:rPr lang="tr-TR" dirty="0"/>
                        <a:t>13 NO.LU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78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6481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09183"/>
            <a:ext cx="10515600" cy="1009933"/>
          </a:xfrm>
        </p:spPr>
        <p:txBody>
          <a:bodyPr>
            <a:normAutofit/>
          </a:bodyPr>
          <a:lstStyle/>
          <a:p>
            <a:r>
              <a:rPr lang="tr-TR" sz="3200" b="1" dirty="0"/>
              <a:t>YILLAR İTİBARİYLE TERK OLAN ÜYELERİN MESLEK GRUPLARINA GÖRE DAĞILIMLARI :</a:t>
            </a: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0792839"/>
              </p:ext>
            </p:extLst>
          </p:nvPr>
        </p:nvGraphicFramePr>
        <p:xfrm>
          <a:off x="439868" y="962515"/>
          <a:ext cx="11312264" cy="57863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40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40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40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40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140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140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140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14033">
                  <a:extLst>
                    <a:ext uri="{9D8B030D-6E8A-4147-A177-3AD203B41FA5}">
                      <a16:colId xmlns:a16="http://schemas.microsoft.com/office/drawing/2014/main" val="4150467420"/>
                    </a:ext>
                  </a:extLst>
                </a:gridCol>
              </a:tblGrid>
              <a:tr h="647531">
                <a:tc>
                  <a:txBody>
                    <a:bodyPr/>
                    <a:lstStyle/>
                    <a:p>
                      <a:r>
                        <a:rPr lang="tr-TR" dirty="0"/>
                        <a:t>MESLEK</a:t>
                      </a:r>
                      <a:r>
                        <a:rPr lang="tr-TR" baseline="0" dirty="0"/>
                        <a:t> GRUBU :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2019 YILINDA 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2020 YILINDA 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2021 YILINDA 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2022 YILINDA 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2023 YILINDA 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2024 YILINDA 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2025 YILI SONUNDA:</a:t>
                      </a:r>
                    </a:p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018">
                <a:tc>
                  <a:txBody>
                    <a:bodyPr/>
                    <a:lstStyle/>
                    <a:p>
                      <a:r>
                        <a:rPr lang="tr-TR" dirty="0"/>
                        <a:t>01 NO.LU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157">
                <a:tc>
                  <a:txBody>
                    <a:bodyPr/>
                    <a:lstStyle/>
                    <a:p>
                      <a:r>
                        <a:rPr lang="tr-TR" dirty="0"/>
                        <a:t>02 NO.LU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157">
                <a:tc>
                  <a:txBody>
                    <a:bodyPr/>
                    <a:lstStyle/>
                    <a:p>
                      <a:r>
                        <a:rPr lang="tr-TR" dirty="0"/>
                        <a:t>03 NO.LU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5157">
                <a:tc>
                  <a:txBody>
                    <a:bodyPr/>
                    <a:lstStyle/>
                    <a:p>
                      <a:r>
                        <a:rPr lang="tr-TR" dirty="0"/>
                        <a:t>04 NO.LU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5157">
                <a:tc>
                  <a:txBody>
                    <a:bodyPr/>
                    <a:lstStyle/>
                    <a:p>
                      <a:r>
                        <a:rPr lang="tr-TR" dirty="0"/>
                        <a:t>05 NO.LU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5157">
                <a:tc>
                  <a:txBody>
                    <a:bodyPr/>
                    <a:lstStyle/>
                    <a:p>
                      <a:r>
                        <a:rPr lang="tr-TR" dirty="0"/>
                        <a:t>06 NO.LU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5157">
                <a:tc>
                  <a:txBody>
                    <a:bodyPr/>
                    <a:lstStyle/>
                    <a:p>
                      <a:r>
                        <a:rPr lang="tr-TR" dirty="0"/>
                        <a:t>07 NO.LU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5157">
                <a:tc>
                  <a:txBody>
                    <a:bodyPr/>
                    <a:lstStyle/>
                    <a:p>
                      <a:r>
                        <a:rPr lang="tr-TR" dirty="0"/>
                        <a:t>08 NO.LU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5157">
                <a:tc>
                  <a:txBody>
                    <a:bodyPr/>
                    <a:lstStyle/>
                    <a:p>
                      <a:r>
                        <a:rPr lang="tr-TR" dirty="0"/>
                        <a:t>09 NO.LU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5157">
                <a:tc>
                  <a:txBody>
                    <a:bodyPr/>
                    <a:lstStyle/>
                    <a:p>
                      <a:r>
                        <a:rPr lang="tr-TR" dirty="0"/>
                        <a:t>10 NO.LU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5157">
                <a:tc>
                  <a:txBody>
                    <a:bodyPr/>
                    <a:lstStyle/>
                    <a:p>
                      <a:r>
                        <a:rPr lang="tr-TR" dirty="0"/>
                        <a:t>11 NO.LU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5157">
                <a:tc>
                  <a:txBody>
                    <a:bodyPr/>
                    <a:lstStyle/>
                    <a:p>
                      <a:r>
                        <a:rPr lang="tr-TR" dirty="0"/>
                        <a:t>12 NO.LU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5157">
                <a:tc>
                  <a:txBody>
                    <a:bodyPr/>
                    <a:lstStyle/>
                    <a:p>
                      <a:r>
                        <a:rPr lang="tr-TR" dirty="0"/>
                        <a:t>13 NO.LU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6222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b="1" dirty="0"/>
              <a:t>YILLAR İTİBARİYLE DERECE VE MESLEK GRUP DEĞİŞİKLİĞİ </a:t>
            </a:r>
            <a:r>
              <a:rPr lang="tr-TR" sz="3200" b="1"/>
              <a:t>YAPAN ÜYE SAYILARI :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graphicFrame>
        <p:nvGraphicFramePr>
          <p:cNvPr id="11" name="İçerik Yer Tutucus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1349307"/>
              </p:ext>
            </p:extLst>
          </p:nvPr>
        </p:nvGraphicFramePr>
        <p:xfrm>
          <a:off x="838200" y="1691638"/>
          <a:ext cx="10515600" cy="3645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26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72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69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02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91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69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661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66152">
                  <a:extLst>
                    <a:ext uri="{9D8B030D-6E8A-4147-A177-3AD203B41FA5}">
                      <a16:colId xmlns:a16="http://schemas.microsoft.com/office/drawing/2014/main" val="2717584214"/>
                    </a:ext>
                  </a:extLst>
                </a:gridCol>
              </a:tblGrid>
              <a:tr h="1456130">
                <a:tc>
                  <a:txBody>
                    <a:bodyPr/>
                    <a:lstStyle/>
                    <a:p>
                      <a:r>
                        <a:rPr lang="tr-TR" dirty="0"/>
                        <a:t>İŞLEM 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2019 YILI SONUNDA 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2020 YILI SONUNDA: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2021 YILI SONUNDA: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2022 YILI SONUNDA: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2023 YILI SONUNDA 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2024 YILI SONUNDA 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2025 YILI SONUNDA :</a:t>
                      </a:r>
                    </a:p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5048">
                <a:tc>
                  <a:txBody>
                    <a:bodyPr/>
                    <a:lstStyle/>
                    <a:p>
                      <a:r>
                        <a:rPr lang="tr-TR" dirty="0"/>
                        <a:t>MESLEK GRUP</a:t>
                      </a:r>
                      <a:r>
                        <a:rPr lang="tr-TR" baseline="0" dirty="0"/>
                        <a:t> DEĞİŞİKLİĞİ :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58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94787">
                <a:tc>
                  <a:txBody>
                    <a:bodyPr/>
                    <a:lstStyle/>
                    <a:p>
                      <a:r>
                        <a:rPr lang="tr-TR" dirty="0"/>
                        <a:t>DERECE DEĞİŞİKLİĞİ 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525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523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464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431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92630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135</TotalTime>
  <Words>526</Words>
  <Application>Microsoft Office PowerPoint</Application>
  <PresentationFormat>Geniş ekran</PresentationFormat>
  <Paragraphs>292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Sunusu</vt:lpstr>
      <vt:lpstr>YILLAR İTİBARİYLE YENİ KAYIT OLAN ÜYELERİN MESLEK GRUPLARINA GÖRE DAĞILIMLARI:</vt:lpstr>
      <vt:lpstr>YILLAR İTİBARİYLE TERK OLAN ÜYELERİN MESLEK GRUPLARINA GÖRE DAĞILIMLARI :</vt:lpstr>
      <vt:lpstr>YILLAR İTİBARİYLE DERECE VE MESLEK GRUP DEĞİŞİKLİĞİ YAPAN ÜYE SAYILARI 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Ftso</dc:creator>
  <cp:lastModifiedBy>Fethiye Ticaret Odası</cp:lastModifiedBy>
  <cp:revision>38</cp:revision>
  <cp:lastPrinted>2025-01-07T13:25:26Z</cp:lastPrinted>
  <dcterms:created xsi:type="dcterms:W3CDTF">2022-03-01T11:47:32Z</dcterms:created>
  <dcterms:modified xsi:type="dcterms:W3CDTF">2026-01-02T07:10:55Z</dcterms:modified>
</cp:coreProperties>
</file>