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9" r:id="rId4"/>
    <p:sldId id="262" r:id="rId5"/>
  </p:sldIdLst>
  <p:sldSz cx="12192000" cy="6858000"/>
  <p:notesSz cx="6858000" cy="99472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2BBFD-D07F-44B2-9C3F-E98BB3CF6CF8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FC529-8874-477E-9CF9-642A62ABB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631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2BBFD-D07F-44B2-9C3F-E98BB3CF6CF8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FC529-8874-477E-9CF9-642A62ABB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154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2BBFD-D07F-44B2-9C3F-E98BB3CF6CF8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FC529-8874-477E-9CF9-642A62ABB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66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2BBFD-D07F-44B2-9C3F-E98BB3CF6CF8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FC529-8874-477E-9CF9-642A62ABB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3616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2BBFD-D07F-44B2-9C3F-E98BB3CF6CF8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FC529-8874-477E-9CF9-642A62ABB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785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2BBFD-D07F-44B2-9C3F-E98BB3CF6CF8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FC529-8874-477E-9CF9-642A62ABB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411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2BBFD-D07F-44B2-9C3F-E98BB3CF6CF8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FC529-8874-477E-9CF9-642A62ABB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259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2BBFD-D07F-44B2-9C3F-E98BB3CF6CF8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FC529-8874-477E-9CF9-642A62ABB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3214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2BBFD-D07F-44B2-9C3F-E98BB3CF6CF8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FC529-8874-477E-9CF9-642A62ABB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813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2BBFD-D07F-44B2-9C3F-E98BB3CF6CF8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FC529-8874-477E-9CF9-642A62ABB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87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2BBFD-D07F-44B2-9C3F-E98BB3CF6CF8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FC529-8874-477E-9CF9-642A62ABB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823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2BBFD-D07F-44B2-9C3F-E98BB3CF6CF8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FC529-8874-477E-9CF9-642A62ABB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409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1513776"/>
              </p:ext>
            </p:extLst>
          </p:nvPr>
        </p:nvGraphicFramePr>
        <p:xfrm>
          <a:off x="838200" y="764275"/>
          <a:ext cx="10436352" cy="515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5028"/>
                <a:gridCol w="1324764"/>
                <a:gridCol w="1371600"/>
                <a:gridCol w="1307592"/>
                <a:gridCol w="1371600"/>
                <a:gridCol w="1389888"/>
                <a:gridCol w="1325880"/>
              </a:tblGrid>
              <a:tr h="1767777">
                <a:tc>
                  <a:txBody>
                    <a:bodyPr/>
                    <a:lstStyle/>
                    <a:p>
                      <a:r>
                        <a:rPr lang="tr-TR" dirty="0" smtClean="0"/>
                        <a:t>İŞLEM :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2019 YILI SONUNDA 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2020 YILI SONUNDA: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2021 YILI SONUNDA: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2022 YILI SONUNDA: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2023 YILI SONUNDA :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2024 YILI SONUNDA :</a:t>
                      </a:r>
                      <a:endParaRPr lang="tr-TR" dirty="0"/>
                    </a:p>
                  </a:txBody>
                  <a:tcPr/>
                </a:tc>
              </a:tr>
              <a:tr h="930409">
                <a:tc>
                  <a:txBody>
                    <a:bodyPr/>
                    <a:lstStyle/>
                    <a:p>
                      <a:r>
                        <a:rPr lang="tr-TR" dirty="0" smtClean="0"/>
                        <a:t>YENİ KAYIT OLAN ÜYE SAYISI : 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418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533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647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782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830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722</a:t>
                      </a:r>
                      <a:endParaRPr lang="tr-TR" dirty="0"/>
                    </a:p>
                  </a:txBody>
                  <a:tcPr/>
                </a:tc>
              </a:tr>
              <a:tr h="742495">
                <a:tc>
                  <a:txBody>
                    <a:bodyPr/>
                    <a:lstStyle/>
                    <a:p>
                      <a:r>
                        <a:rPr lang="tr-TR" dirty="0" smtClean="0"/>
                        <a:t>TERK OLAN ÜYE SAYISI 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190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246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286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240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269</a:t>
                      </a:r>
                      <a:endParaRPr lang="tr-TR" dirty="0"/>
                    </a:p>
                  </a:txBody>
                  <a:tcPr/>
                </a:tc>
              </a:tr>
              <a:tr h="780804">
                <a:tc>
                  <a:txBody>
                    <a:bodyPr/>
                    <a:lstStyle/>
                    <a:p>
                      <a:r>
                        <a:rPr lang="tr-TR" dirty="0" smtClean="0"/>
                        <a:t>ASKIYA ALINAN ÜYE SAYISI 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419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930409">
                <a:tc>
                  <a:txBody>
                    <a:bodyPr/>
                    <a:lstStyle/>
                    <a:p>
                      <a:r>
                        <a:rPr lang="tr-TR" dirty="0" smtClean="0"/>
                        <a:t>MEVCUT ASKIDAKİ ÜYE SAYISI 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845 (31.12.2019 İTİBARİYLE)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1204 31.12.2020 (İTİBARİYLE)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1157 (31.12.2021 İTİBARİYLE)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766 (31.12.2022</a:t>
                      </a:r>
                      <a:r>
                        <a:rPr lang="tr-TR" baseline="0" dirty="0" smtClean="0"/>
                        <a:t> İTİBARİYLE)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764 (31.12.2023 İTİBARİYLE)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978 (31.12.2024 İTİBARİYLE)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780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09933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YILLAR İTİBARİYLE YENİ KAYIT OLAN ÜYELERİN MESLEK GRUPLARINA GÖRE DAĞILIMLARI:</a:t>
            </a:r>
            <a:endParaRPr lang="tr-TR" sz="3200" b="1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7365604"/>
              </p:ext>
            </p:extLst>
          </p:nvPr>
        </p:nvGraphicFramePr>
        <p:xfrm>
          <a:off x="456063" y="1119116"/>
          <a:ext cx="11257400" cy="5491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200"/>
                <a:gridCol w="1608200"/>
                <a:gridCol w="1608200"/>
                <a:gridCol w="1608200"/>
                <a:gridCol w="1608200"/>
                <a:gridCol w="1608200"/>
                <a:gridCol w="1608200"/>
              </a:tblGrid>
              <a:tr h="643713">
                <a:tc>
                  <a:txBody>
                    <a:bodyPr/>
                    <a:lstStyle/>
                    <a:p>
                      <a:r>
                        <a:rPr lang="tr-TR" dirty="0" smtClean="0"/>
                        <a:t>MESLEK</a:t>
                      </a:r>
                      <a:r>
                        <a:rPr lang="tr-TR" baseline="0" dirty="0" smtClean="0"/>
                        <a:t> GRUBU 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2019 YILINDA</a:t>
                      </a:r>
                      <a:r>
                        <a:rPr lang="tr-TR" baseline="0" dirty="0" smtClean="0"/>
                        <a:t> 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2020 YILINDA 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2021 YILINDA 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2022 YILINDA 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2023 YILINDA :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2024 YILINDA : </a:t>
                      </a:r>
                      <a:endParaRPr lang="tr-TR" dirty="0"/>
                    </a:p>
                  </a:txBody>
                  <a:tcPr/>
                </a:tc>
              </a:tr>
              <a:tr h="372945">
                <a:tc>
                  <a:txBody>
                    <a:bodyPr/>
                    <a:lstStyle/>
                    <a:p>
                      <a:r>
                        <a:rPr lang="tr-TR" dirty="0" smtClean="0"/>
                        <a:t>01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54</a:t>
                      </a:r>
                      <a:endParaRPr lang="tr-TR" dirty="0"/>
                    </a:p>
                  </a:txBody>
                  <a:tcPr/>
                </a:tc>
              </a:tr>
              <a:tr h="372945">
                <a:tc>
                  <a:txBody>
                    <a:bodyPr/>
                    <a:lstStyle/>
                    <a:p>
                      <a:r>
                        <a:rPr lang="tr-TR" dirty="0" smtClean="0"/>
                        <a:t>02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46</a:t>
                      </a:r>
                      <a:endParaRPr lang="tr-TR" dirty="0"/>
                    </a:p>
                  </a:txBody>
                  <a:tcPr/>
                </a:tc>
              </a:tr>
              <a:tr h="372945">
                <a:tc>
                  <a:txBody>
                    <a:bodyPr/>
                    <a:lstStyle/>
                    <a:p>
                      <a:r>
                        <a:rPr lang="tr-TR" dirty="0" smtClean="0"/>
                        <a:t>03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119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88</a:t>
                      </a:r>
                      <a:endParaRPr lang="tr-TR" dirty="0"/>
                    </a:p>
                  </a:txBody>
                  <a:tcPr/>
                </a:tc>
              </a:tr>
              <a:tr h="372945">
                <a:tc>
                  <a:txBody>
                    <a:bodyPr/>
                    <a:lstStyle/>
                    <a:p>
                      <a:r>
                        <a:rPr lang="tr-TR" dirty="0" smtClean="0"/>
                        <a:t>04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</a:t>
                      </a:r>
                      <a:endParaRPr lang="tr-TR" dirty="0"/>
                    </a:p>
                  </a:txBody>
                  <a:tcPr/>
                </a:tc>
              </a:tr>
              <a:tr h="372945">
                <a:tc>
                  <a:txBody>
                    <a:bodyPr/>
                    <a:lstStyle/>
                    <a:p>
                      <a:r>
                        <a:rPr lang="tr-TR" dirty="0" smtClean="0"/>
                        <a:t>05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</a:t>
                      </a:r>
                      <a:endParaRPr lang="tr-TR" dirty="0"/>
                    </a:p>
                  </a:txBody>
                  <a:tcPr/>
                </a:tc>
              </a:tr>
              <a:tr h="372945">
                <a:tc>
                  <a:txBody>
                    <a:bodyPr/>
                    <a:lstStyle/>
                    <a:p>
                      <a:r>
                        <a:rPr lang="tr-TR" dirty="0" smtClean="0"/>
                        <a:t>06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73</a:t>
                      </a:r>
                      <a:endParaRPr lang="tr-TR" dirty="0"/>
                    </a:p>
                  </a:txBody>
                  <a:tcPr/>
                </a:tc>
              </a:tr>
              <a:tr h="372945">
                <a:tc>
                  <a:txBody>
                    <a:bodyPr/>
                    <a:lstStyle/>
                    <a:p>
                      <a:r>
                        <a:rPr lang="tr-TR" dirty="0" smtClean="0"/>
                        <a:t>07 NO.LU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2945">
                <a:tc>
                  <a:txBody>
                    <a:bodyPr/>
                    <a:lstStyle/>
                    <a:p>
                      <a:r>
                        <a:rPr lang="tr-TR" dirty="0" smtClean="0"/>
                        <a:t>08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2945">
                <a:tc>
                  <a:txBody>
                    <a:bodyPr/>
                    <a:lstStyle/>
                    <a:p>
                      <a:r>
                        <a:rPr lang="tr-TR" dirty="0" smtClean="0"/>
                        <a:t>09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2945">
                <a:tc>
                  <a:txBody>
                    <a:bodyPr/>
                    <a:lstStyle/>
                    <a:p>
                      <a:r>
                        <a:rPr lang="tr-TR" dirty="0" smtClean="0"/>
                        <a:t>10 NO.LU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2945">
                <a:tc>
                  <a:txBody>
                    <a:bodyPr/>
                    <a:lstStyle/>
                    <a:p>
                      <a:r>
                        <a:rPr lang="tr-TR" dirty="0" smtClean="0"/>
                        <a:t>11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49</a:t>
                      </a:r>
                      <a:endParaRPr lang="tr-TR" dirty="0"/>
                    </a:p>
                  </a:txBody>
                  <a:tcPr/>
                </a:tc>
              </a:tr>
              <a:tr h="372945">
                <a:tc>
                  <a:txBody>
                    <a:bodyPr/>
                    <a:lstStyle/>
                    <a:p>
                      <a:r>
                        <a:rPr lang="tr-TR" dirty="0" smtClean="0"/>
                        <a:t>12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61</a:t>
                      </a:r>
                      <a:endParaRPr lang="tr-TR" dirty="0"/>
                    </a:p>
                  </a:txBody>
                  <a:tcPr/>
                </a:tc>
              </a:tr>
              <a:tr h="372945">
                <a:tc>
                  <a:txBody>
                    <a:bodyPr/>
                    <a:lstStyle/>
                    <a:p>
                      <a:r>
                        <a:rPr lang="tr-TR" dirty="0" smtClean="0"/>
                        <a:t>13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115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111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88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481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09183"/>
            <a:ext cx="10515600" cy="1009933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YILLAR İTİBARİYLE TERK OLAN ÜYELERİN MESLEK GRUPLARINA GÖRE DAĞILIMLARI :</a:t>
            </a:r>
            <a:endParaRPr lang="tr-TR" sz="3200" b="1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5420847"/>
              </p:ext>
            </p:extLst>
          </p:nvPr>
        </p:nvGraphicFramePr>
        <p:xfrm>
          <a:off x="456063" y="1119116"/>
          <a:ext cx="11312266" cy="5519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038"/>
                <a:gridCol w="1616038"/>
                <a:gridCol w="1616038"/>
                <a:gridCol w="1616038"/>
                <a:gridCol w="1616038"/>
                <a:gridCol w="1616038"/>
                <a:gridCol w="1616038"/>
              </a:tblGrid>
              <a:tr h="647531">
                <a:tc>
                  <a:txBody>
                    <a:bodyPr/>
                    <a:lstStyle/>
                    <a:p>
                      <a:r>
                        <a:rPr lang="tr-TR" dirty="0" smtClean="0"/>
                        <a:t>MESLEK</a:t>
                      </a:r>
                      <a:r>
                        <a:rPr lang="tr-TR" baseline="0" dirty="0" smtClean="0"/>
                        <a:t> GRUBU 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2019 YILINDA 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2020 YILINDA 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2021 YILINDA 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2022 YILINDA 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2023 YILINDA :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2024 YILINDA : </a:t>
                      </a:r>
                      <a:endParaRPr lang="tr-TR" dirty="0"/>
                    </a:p>
                  </a:txBody>
                  <a:tcPr/>
                </a:tc>
              </a:tr>
              <a:tr h="370018">
                <a:tc>
                  <a:txBody>
                    <a:bodyPr/>
                    <a:lstStyle/>
                    <a:p>
                      <a:r>
                        <a:rPr lang="tr-TR" dirty="0" smtClean="0"/>
                        <a:t>01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</a:t>
                      </a:r>
                      <a:endParaRPr lang="tr-TR" dirty="0"/>
                    </a:p>
                  </a:txBody>
                  <a:tcPr/>
                </a:tc>
              </a:tr>
              <a:tr h="375157">
                <a:tc>
                  <a:txBody>
                    <a:bodyPr/>
                    <a:lstStyle/>
                    <a:p>
                      <a:r>
                        <a:rPr lang="tr-TR" dirty="0" smtClean="0"/>
                        <a:t>02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27</a:t>
                      </a:r>
                      <a:endParaRPr lang="tr-TR" dirty="0"/>
                    </a:p>
                  </a:txBody>
                  <a:tcPr/>
                </a:tc>
              </a:tr>
              <a:tr h="375157">
                <a:tc>
                  <a:txBody>
                    <a:bodyPr/>
                    <a:lstStyle/>
                    <a:p>
                      <a:r>
                        <a:rPr lang="tr-TR" dirty="0" smtClean="0"/>
                        <a:t>03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35</a:t>
                      </a:r>
                      <a:endParaRPr lang="tr-TR" dirty="0"/>
                    </a:p>
                  </a:txBody>
                  <a:tcPr/>
                </a:tc>
              </a:tr>
              <a:tr h="375157">
                <a:tc>
                  <a:txBody>
                    <a:bodyPr/>
                    <a:lstStyle/>
                    <a:p>
                      <a:r>
                        <a:rPr lang="tr-TR" dirty="0" smtClean="0"/>
                        <a:t>04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</a:t>
                      </a:r>
                      <a:endParaRPr lang="tr-TR" dirty="0"/>
                    </a:p>
                  </a:txBody>
                  <a:tcPr/>
                </a:tc>
              </a:tr>
              <a:tr h="375157">
                <a:tc>
                  <a:txBody>
                    <a:bodyPr/>
                    <a:lstStyle/>
                    <a:p>
                      <a:r>
                        <a:rPr lang="tr-TR" dirty="0" smtClean="0"/>
                        <a:t>05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</a:t>
                      </a:r>
                      <a:endParaRPr lang="tr-TR" dirty="0"/>
                    </a:p>
                  </a:txBody>
                  <a:tcPr/>
                </a:tc>
              </a:tr>
              <a:tr h="375157">
                <a:tc>
                  <a:txBody>
                    <a:bodyPr/>
                    <a:lstStyle/>
                    <a:p>
                      <a:r>
                        <a:rPr lang="tr-TR" dirty="0" smtClean="0"/>
                        <a:t>06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24</a:t>
                      </a:r>
                      <a:endParaRPr lang="tr-TR" dirty="0"/>
                    </a:p>
                  </a:txBody>
                  <a:tcPr/>
                </a:tc>
              </a:tr>
              <a:tr h="375157">
                <a:tc>
                  <a:txBody>
                    <a:bodyPr/>
                    <a:lstStyle/>
                    <a:p>
                      <a:r>
                        <a:rPr lang="tr-TR" dirty="0" smtClean="0"/>
                        <a:t>07 NO.LU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27</a:t>
                      </a:r>
                      <a:endParaRPr lang="tr-TR" dirty="0"/>
                    </a:p>
                  </a:txBody>
                  <a:tcPr/>
                </a:tc>
              </a:tr>
              <a:tr h="375157">
                <a:tc>
                  <a:txBody>
                    <a:bodyPr/>
                    <a:lstStyle/>
                    <a:p>
                      <a:r>
                        <a:rPr lang="tr-TR" dirty="0" smtClean="0"/>
                        <a:t>08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</a:tr>
              <a:tr h="375157">
                <a:tc>
                  <a:txBody>
                    <a:bodyPr/>
                    <a:lstStyle/>
                    <a:p>
                      <a:r>
                        <a:rPr lang="tr-TR" dirty="0" smtClean="0"/>
                        <a:t>09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16</a:t>
                      </a:r>
                      <a:endParaRPr lang="tr-TR" dirty="0"/>
                    </a:p>
                  </a:txBody>
                  <a:tcPr/>
                </a:tc>
              </a:tr>
              <a:tr h="375157">
                <a:tc>
                  <a:txBody>
                    <a:bodyPr/>
                    <a:lstStyle/>
                    <a:p>
                      <a:r>
                        <a:rPr lang="tr-TR" dirty="0" smtClean="0"/>
                        <a:t>10 NO.LU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</a:t>
                      </a:r>
                      <a:endParaRPr lang="tr-TR" dirty="0"/>
                    </a:p>
                  </a:txBody>
                  <a:tcPr/>
                </a:tc>
              </a:tr>
              <a:tr h="375157">
                <a:tc>
                  <a:txBody>
                    <a:bodyPr/>
                    <a:lstStyle/>
                    <a:p>
                      <a:r>
                        <a:rPr lang="tr-TR" dirty="0" smtClean="0"/>
                        <a:t>11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28</a:t>
                      </a:r>
                      <a:endParaRPr lang="tr-TR" dirty="0"/>
                    </a:p>
                  </a:txBody>
                  <a:tcPr/>
                </a:tc>
              </a:tr>
              <a:tr h="375157">
                <a:tc>
                  <a:txBody>
                    <a:bodyPr/>
                    <a:lstStyle/>
                    <a:p>
                      <a:r>
                        <a:rPr lang="tr-TR" dirty="0" smtClean="0"/>
                        <a:t>12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22</a:t>
                      </a:r>
                      <a:endParaRPr lang="tr-TR" dirty="0"/>
                    </a:p>
                  </a:txBody>
                  <a:tcPr/>
                </a:tc>
              </a:tr>
              <a:tr h="375157">
                <a:tc>
                  <a:txBody>
                    <a:bodyPr/>
                    <a:lstStyle/>
                    <a:p>
                      <a:r>
                        <a:rPr lang="tr-TR" dirty="0" smtClean="0"/>
                        <a:t>13 NO.LU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28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222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/>
              <a:t>YILLAR İTİBARİYLE DERECE VE MESLEK GRUP DEĞİŞİKLİĞİ </a:t>
            </a:r>
            <a:r>
              <a:rPr lang="tr-TR" sz="3200" b="1"/>
              <a:t>YAPAN </a:t>
            </a:r>
            <a:r>
              <a:rPr lang="tr-TR" sz="3200" b="1" smtClean="0"/>
              <a:t>ÜYE SAYILARI :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11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6280954"/>
              </p:ext>
            </p:extLst>
          </p:nvPr>
        </p:nvGraphicFramePr>
        <p:xfrm>
          <a:off x="838200" y="1691638"/>
          <a:ext cx="10515600" cy="3645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5060"/>
                <a:gridCol w="1429338"/>
                <a:gridCol w="1338103"/>
                <a:gridCol w="1307692"/>
                <a:gridCol w="1317829"/>
                <a:gridCol w="1338103"/>
                <a:gridCol w="1439475"/>
              </a:tblGrid>
              <a:tr h="1456130">
                <a:tc>
                  <a:txBody>
                    <a:bodyPr/>
                    <a:lstStyle/>
                    <a:p>
                      <a:r>
                        <a:rPr lang="tr-TR" dirty="0" smtClean="0"/>
                        <a:t>İŞLEM :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2019 YILI SONUNDA 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2020 YILI SONUNDA: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2021 YILI SONUNDA: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2022 YILI SONUNDA: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2023 YILI SONUNDA :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2024 YILI SONUNDA :</a:t>
                      </a:r>
                      <a:endParaRPr lang="tr-TR" dirty="0"/>
                    </a:p>
                  </a:txBody>
                  <a:tcPr/>
                </a:tc>
              </a:tr>
              <a:tr h="1095048">
                <a:tc>
                  <a:txBody>
                    <a:bodyPr/>
                    <a:lstStyle/>
                    <a:p>
                      <a:r>
                        <a:rPr lang="tr-TR" dirty="0" smtClean="0"/>
                        <a:t>MESLEK GRUP</a:t>
                      </a:r>
                      <a:r>
                        <a:rPr lang="tr-TR" baseline="0" dirty="0" smtClean="0"/>
                        <a:t> DEĞİŞİKLİĞİ 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37</a:t>
                      </a:r>
                      <a:endParaRPr lang="tr-TR" dirty="0"/>
                    </a:p>
                  </a:txBody>
                  <a:tcPr/>
                </a:tc>
              </a:tr>
              <a:tr h="1094787">
                <a:tc>
                  <a:txBody>
                    <a:bodyPr/>
                    <a:lstStyle/>
                    <a:p>
                      <a:r>
                        <a:rPr lang="tr-TR" dirty="0" smtClean="0"/>
                        <a:t>DERECE DEĞİŞİKLİĞİ 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525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523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464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9263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127</TotalTime>
  <Words>421</Words>
  <Application>Microsoft Office PowerPoint</Application>
  <PresentationFormat>Geniş ekran</PresentationFormat>
  <Paragraphs>254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Sunusu</vt:lpstr>
      <vt:lpstr>YILLAR İTİBARİYLE YENİ KAYIT OLAN ÜYELERİN MESLEK GRUPLARINA GÖRE DAĞILIMLARI:</vt:lpstr>
      <vt:lpstr>YILLAR İTİBARİYLE TERK OLAN ÜYELERİN MESLEK GRUPLARINA GÖRE DAĞILIMLARI :</vt:lpstr>
      <vt:lpstr>YILLAR İTİBARİYLE DERECE VE MESLEK GRUP DEĞİŞİKLİĞİ YAPAN ÜYE SAYILARI 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Ftso</dc:creator>
  <cp:lastModifiedBy>Ftso</cp:lastModifiedBy>
  <cp:revision>30</cp:revision>
  <cp:lastPrinted>2025-01-07T13:25:26Z</cp:lastPrinted>
  <dcterms:created xsi:type="dcterms:W3CDTF">2022-03-01T11:47:32Z</dcterms:created>
  <dcterms:modified xsi:type="dcterms:W3CDTF">2025-01-08T13:00:17Z</dcterms:modified>
</cp:coreProperties>
</file>