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83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B365D"/>
          </a:solidFill>
          <a:ln w="12700">
            <a:solidFill>
              <a:srgbClr val="1B365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66928"/>
            <a:ext cx="12191695" cy="54864"/>
          </a:xfrm>
          <a:prstGeom prst="rect">
            <a:avLst/>
          </a:prstGeom>
          <a:solidFill>
            <a:srgbClr val="D69E2E"/>
          </a:solidFill>
          <a:ln w="12700">
            <a:solidFill>
              <a:srgbClr val="D69E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1078992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ÜYE İŞLEMLERİ KARŞILAŞTIRMASI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503152" y="6355080"/>
            <a:ext cx="329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5758B"/>
                </a:solidFill>
              </a:rPr>
              <a:t>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6272784"/>
            <a:ext cx="11375136" cy="0"/>
          </a:xfrm>
          <a:prstGeom prst="line">
            <a:avLst/>
          </a:prstGeom>
          <a:noFill/>
          <a:ln w="8890">
            <a:solidFill>
              <a:srgbClr val="D8E2E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758952"/>
            <a:ext cx="6400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KARŞILAŞTIRMALI İSTATİSTİK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11480" y="1508760"/>
            <a:ext cx="205740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İŞLEM : 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468880" y="1508760"/>
            <a:ext cx="132588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2019 YILI SONUNDA 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794760" y="1508760"/>
            <a:ext cx="132588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2020 YILI SONUNDA: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120640" y="1508760"/>
            <a:ext cx="132588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2021 YILI SONUNDA: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46520" y="1508760"/>
            <a:ext cx="132588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2022 YILI SONUNDA: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772400" y="1508760"/>
            <a:ext cx="132588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2023 YILI SONUNDA : 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098280" y="1508760"/>
            <a:ext cx="132588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2024 YILI SONUNDA :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424160" y="1508760"/>
            <a:ext cx="1362456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2025 YILI SONUNDA: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1947672"/>
            <a:ext cx="2057400" cy="51206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YENİ KAYIT OLAN ÜYE SAYISI :  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468880" y="1947672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418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794760" y="1947672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533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120640" y="1947672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647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46520" y="1947672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782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0" y="1947672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830 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098280" y="1947672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722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424160" y="1947672"/>
            <a:ext cx="1362456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696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11480" y="2459736"/>
            <a:ext cx="2057400" cy="51206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TERK OLAN ÜYE SAYISI :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468880" y="2459736"/>
            <a:ext cx="1325880" cy="51206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256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794760" y="2459736"/>
            <a:ext cx="1325880" cy="51206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190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120640" y="2459736"/>
            <a:ext cx="1325880" cy="51206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246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46520" y="2459736"/>
            <a:ext cx="1325880" cy="51206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286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772400" y="2459736"/>
            <a:ext cx="1325880" cy="51206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240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9098280" y="2459736"/>
            <a:ext cx="1325880" cy="51206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269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0424160" y="2459736"/>
            <a:ext cx="1362456" cy="51206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331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11480" y="2971800"/>
            <a:ext cx="2057400" cy="51206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ASKIYA ALINAN ÜYE SAYISI :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468880" y="2971800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419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794760" y="2971800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553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120640" y="2971800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362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446520" y="2971800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446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772400" y="2971800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529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9098280" y="2971800"/>
            <a:ext cx="1325880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442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10424160" y="2971800"/>
            <a:ext cx="1362456" cy="51206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*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11480" y="3483864"/>
            <a:ext cx="2057400" cy="13167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MEVCUT ASKIDAKİ ÜYE SAYISI :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2468880" y="3483864"/>
            <a:ext cx="1325880" cy="13167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845</a:t>
            </a: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(31.12.2019 İTİBARİYLE)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3794760" y="3483864"/>
            <a:ext cx="1325880" cy="13167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1204</a:t>
            </a: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31.12.2020 (İTİBARİYLE)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120640" y="3483864"/>
            <a:ext cx="1325880" cy="13167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1157</a:t>
            </a: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(31.12.2021 İTİBARİYLE)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6446520" y="3483864"/>
            <a:ext cx="1325880" cy="13167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766</a:t>
            </a: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(31.12.2022 İTİBARİYLE)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7772400" y="3483864"/>
            <a:ext cx="1325880" cy="13167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764</a:t>
            </a: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(31.12.2023 İTİBARİYLE)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9098280" y="3483864"/>
            <a:ext cx="1325880" cy="13167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978</a:t>
            </a: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(31.12.2024 İTİBARİYLE)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10424160" y="3483864"/>
            <a:ext cx="1362456" cy="13167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1398</a:t>
            </a:r>
            <a:endParaRPr lang="en-US" sz="1000" b="1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(31.12.2025 İTİBARİYLE)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B365D"/>
          </a:solidFill>
          <a:ln w="12700">
            <a:solidFill>
              <a:srgbClr val="1B365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66928"/>
            <a:ext cx="12191695" cy="54864"/>
          </a:xfrm>
          <a:prstGeom prst="rect">
            <a:avLst/>
          </a:prstGeom>
          <a:solidFill>
            <a:srgbClr val="D69E2E"/>
          </a:solidFill>
          <a:ln w="12700">
            <a:solidFill>
              <a:srgbClr val="D69E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1078992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YILLAR İTİBARİYLE YENİ KAYIT OLAN ÜYELERİN MESLEK GRUPLARINA GÖRE DAĞILIMLARI: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503152" y="6355080"/>
            <a:ext cx="329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5758B"/>
                </a:solidFill>
              </a:rPr>
              <a:t>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6272784"/>
            <a:ext cx="11375136" cy="0"/>
          </a:xfrm>
          <a:prstGeom prst="line">
            <a:avLst/>
          </a:prstGeom>
          <a:noFill/>
          <a:ln w="8890">
            <a:solidFill>
              <a:srgbClr val="D8E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170432"/>
            <a:ext cx="1371600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MESLEK GRUBU :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783080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2019 YILINDA 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191256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2020 YILINDA 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99432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2021 YILINDA :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007608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2022 YILINDA 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415784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2023 YILINDA : 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823960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2024 YILINDA : 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232136" y="1170432"/>
            <a:ext cx="1554480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algn="ctr"/>
            <a:r>
              <a:rPr lang="en-US" sz="1000" b="1" dirty="0">
                <a:solidFill>
                  <a:srgbClr val="FFFFFF"/>
                </a:solidFill>
                <a:latin typeface="Aptos" pitchFamily="34" charset="0"/>
              </a:rPr>
              <a:t>2025 YILI SONUNDA:
</a:t>
            </a:r>
          </a:p>
        </p:txBody>
      </p:sp>
      <p:sp>
        <p:nvSpPr>
          <p:cNvPr id="17" name="Text 15"/>
          <p:cNvSpPr/>
          <p:nvPr/>
        </p:nvSpPr>
        <p:spPr>
          <a:xfrm>
            <a:off x="411480" y="1522476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 NO.LU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783080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42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191256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49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99432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007608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58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415784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59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823960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54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232136" y="1522476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41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11480" y="1874520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 NO.LU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783080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36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191256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49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99432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47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007608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62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415784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823960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0232136" y="1874520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11480" y="2226564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 NO.LU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783080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52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191256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88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599432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102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007608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119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415784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120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823960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88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10232136" y="2226564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78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11480" y="2578608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 NO.LU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1783080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3191256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599432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6007608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31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7415784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36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823960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25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10232136" y="2578608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" y="2930652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 NO.LU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1783080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3191256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4599432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6007608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7415784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21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823960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10232136" y="2930652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411480" y="3282696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 NO.LU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1783080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28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3191256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45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4599432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78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6007608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72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7415784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103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8823960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73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10232136" y="3282696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56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411480" y="3634740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 NO.LU 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1783080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42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3191256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4599432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53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6007608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55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7415784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62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8823960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84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10232136" y="3634740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93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411480" y="3986784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 NO.LU</a:t>
            </a:r>
            <a:endParaRPr lang="en-US" sz="1000" dirty="0"/>
          </a:p>
        </p:txBody>
      </p:sp>
      <p:sp>
        <p:nvSpPr>
          <p:cNvPr id="74" name="Text 72"/>
          <p:cNvSpPr/>
          <p:nvPr/>
        </p:nvSpPr>
        <p:spPr>
          <a:xfrm>
            <a:off x="1783080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1000" dirty="0"/>
          </a:p>
        </p:txBody>
      </p:sp>
      <p:sp>
        <p:nvSpPr>
          <p:cNvPr id="75" name="Text 73"/>
          <p:cNvSpPr/>
          <p:nvPr/>
        </p:nvSpPr>
        <p:spPr>
          <a:xfrm>
            <a:off x="3191256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4599432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6007608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7415784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8823960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10232136" y="3986784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1000" dirty="0"/>
          </a:p>
        </p:txBody>
      </p:sp>
      <p:sp>
        <p:nvSpPr>
          <p:cNvPr id="81" name="Text 79"/>
          <p:cNvSpPr/>
          <p:nvPr/>
        </p:nvSpPr>
        <p:spPr>
          <a:xfrm>
            <a:off x="411480" y="4338828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 NO.LU</a:t>
            </a:r>
            <a:endParaRPr lang="en-US" sz="1000" dirty="0"/>
          </a:p>
        </p:txBody>
      </p:sp>
      <p:sp>
        <p:nvSpPr>
          <p:cNvPr id="82" name="Text 80"/>
          <p:cNvSpPr/>
          <p:nvPr/>
        </p:nvSpPr>
        <p:spPr>
          <a:xfrm>
            <a:off x="1783080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29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3191256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4599432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33</a:t>
            </a:r>
            <a:endParaRPr lang="en-US" sz="1000" dirty="0"/>
          </a:p>
        </p:txBody>
      </p:sp>
      <p:sp>
        <p:nvSpPr>
          <p:cNvPr id="85" name="Text 83"/>
          <p:cNvSpPr/>
          <p:nvPr/>
        </p:nvSpPr>
        <p:spPr>
          <a:xfrm>
            <a:off x="6007608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49</a:t>
            </a:r>
            <a:endParaRPr lang="en-US" sz="1000" dirty="0"/>
          </a:p>
        </p:txBody>
      </p:sp>
      <p:sp>
        <p:nvSpPr>
          <p:cNvPr id="86" name="Text 84"/>
          <p:cNvSpPr/>
          <p:nvPr/>
        </p:nvSpPr>
        <p:spPr>
          <a:xfrm>
            <a:off x="7415784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61</a:t>
            </a:r>
            <a:endParaRPr lang="en-US" sz="1000" dirty="0"/>
          </a:p>
        </p:txBody>
      </p:sp>
      <p:sp>
        <p:nvSpPr>
          <p:cNvPr id="87" name="Text 85"/>
          <p:cNvSpPr/>
          <p:nvPr/>
        </p:nvSpPr>
        <p:spPr>
          <a:xfrm>
            <a:off x="8823960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52</a:t>
            </a:r>
            <a:endParaRPr lang="en-US" sz="1000" dirty="0"/>
          </a:p>
        </p:txBody>
      </p:sp>
      <p:sp>
        <p:nvSpPr>
          <p:cNvPr id="88" name="Text 86"/>
          <p:cNvSpPr/>
          <p:nvPr/>
        </p:nvSpPr>
        <p:spPr>
          <a:xfrm>
            <a:off x="10232136" y="4338828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</a:t>
            </a:r>
            <a:endParaRPr lang="en-US" sz="1000" dirty="0"/>
          </a:p>
        </p:txBody>
      </p:sp>
      <p:sp>
        <p:nvSpPr>
          <p:cNvPr id="89" name="Text 87"/>
          <p:cNvSpPr/>
          <p:nvPr/>
        </p:nvSpPr>
        <p:spPr>
          <a:xfrm>
            <a:off x="411480" y="4690872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 NO.LU </a:t>
            </a:r>
            <a:endParaRPr lang="en-US" sz="1000" dirty="0"/>
          </a:p>
        </p:txBody>
      </p:sp>
      <p:sp>
        <p:nvSpPr>
          <p:cNvPr id="90" name="Text 88"/>
          <p:cNvSpPr/>
          <p:nvPr/>
        </p:nvSpPr>
        <p:spPr>
          <a:xfrm>
            <a:off x="1783080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33</a:t>
            </a:r>
            <a:endParaRPr lang="en-US" sz="1000" dirty="0"/>
          </a:p>
        </p:txBody>
      </p:sp>
      <p:sp>
        <p:nvSpPr>
          <p:cNvPr id="91" name="Text 89"/>
          <p:cNvSpPr/>
          <p:nvPr/>
        </p:nvSpPr>
        <p:spPr>
          <a:xfrm>
            <a:off x="3191256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1000" dirty="0"/>
          </a:p>
        </p:txBody>
      </p:sp>
      <p:sp>
        <p:nvSpPr>
          <p:cNvPr id="92" name="Text 90"/>
          <p:cNvSpPr/>
          <p:nvPr/>
        </p:nvSpPr>
        <p:spPr>
          <a:xfrm>
            <a:off x="4599432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71</a:t>
            </a:r>
            <a:endParaRPr lang="en-US" sz="1000" dirty="0"/>
          </a:p>
        </p:txBody>
      </p:sp>
      <p:sp>
        <p:nvSpPr>
          <p:cNvPr id="93" name="Text 91"/>
          <p:cNvSpPr/>
          <p:nvPr/>
        </p:nvSpPr>
        <p:spPr>
          <a:xfrm>
            <a:off x="6007608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80</a:t>
            </a:r>
            <a:endParaRPr lang="en-US" sz="1000" dirty="0"/>
          </a:p>
        </p:txBody>
      </p:sp>
      <p:sp>
        <p:nvSpPr>
          <p:cNvPr id="94" name="Text 92"/>
          <p:cNvSpPr/>
          <p:nvPr/>
        </p:nvSpPr>
        <p:spPr>
          <a:xfrm>
            <a:off x="7415784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68</a:t>
            </a:r>
            <a:endParaRPr lang="en-US" sz="1000" dirty="0"/>
          </a:p>
        </p:txBody>
      </p:sp>
      <p:sp>
        <p:nvSpPr>
          <p:cNvPr id="95" name="Text 93"/>
          <p:cNvSpPr/>
          <p:nvPr/>
        </p:nvSpPr>
        <p:spPr>
          <a:xfrm>
            <a:off x="8823960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81</a:t>
            </a:r>
            <a:endParaRPr lang="en-US" sz="1000" dirty="0"/>
          </a:p>
        </p:txBody>
      </p:sp>
      <p:sp>
        <p:nvSpPr>
          <p:cNvPr id="96" name="Text 94"/>
          <p:cNvSpPr/>
          <p:nvPr/>
        </p:nvSpPr>
        <p:spPr>
          <a:xfrm>
            <a:off x="10232136" y="4690872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65</a:t>
            </a:r>
            <a:endParaRPr lang="en-US" sz="1000" dirty="0"/>
          </a:p>
        </p:txBody>
      </p:sp>
      <p:sp>
        <p:nvSpPr>
          <p:cNvPr id="97" name="Text 95"/>
          <p:cNvSpPr/>
          <p:nvPr/>
        </p:nvSpPr>
        <p:spPr>
          <a:xfrm>
            <a:off x="411480" y="5042916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 NO.LU</a:t>
            </a:r>
            <a:endParaRPr lang="en-US" sz="1000" dirty="0"/>
          </a:p>
        </p:txBody>
      </p:sp>
      <p:sp>
        <p:nvSpPr>
          <p:cNvPr id="98" name="Text 96"/>
          <p:cNvSpPr/>
          <p:nvPr/>
        </p:nvSpPr>
        <p:spPr>
          <a:xfrm>
            <a:off x="1783080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1000" dirty="0"/>
          </a:p>
        </p:txBody>
      </p:sp>
      <p:sp>
        <p:nvSpPr>
          <p:cNvPr id="99" name="Text 97"/>
          <p:cNvSpPr/>
          <p:nvPr/>
        </p:nvSpPr>
        <p:spPr>
          <a:xfrm>
            <a:off x="3191256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</a:t>
            </a:r>
            <a:endParaRPr lang="en-US" sz="1000" dirty="0"/>
          </a:p>
        </p:txBody>
      </p:sp>
      <p:sp>
        <p:nvSpPr>
          <p:cNvPr id="100" name="Text 98"/>
          <p:cNvSpPr/>
          <p:nvPr/>
        </p:nvSpPr>
        <p:spPr>
          <a:xfrm>
            <a:off x="4599432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1000" dirty="0"/>
          </a:p>
        </p:txBody>
      </p:sp>
      <p:sp>
        <p:nvSpPr>
          <p:cNvPr id="101" name="Text 99"/>
          <p:cNvSpPr/>
          <p:nvPr/>
        </p:nvSpPr>
        <p:spPr>
          <a:xfrm>
            <a:off x="6007608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40</a:t>
            </a:r>
            <a:endParaRPr lang="en-US" sz="1000" dirty="0"/>
          </a:p>
        </p:txBody>
      </p:sp>
      <p:sp>
        <p:nvSpPr>
          <p:cNvPr id="102" name="Text 100"/>
          <p:cNvSpPr/>
          <p:nvPr/>
        </p:nvSpPr>
        <p:spPr>
          <a:xfrm>
            <a:off x="7415784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54</a:t>
            </a:r>
            <a:endParaRPr lang="en-US" sz="1000" dirty="0"/>
          </a:p>
        </p:txBody>
      </p:sp>
      <p:sp>
        <p:nvSpPr>
          <p:cNvPr id="103" name="Text 101"/>
          <p:cNvSpPr/>
          <p:nvPr/>
        </p:nvSpPr>
        <p:spPr>
          <a:xfrm>
            <a:off x="8823960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49</a:t>
            </a:r>
            <a:endParaRPr lang="en-US" sz="1000" dirty="0"/>
          </a:p>
        </p:txBody>
      </p:sp>
      <p:sp>
        <p:nvSpPr>
          <p:cNvPr id="104" name="Text 102"/>
          <p:cNvSpPr/>
          <p:nvPr/>
        </p:nvSpPr>
        <p:spPr>
          <a:xfrm>
            <a:off x="10232136" y="5042916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54</a:t>
            </a:r>
            <a:endParaRPr lang="en-US" sz="1000" dirty="0"/>
          </a:p>
        </p:txBody>
      </p:sp>
      <p:sp>
        <p:nvSpPr>
          <p:cNvPr id="105" name="Text 103"/>
          <p:cNvSpPr/>
          <p:nvPr/>
        </p:nvSpPr>
        <p:spPr>
          <a:xfrm>
            <a:off x="411480" y="5394960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 NO.LU</a:t>
            </a:r>
            <a:endParaRPr lang="en-US" sz="1000" dirty="0"/>
          </a:p>
        </p:txBody>
      </p:sp>
      <p:sp>
        <p:nvSpPr>
          <p:cNvPr id="106" name="Text 104"/>
          <p:cNvSpPr/>
          <p:nvPr/>
        </p:nvSpPr>
        <p:spPr>
          <a:xfrm>
            <a:off x="1783080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1000" dirty="0"/>
          </a:p>
        </p:txBody>
      </p:sp>
      <p:sp>
        <p:nvSpPr>
          <p:cNvPr id="107" name="Text 105"/>
          <p:cNvSpPr/>
          <p:nvPr/>
        </p:nvSpPr>
        <p:spPr>
          <a:xfrm>
            <a:off x="3191256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59</a:t>
            </a:r>
            <a:endParaRPr lang="en-US" sz="1000" dirty="0"/>
          </a:p>
        </p:txBody>
      </p:sp>
      <p:sp>
        <p:nvSpPr>
          <p:cNvPr id="108" name="Text 106"/>
          <p:cNvSpPr/>
          <p:nvPr/>
        </p:nvSpPr>
        <p:spPr>
          <a:xfrm>
            <a:off x="4599432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55</a:t>
            </a:r>
            <a:endParaRPr lang="en-US" sz="1000" dirty="0"/>
          </a:p>
        </p:txBody>
      </p:sp>
      <p:sp>
        <p:nvSpPr>
          <p:cNvPr id="109" name="Text 107"/>
          <p:cNvSpPr/>
          <p:nvPr/>
        </p:nvSpPr>
        <p:spPr>
          <a:xfrm>
            <a:off x="6007608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67</a:t>
            </a:r>
            <a:endParaRPr lang="en-US" sz="1000" dirty="0"/>
          </a:p>
        </p:txBody>
      </p:sp>
      <p:sp>
        <p:nvSpPr>
          <p:cNvPr id="110" name="Text 108"/>
          <p:cNvSpPr/>
          <p:nvPr/>
        </p:nvSpPr>
        <p:spPr>
          <a:xfrm>
            <a:off x="7415784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81</a:t>
            </a:r>
            <a:endParaRPr lang="en-US" sz="1000" dirty="0"/>
          </a:p>
        </p:txBody>
      </p:sp>
      <p:sp>
        <p:nvSpPr>
          <p:cNvPr id="111" name="Text 109"/>
          <p:cNvSpPr/>
          <p:nvPr/>
        </p:nvSpPr>
        <p:spPr>
          <a:xfrm>
            <a:off x="8823960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61</a:t>
            </a:r>
            <a:endParaRPr lang="en-US" sz="1000" dirty="0"/>
          </a:p>
        </p:txBody>
      </p:sp>
      <p:sp>
        <p:nvSpPr>
          <p:cNvPr id="112" name="Text 110"/>
          <p:cNvSpPr/>
          <p:nvPr/>
        </p:nvSpPr>
        <p:spPr>
          <a:xfrm>
            <a:off x="10232136" y="5394960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69</a:t>
            </a:r>
            <a:endParaRPr lang="en-US" sz="1000" dirty="0"/>
          </a:p>
        </p:txBody>
      </p:sp>
      <p:sp>
        <p:nvSpPr>
          <p:cNvPr id="113" name="Text 111"/>
          <p:cNvSpPr/>
          <p:nvPr/>
        </p:nvSpPr>
        <p:spPr>
          <a:xfrm>
            <a:off x="411480" y="5747004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 NO.LU</a:t>
            </a:r>
            <a:endParaRPr lang="en-US" sz="1000" dirty="0"/>
          </a:p>
        </p:txBody>
      </p:sp>
      <p:sp>
        <p:nvSpPr>
          <p:cNvPr id="114" name="Text 112"/>
          <p:cNvSpPr/>
          <p:nvPr/>
        </p:nvSpPr>
        <p:spPr>
          <a:xfrm>
            <a:off x="1783080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59</a:t>
            </a:r>
            <a:endParaRPr lang="en-US" sz="1000" dirty="0"/>
          </a:p>
        </p:txBody>
      </p:sp>
      <p:sp>
        <p:nvSpPr>
          <p:cNvPr id="115" name="Text 113"/>
          <p:cNvSpPr/>
          <p:nvPr/>
        </p:nvSpPr>
        <p:spPr>
          <a:xfrm>
            <a:off x="3191256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67</a:t>
            </a:r>
            <a:endParaRPr lang="en-US" sz="1000" dirty="0"/>
          </a:p>
        </p:txBody>
      </p:sp>
      <p:sp>
        <p:nvSpPr>
          <p:cNvPr id="116" name="Text 114"/>
          <p:cNvSpPr/>
          <p:nvPr/>
        </p:nvSpPr>
        <p:spPr>
          <a:xfrm>
            <a:off x="4599432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79</a:t>
            </a:r>
            <a:endParaRPr lang="en-US" sz="1000" dirty="0"/>
          </a:p>
        </p:txBody>
      </p:sp>
      <p:sp>
        <p:nvSpPr>
          <p:cNvPr id="117" name="Text 115"/>
          <p:cNvSpPr/>
          <p:nvPr/>
        </p:nvSpPr>
        <p:spPr>
          <a:xfrm>
            <a:off x="6007608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115</a:t>
            </a:r>
            <a:endParaRPr lang="en-US" sz="1000" dirty="0"/>
          </a:p>
        </p:txBody>
      </p:sp>
      <p:sp>
        <p:nvSpPr>
          <p:cNvPr id="118" name="Text 116"/>
          <p:cNvSpPr/>
          <p:nvPr/>
        </p:nvSpPr>
        <p:spPr>
          <a:xfrm>
            <a:off x="7415784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111</a:t>
            </a:r>
            <a:endParaRPr lang="en-US" sz="1000" dirty="0"/>
          </a:p>
        </p:txBody>
      </p:sp>
      <p:sp>
        <p:nvSpPr>
          <p:cNvPr id="119" name="Text 117"/>
          <p:cNvSpPr/>
          <p:nvPr/>
        </p:nvSpPr>
        <p:spPr>
          <a:xfrm>
            <a:off x="8823960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88</a:t>
            </a:r>
            <a:endParaRPr lang="en-US" sz="1000" dirty="0"/>
          </a:p>
        </p:txBody>
      </p:sp>
      <p:sp>
        <p:nvSpPr>
          <p:cNvPr id="120" name="Text 118"/>
          <p:cNvSpPr/>
          <p:nvPr/>
        </p:nvSpPr>
        <p:spPr>
          <a:xfrm>
            <a:off x="10232136" y="5747004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78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B365D"/>
          </a:solidFill>
          <a:ln w="12700">
            <a:solidFill>
              <a:srgbClr val="1B365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66928"/>
            <a:ext cx="12191695" cy="54864"/>
          </a:xfrm>
          <a:prstGeom prst="rect">
            <a:avLst/>
          </a:prstGeom>
          <a:solidFill>
            <a:srgbClr val="D69E2E"/>
          </a:solidFill>
          <a:ln w="12700">
            <a:solidFill>
              <a:srgbClr val="D69E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1078992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YILLAR İTİBARİYLE TERK OLAN ÜYELERİN MESLEK GRUPLARINA GÖRE DAĞILIMLARI 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503152" y="6355080"/>
            <a:ext cx="329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5758B"/>
                </a:solidFill>
              </a:rPr>
              <a:t>3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6272784"/>
            <a:ext cx="11375136" cy="0"/>
          </a:xfrm>
          <a:prstGeom prst="line">
            <a:avLst/>
          </a:prstGeom>
          <a:noFill/>
          <a:ln w="8890">
            <a:solidFill>
              <a:srgbClr val="D8E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170432"/>
            <a:ext cx="1371600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MESLEK GRUBU :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783080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2019 YILINDA 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191256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2020 YILINDA 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99432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2021 YILINDA :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007608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2022 YILINDA 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415784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2023 YILINDA : 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823960" y="1170432"/>
            <a:ext cx="1408176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2024 YILINDA : 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232136" y="1170432"/>
            <a:ext cx="1554480" cy="352044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2025 YILI SONUNDA:
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1522476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 NO.LU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783080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191256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99432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007608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415784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823960" y="152247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232136" y="1522476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11480" y="1874520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 NO.LU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783080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191256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99432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007608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415784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823960" y="187452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27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0232136" y="1874520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11480" y="2226564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 NO.LU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783080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191256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599432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29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007608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40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415784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823960" y="222656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35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10232136" y="2226564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11480" y="2578608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 NO.LU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1783080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3191256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599432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6007608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21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7415784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823960" y="2578608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10232136" y="2578608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" y="2930652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 NO.LU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1783080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3191256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4599432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6007608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7415784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823960" y="2930652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10232136" y="2930652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411480" y="3282696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 NO.LU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1783080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3191256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4599432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29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6007608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7415784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28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8823960" y="3282696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10232136" y="3282696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411480" y="3634740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 NO.LU 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1783080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3191256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4599432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6007608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7415784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8823960" y="3634740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27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10232136" y="3634740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411480" y="3986784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 NO.LU</a:t>
            </a:r>
            <a:endParaRPr lang="en-US" sz="1000" dirty="0"/>
          </a:p>
        </p:txBody>
      </p:sp>
      <p:sp>
        <p:nvSpPr>
          <p:cNvPr id="74" name="Text 72"/>
          <p:cNvSpPr/>
          <p:nvPr/>
        </p:nvSpPr>
        <p:spPr>
          <a:xfrm>
            <a:off x="1783080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000" dirty="0"/>
          </a:p>
        </p:txBody>
      </p:sp>
      <p:sp>
        <p:nvSpPr>
          <p:cNvPr id="75" name="Text 73"/>
          <p:cNvSpPr/>
          <p:nvPr/>
        </p:nvSpPr>
        <p:spPr>
          <a:xfrm>
            <a:off x="3191256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4599432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6007608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7415784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8823960" y="3986784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10232136" y="3986784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1000" dirty="0"/>
          </a:p>
        </p:txBody>
      </p:sp>
      <p:sp>
        <p:nvSpPr>
          <p:cNvPr id="81" name="Text 79"/>
          <p:cNvSpPr/>
          <p:nvPr/>
        </p:nvSpPr>
        <p:spPr>
          <a:xfrm>
            <a:off x="411480" y="4338828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 NO.LU</a:t>
            </a:r>
            <a:endParaRPr lang="en-US" sz="1000" dirty="0"/>
          </a:p>
        </p:txBody>
      </p:sp>
      <p:sp>
        <p:nvSpPr>
          <p:cNvPr id="82" name="Text 80"/>
          <p:cNvSpPr/>
          <p:nvPr/>
        </p:nvSpPr>
        <p:spPr>
          <a:xfrm>
            <a:off x="1783080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3191256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4599432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1000" dirty="0"/>
          </a:p>
        </p:txBody>
      </p:sp>
      <p:sp>
        <p:nvSpPr>
          <p:cNvPr id="85" name="Text 83"/>
          <p:cNvSpPr/>
          <p:nvPr/>
        </p:nvSpPr>
        <p:spPr>
          <a:xfrm>
            <a:off x="6007608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000" dirty="0"/>
          </a:p>
        </p:txBody>
      </p:sp>
      <p:sp>
        <p:nvSpPr>
          <p:cNvPr id="86" name="Text 84"/>
          <p:cNvSpPr/>
          <p:nvPr/>
        </p:nvSpPr>
        <p:spPr>
          <a:xfrm>
            <a:off x="7415784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1000" dirty="0"/>
          </a:p>
        </p:txBody>
      </p:sp>
      <p:sp>
        <p:nvSpPr>
          <p:cNvPr id="87" name="Text 85"/>
          <p:cNvSpPr/>
          <p:nvPr/>
        </p:nvSpPr>
        <p:spPr>
          <a:xfrm>
            <a:off x="8823960" y="4338828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1000" dirty="0"/>
          </a:p>
        </p:txBody>
      </p:sp>
      <p:sp>
        <p:nvSpPr>
          <p:cNvPr id="88" name="Text 86"/>
          <p:cNvSpPr/>
          <p:nvPr/>
        </p:nvSpPr>
        <p:spPr>
          <a:xfrm>
            <a:off x="10232136" y="4338828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1000" dirty="0"/>
          </a:p>
        </p:txBody>
      </p:sp>
      <p:sp>
        <p:nvSpPr>
          <p:cNvPr id="89" name="Text 87"/>
          <p:cNvSpPr/>
          <p:nvPr/>
        </p:nvSpPr>
        <p:spPr>
          <a:xfrm>
            <a:off x="411480" y="4690872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 NO.LU </a:t>
            </a:r>
            <a:endParaRPr lang="en-US" sz="1000" dirty="0"/>
          </a:p>
        </p:txBody>
      </p:sp>
      <p:sp>
        <p:nvSpPr>
          <p:cNvPr id="90" name="Text 88"/>
          <p:cNvSpPr/>
          <p:nvPr/>
        </p:nvSpPr>
        <p:spPr>
          <a:xfrm>
            <a:off x="1783080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33</a:t>
            </a:r>
            <a:endParaRPr lang="en-US" sz="1000" dirty="0"/>
          </a:p>
        </p:txBody>
      </p:sp>
      <p:sp>
        <p:nvSpPr>
          <p:cNvPr id="91" name="Text 89"/>
          <p:cNvSpPr/>
          <p:nvPr/>
        </p:nvSpPr>
        <p:spPr>
          <a:xfrm>
            <a:off x="3191256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1000" dirty="0"/>
          </a:p>
        </p:txBody>
      </p:sp>
      <p:sp>
        <p:nvSpPr>
          <p:cNvPr id="92" name="Text 90"/>
          <p:cNvSpPr/>
          <p:nvPr/>
        </p:nvSpPr>
        <p:spPr>
          <a:xfrm>
            <a:off x="4599432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27</a:t>
            </a:r>
            <a:endParaRPr lang="en-US" sz="1000" dirty="0"/>
          </a:p>
        </p:txBody>
      </p:sp>
      <p:sp>
        <p:nvSpPr>
          <p:cNvPr id="93" name="Text 91"/>
          <p:cNvSpPr/>
          <p:nvPr/>
        </p:nvSpPr>
        <p:spPr>
          <a:xfrm>
            <a:off x="6007608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36</a:t>
            </a:r>
            <a:endParaRPr lang="en-US" sz="1000" dirty="0"/>
          </a:p>
        </p:txBody>
      </p:sp>
      <p:sp>
        <p:nvSpPr>
          <p:cNvPr id="94" name="Text 92"/>
          <p:cNvSpPr/>
          <p:nvPr/>
        </p:nvSpPr>
        <p:spPr>
          <a:xfrm>
            <a:off x="7415784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1000" dirty="0"/>
          </a:p>
        </p:txBody>
      </p:sp>
      <p:sp>
        <p:nvSpPr>
          <p:cNvPr id="95" name="Text 93"/>
          <p:cNvSpPr/>
          <p:nvPr/>
        </p:nvSpPr>
        <p:spPr>
          <a:xfrm>
            <a:off x="8823960" y="4690872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25</a:t>
            </a:r>
            <a:endParaRPr lang="en-US" sz="1000" dirty="0"/>
          </a:p>
        </p:txBody>
      </p:sp>
      <p:sp>
        <p:nvSpPr>
          <p:cNvPr id="96" name="Text 94"/>
          <p:cNvSpPr/>
          <p:nvPr/>
        </p:nvSpPr>
        <p:spPr>
          <a:xfrm>
            <a:off x="10232136" y="4690872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</a:t>
            </a:r>
            <a:endParaRPr lang="en-US" sz="1000" dirty="0"/>
          </a:p>
        </p:txBody>
      </p:sp>
      <p:sp>
        <p:nvSpPr>
          <p:cNvPr id="97" name="Text 95"/>
          <p:cNvSpPr/>
          <p:nvPr/>
        </p:nvSpPr>
        <p:spPr>
          <a:xfrm>
            <a:off x="411480" y="5042916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 NO.LU</a:t>
            </a:r>
            <a:endParaRPr lang="en-US" sz="1000" dirty="0"/>
          </a:p>
        </p:txBody>
      </p:sp>
      <p:sp>
        <p:nvSpPr>
          <p:cNvPr id="98" name="Text 96"/>
          <p:cNvSpPr/>
          <p:nvPr/>
        </p:nvSpPr>
        <p:spPr>
          <a:xfrm>
            <a:off x="1783080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1000" dirty="0"/>
          </a:p>
        </p:txBody>
      </p:sp>
      <p:sp>
        <p:nvSpPr>
          <p:cNvPr id="99" name="Text 97"/>
          <p:cNvSpPr/>
          <p:nvPr/>
        </p:nvSpPr>
        <p:spPr>
          <a:xfrm>
            <a:off x="3191256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1000" dirty="0"/>
          </a:p>
        </p:txBody>
      </p:sp>
      <p:sp>
        <p:nvSpPr>
          <p:cNvPr id="100" name="Text 98"/>
          <p:cNvSpPr/>
          <p:nvPr/>
        </p:nvSpPr>
        <p:spPr>
          <a:xfrm>
            <a:off x="4599432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1000" dirty="0"/>
          </a:p>
        </p:txBody>
      </p:sp>
      <p:sp>
        <p:nvSpPr>
          <p:cNvPr id="101" name="Text 99"/>
          <p:cNvSpPr/>
          <p:nvPr/>
        </p:nvSpPr>
        <p:spPr>
          <a:xfrm>
            <a:off x="6007608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1000" dirty="0"/>
          </a:p>
        </p:txBody>
      </p:sp>
      <p:sp>
        <p:nvSpPr>
          <p:cNvPr id="102" name="Text 100"/>
          <p:cNvSpPr/>
          <p:nvPr/>
        </p:nvSpPr>
        <p:spPr>
          <a:xfrm>
            <a:off x="7415784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1000" dirty="0"/>
          </a:p>
        </p:txBody>
      </p:sp>
      <p:sp>
        <p:nvSpPr>
          <p:cNvPr id="103" name="Text 101"/>
          <p:cNvSpPr/>
          <p:nvPr/>
        </p:nvSpPr>
        <p:spPr>
          <a:xfrm>
            <a:off x="8823960" y="5042916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28</a:t>
            </a:r>
            <a:endParaRPr lang="en-US" sz="1000" dirty="0"/>
          </a:p>
        </p:txBody>
      </p:sp>
      <p:sp>
        <p:nvSpPr>
          <p:cNvPr id="104" name="Text 102"/>
          <p:cNvSpPr/>
          <p:nvPr/>
        </p:nvSpPr>
        <p:spPr>
          <a:xfrm>
            <a:off x="10232136" y="5042916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</a:t>
            </a:r>
            <a:endParaRPr lang="en-US" sz="1000" dirty="0"/>
          </a:p>
        </p:txBody>
      </p:sp>
      <p:sp>
        <p:nvSpPr>
          <p:cNvPr id="105" name="Text 103"/>
          <p:cNvSpPr/>
          <p:nvPr/>
        </p:nvSpPr>
        <p:spPr>
          <a:xfrm>
            <a:off x="411480" y="5394960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 NO.LU</a:t>
            </a:r>
            <a:endParaRPr lang="en-US" sz="1000" dirty="0"/>
          </a:p>
        </p:txBody>
      </p:sp>
      <p:sp>
        <p:nvSpPr>
          <p:cNvPr id="106" name="Text 104"/>
          <p:cNvSpPr/>
          <p:nvPr/>
        </p:nvSpPr>
        <p:spPr>
          <a:xfrm>
            <a:off x="1783080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1000" dirty="0"/>
          </a:p>
        </p:txBody>
      </p:sp>
      <p:sp>
        <p:nvSpPr>
          <p:cNvPr id="107" name="Text 105"/>
          <p:cNvSpPr/>
          <p:nvPr/>
        </p:nvSpPr>
        <p:spPr>
          <a:xfrm>
            <a:off x="3191256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</a:t>
            </a:r>
            <a:endParaRPr lang="en-US" sz="1000" dirty="0"/>
          </a:p>
        </p:txBody>
      </p:sp>
      <p:sp>
        <p:nvSpPr>
          <p:cNvPr id="108" name="Text 106"/>
          <p:cNvSpPr/>
          <p:nvPr/>
        </p:nvSpPr>
        <p:spPr>
          <a:xfrm>
            <a:off x="4599432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1000" dirty="0"/>
          </a:p>
        </p:txBody>
      </p:sp>
      <p:sp>
        <p:nvSpPr>
          <p:cNvPr id="109" name="Text 107"/>
          <p:cNvSpPr/>
          <p:nvPr/>
        </p:nvSpPr>
        <p:spPr>
          <a:xfrm>
            <a:off x="6007608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1000" dirty="0"/>
          </a:p>
        </p:txBody>
      </p:sp>
      <p:sp>
        <p:nvSpPr>
          <p:cNvPr id="110" name="Text 108"/>
          <p:cNvSpPr/>
          <p:nvPr/>
        </p:nvSpPr>
        <p:spPr>
          <a:xfrm>
            <a:off x="7415784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</a:t>
            </a:r>
            <a:endParaRPr lang="en-US" sz="1000" dirty="0"/>
          </a:p>
        </p:txBody>
      </p:sp>
      <p:sp>
        <p:nvSpPr>
          <p:cNvPr id="111" name="Text 109"/>
          <p:cNvSpPr/>
          <p:nvPr/>
        </p:nvSpPr>
        <p:spPr>
          <a:xfrm>
            <a:off x="8823960" y="5394960"/>
            <a:ext cx="1408176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1000" dirty="0"/>
          </a:p>
        </p:txBody>
      </p:sp>
      <p:sp>
        <p:nvSpPr>
          <p:cNvPr id="112" name="Text 110"/>
          <p:cNvSpPr/>
          <p:nvPr/>
        </p:nvSpPr>
        <p:spPr>
          <a:xfrm>
            <a:off x="10232136" y="5394960"/>
            <a:ext cx="1554480" cy="352044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1000" dirty="0"/>
          </a:p>
        </p:txBody>
      </p:sp>
      <p:sp>
        <p:nvSpPr>
          <p:cNvPr id="113" name="Text 111"/>
          <p:cNvSpPr/>
          <p:nvPr/>
        </p:nvSpPr>
        <p:spPr>
          <a:xfrm>
            <a:off x="411480" y="5747004"/>
            <a:ext cx="1371600" cy="352044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 NO.LU</a:t>
            </a:r>
            <a:endParaRPr lang="en-US" sz="1000" dirty="0"/>
          </a:p>
        </p:txBody>
      </p:sp>
      <p:sp>
        <p:nvSpPr>
          <p:cNvPr id="114" name="Text 112"/>
          <p:cNvSpPr/>
          <p:nvPr/>
        </p:nvSpPr>
        <p:spPr>
          <a:xfrm>
            <a:off x="1783080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52</a:t>
            </a:r>
            <a:endParaRPr lang="en-US" sz="1000" dirty="0"/>
          </a:p>
        </p:txBody>
      </p:sp>
      <p:sp>
        <p:nvSpPr>
          <p:cNvPr id="115" name="Text 113"/>
          <p:cNvSpPr/>
          <p:nvPr/>
        </p:nvSpPr>
        <p:spPr>
          <a:xfrm>
            <a:off x="3191256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1000" dirty="0"/>
          </a:p>
        </p:txBody>
      </p:sp>
      <p:sp>
        <p:nvSpPr>
          <p:cNvPr id="116" name="Text 114"/>
          <p:cNvSpPr/>
          <p:nvPr/>
        </p:nvSpPr>
        <p:spPr>
          <a:xfrm>
            <a:off x="4599432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</a:t>
            </a:r>
            <a:endParaRPr lang="en-US" sz="1000" dirty="0"/>
          </a:p>
        </p:txBody>
      </p:sp>
      <p:sp>
        <p:nvSpPr>
          <p:cNvPr id="117" name="Text 115"/>
          <p:cNvSpPr/>
          <p:nvPr/>
        </p:nvSpPr>
        <p:spPr>
          <a:xfrm>
            <a:off x="6007608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</a:t>
            </a:r>
            <a:endParaRPr lang="en-US" sz="1000" dirty="0"/>
          </a:p>
        </p:txBody>
      </p:sp>
      <p:sp>
        <p:nvSpPr>
          <p:cNvPr id="118" name="Text 116"/>
          <p:cNvSpPr/>
          <p:nvPr/>
        </p:nvSpPr>
        <p:spPr>
          <a:xfrm>
            <a:off x="7415784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1000" dirty="0"/>
          </a:p>
        </p:txBody>
      </p:sp>
      <p:sp>
        <p:nvSpPr>
          <p:cNvPr id="119" name="Text 117"/>
          <p:cNvSpPr/>
          <p:nvPr/>
        </p:nvSpPr>
        <p:spPr>
          <a:xfrm>
            <a:off x="8823960" y="5747004"/>
            <a:ext cx="1408176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28</a:t>
            </a:r>
            <a:endParaRPr lang="en-US" sz="1000" dirty="0"/>
          </a:p>
        </p:txBody>
      </p:sp>
      <p:sp>
        <p:nvSpPr>
          <p:cNvPr id="120" name="Text 118"/>
          <p:cNvSpPr/>
          <p:nvPr/>
        </p:nvSpPr>
        <p:spPr>
          <a:xfrm>
            <a:off x="10232136" y="5747004"/>
            <a:ext cx="1554480" cy="352044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B365D"/>
          </a:solidFill>
          <a:ln w="12700">
            <a:solidFill>
              <a:srgbClr val="1B365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66928"/>
            <a:ext cx="12191695" cy="54864"/>
          </a:xfrm>
          <a:prstGeom prst="rect">
            <a:avLst/>
          </a:prstGeom>
          <a:solidFill>
            <a:srgbClr val="D69E2E"/>
          </a:solidFill>
          <a:ln w="12700">
            <a:solidFill>
              <a:srgbClr val="D69E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1078992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YILLAR İTİBARİYLE DERECE VE MESLEK GRUP DEĞİŞİKLİĞİ YAPAN ÜYE SAYILARI 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503152" y="6355080"/>
            <a:ext cx="329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5758B"/>
                </a:solidFill>
              </a:rPr>
              <a:t>4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6272784"/>
            <a:ext cx="11375136" cy="0"/>
          </a:xfrm>
          <a:prstGeom prst="line">
            <a:avLst/>
          </a:prstGeom>
          <a:noFill/>
          <a:ln w="8890">
            <a:solidFill>
              <a:srgbClr val="D8E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536192"/>
            <a:ext cx="2057400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İŞLEM : 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468880" y="1536192"/>
            <a:ext cx="1325880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2019 YILI SONUNDA 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794760" y="1536192"/>
            <a:ext cx="1325880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2020 YILI SONUNDA: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120640" y="1536192"/>
            <a:ext cx="1325880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2021 YILI SONUNDA: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46520" y="1536192"/>
            <a:ext cx="1325880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2022 YILI SONUNDA: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772400" y="1536192"/>
            <a:ext cx="1325880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2023 YILI SONUNDA : 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098280" y="1536192"/>
            <a:ext cx="1325880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2024 YILI SONUNDA :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424160" y="1536192"/>
            <a:ext cx="1362456" cy="502920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2025 YILI SONUNDA :
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2039112"/>
            <a:ext cx="2057400" cy="640080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MESLEK GRUP DEĞİŞİKLİĞİ :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468880" y="2039112"/>
            <a:ext cx="1325880" cy="640080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794760" y="2039112"/>
            <a:ext cx="1325880" cy="640080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120640" y="2039112"/>
            <a:ext cx="1325880" cy="640080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40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46520" y="2039112"/>
            <a:ext cx="1325880" cy="640080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60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0" y="2039112"/>
            <a:ext cx="1325880" cy="640080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098280" y="2039112"/>
            <a:ext cx="1325880" cy="640080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424160" y="2039112"/>
            <a:ext cx="1362456" cy="640080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58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11480" y="2679192"/>
            <a:ext cx="2057400" cy="640080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DERECE DEĞİŞİKLİĞİ :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468880" y="2679192"/>
            <a:ext cx="1325880" cy="640080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794760" y="2679192"/>
            <a:ext cx="1325880" cy="640080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31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120640" y="2679192"/>
            <a:ext cx="1325880" cy="640080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35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46520" y="2679192"/>
            <a:ext cx="1325880" cy="640080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525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772400" y="2679192"/>
            <a:ext cx="1325880" cy="640080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523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9098280" y="2679192"/>
            <a:ext cx="1325880" cy="640080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0424160" y="2679192"/>
            <a:ext cx="1362456" cy="640080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431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B365D"/>
          </a:solidFill>
          <a:ln w="12700">
            <a:solidFill>
              <a:srgbClr val="1B365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66928"/>
            <a:ext cx="12191695" cy="54864"/>
          </a:xfrm>
          <a:prstGeom prst="rect">
            <a:avLst/>
          </a:prstGeom>
          <a:solidFill>
            <a:srgbClr val="D69E2E"/>
          </a:solidFill>
          <a:ln w="12700">
            <a:solidFill>
              <a:srgbClr val="D69E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1078992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ÜYE SAYILARI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503152" y="6355080"/>
            <a:ext cx="329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5758B"/>
                </a:solidFill>
              </a:rPr>
              <a:t>5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6272784"/>
            <a:ext cx="11375136" cy="0"/>
          </a:xfrm>
          <a:prstGeom prst="line">
            <a:avLst/>
          </a:prstGeom>
          <a:noFill/>
          <a:ln w="8890">
            <a:solidFill>
              <a:srgbClr val="D8E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34440" y="1143000"/>
            <a:ext cx="128016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Yıllar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514600" y="1143000"/>
            <a:ext cx="214884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Faal Üye Sayısı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663440" y="1143000"/>
            <a:ext cx="214884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Askıdaki Üye Sayısı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12280" y="1143000"/>
            <a:ext cx="233172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Tasfiyedeki Üye Sayısı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144000" y="1143000"/>
            <a:ext cx="1828800" cy="438912"/>
          </a:xfrm>
          <a:prstGeom prst="rect">
            <a:avLst/>
          </a:prstGeom>
          <a:solidFill>
            <a:srgbClr val="1B365D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Toplam Üye Sayısı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234440" y="1581912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2019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514600" y="1581912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4157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663440" y="1581912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845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12280" y="1581912"/>
            <a:ext cx="233172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108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144000" y="1581912"/>
            <a:ext cx="182880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5110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234440" y="1984248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2020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514600" y="1984248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4130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663440" y="1984248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1204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12280" y="1984248"/>
            <a:ext cx="233172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119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144000" y="1984248"/>
            <a:ext cx="182880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5453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234440" y="2386584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2021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514600" y="2386584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4572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663440" y="2386584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1157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812280" y="2386584"/>
            <a:ext cx="233172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125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144000" y="2386584"/>
            <a:ext cx="182880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5854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234440" y="2788920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2022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514600" y="2788920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5458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663440" y="2788920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766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12280" y="2788920"/>
            <a:ext cx="233172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126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9144000" y="2788920"/>
            <a:ext cx="182880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6350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234440" y="3191256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2023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2514600" y="3191256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6033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663440" y="3191256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764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812280" y="3191256"/>
            <a:ext cx="233172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142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9144000" y="3191256"/>
            <a:ext cx="182880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6939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1234440" y="3593592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2024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2514600" y="3593592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6278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663440" y="3593592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978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812280" y="3593592"/>
            <a:ext cx="233172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142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9144000" y="3593592"/>
            <a:ext cx="182880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7398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1234440" y="3995928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365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2025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2514600" y="3995928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6232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4663440" y="3995928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1398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12280" y="3995928"/>
            <a:ext cx="233172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133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9144000" y="3995928"/>
            <a:ext cx="182880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7763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1234440" y="4398264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2514600" y="4398264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4663440" y="4398264"/>
            <a:ext cx="214884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812280" y="4398264"/>
            <a:ext cx="233172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9144000" y="4398264"/>
            <a:ext cx="1828800" cy="402336"/>
          </a:xfrm>
          <a:prstGeom prst="rect">
            <a:avLst/>
          </a:prstGeom>
          <a:solidFill>
            <a:srgbClr val="FFFFFF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1234440" y="4800600"/>
            <a:ext cx="1280160" cy="402336"/>
          </a:xfrm>
          <a:prstGeom prst="rect">
            <a:avLst/>
          </a:prstGeom>
          <a:solidFill>
            <a:srgbClr val="E6EEF7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514600" y="4800600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663440" y="4800600"/>
            <a:ext cx="214884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6812280" y="4800600"/>
            <a:ext cx="233172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9144000" y="4800600"/>
            <a:ext cx="1828800" cy="402336"/>
          </a:xfrm>
          <a:prstGeom prst="rect">
            <a:avLst/>
          </a:prstGeom>
          <a:solidFill>
            <a:srgbClr val="F3F7FB"/>
          </a:solidFill>
          <a:ln w="5715">
            <a:solidFill>
              <a:srgbClr val="B8C8D9"/>
            </a:solidFill>
          </a:ln>
        </p:spPr>
        <p:txBody>
          <a:bodyPr wrap="square" lIns="445" tIns="445" rIns="445" bIns="445" rtlCol="0" anchor="ctr">
            <a:normAutofit/>
          </a:bodyPr>
          <a:lstStyle/>
          <a:p>
            <a:pPr marL="0" indent="0" algn="ct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594</Words>
  <Application>Microsoft Office PowerPoint</Application>
  <PresentationFormat>Geniş ekran</PresentationFormat>
  <Paragraphs>345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FTSO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İstatistik</dc:title>
  <dc:subject>Karşılaştırmalı İstatistik</dc:subject>
  <dc:creator>FTSO</dc:creator>
  <cp:lastModifiedBy>Fethiye Ticaret Odası</cp:lastModifiedBy>
  <cp:revision>4</cp:revision>
  <dcterms:created xsi:type="dcterms:W3CDTF">2026-06-05T12:14:47Z</dcterms:created>
  <dcterms:modified xsi:type="dcterms:W3CDTF">2026-06-05T12:34:54Z</dcterms:modified>
</cp:coreProperties>
</file>