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8288000" cy="10287000"/>
  <p:notesSz cx="6858000" cy="9144000"/>
  <p:embeddedFontLst>
    <p:embeddedFont>
      <p:font typeface="Canva Sans Bold" panose="020B0604020202020204" charset="0"/>
      <p:regular r:id="rId61"/>
    </p:embeddedFont>
    <p:embeddedFont>
      <p:font typeface="Roboto" panose="020B0604020202020204" charset="0"/>
      <p:regular r:id="rId62"/>
    </p:embeddedFont>
    <p:embeddedFont>
      <p:font typeface="Calibri" panose="020F0502020204030204" pitchFamily="34" charset="0"/>
      <p:regular r:id="rId63"/>
      <p:bold r:id="rId64"/>
      <p:italic r:id="rId65"/>
      <p:boldItalic r:id="rId66"/>
    </p:embeddedFont>
    <p:embeddedFont>
      <p:font typeface="Public Sans Bold" panose="020B0604020202020204" charset="-94"/>
      <p:regular r:id="rId67"/>
    </p:embeddedFont>
    <p:embeddedFont>
      <p:font typeface="Public Sans" panose="020B0604020202020204" charset="-94"/>
      <p:regular r:id="rId68"/>
    </p:embeddedFont>
    <p:embeddedFont>
      <p:font typeface="Roboto Bold" panose="020B0604020202020204" charset="0"/>
      <p:regular r:id="rId69"/>
    </p:embeddedFont>
    <p:embeddedFont>
      <p:font typeface="Arimo" panose="020B0604020202020204" charset="0"/>
      <p:regular r:id="rId70"/>
    </p:embeddedFont>
    <p:embeddedFont>
      <p:font typeface="Canva Sans" panose="020B0604020202020204"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3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5.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1.sv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9.sv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3" name="Group 3"/>
          <p:cNvGrpSpPr/>
          <p:nvPr/>
        </p:nvGrpSpPr>
        <p:grpSpPr>
          <a:xfrm>
            <a:off x="696364" y="740975"/>
            <a:ext cx="16895273" cy="8839922"/>
            <a:chOff x="0" y="0"/>
            <a:chExt cx="4449784" cy="2328210"/>
          </a:xfrm>
        </p:grpSpPr>
        <p:sp>
          <p:nvSpPr>
            <p:cNvPr id="4" name="Freeform 4"/>
            <p:cNvSpPr/>
            <p:nvPr/>
          </p:nvSpPr>
          <p:spPr>
            <a:xfrm>
              <a:off x="0" y="0"/>
              <a:ext cx="4449784" cy="2328210"/>
            </a:xfrm>
            <a:custGeom>
              <a:avLst/>
              <a:gdLst/>
              <a:ahLst/>
              <a:cxnLst/>
              <a:rect l="l" t="t" r="r" b="b"/>
              <a:pathLst>
                <a:path w="4449784" h="2328210">
                  <a:moveTo>
                    <a:pt x="23370" y="0"/>
                  </a:moveTo>
                  <a:lnTo>
                    <a:pt x="4426414" y="0"/>
                  </a:lnTo>
                  <a:cubicBezTo>
                    <a:pt x="4432612" y="0"/>
                    <a:pt x="4438556" y="2462"/>
                    <a:pt x="4442939" y="6845"/>
                  </a:cubicBezTo>
                  <a:cubicBezTo>
                    <a:pt x="4447322" y="11228"/>
                    <a:pt x="4449784" y="17172"/>
                    <a:pt x="4449784" y="23370"/>
                  </a:cubicBezTo>
                  <a:lnTo>
                    <a:pt x="4449784" y="2304840"/>
                  </a:lnTo>
                  <a:cubicBezTo>
                    <a:pt x="4449784" y="2317747"/>
                    <a:pt x="4439321" y="2328210"/>
                    <a:pt x="4426414" y="2328210"/>
                  </a:cubicBezTo>
                  <a:lnTo>
                    <a:pt x="23370" y="2328210"/>
                  </a:lnTo>
                  <a:cubicBezTo>
                    <a:pt x="10463" y="2328210"/>
                    <a:pt x="0" y="2317747"/>
                    <a:pt x="0" y="2304840"/>
                  </a:cubicBezTo>
                  <a:lnTo>
                    <a:pt x="0" y="23370"/>
                  </a:lnTo>
                  <a:cubicBezTo>
                    <a:pt x="0" y="10463"/>
                    <a:pt x="10463" y="0"/>
                    <a:pt x="23370" y="0"/>
                  </a:cubicBezTo>
                  <a:close/>
                </a:path>
              </a:pathLst>
            </a:custGeom>
            <a:solidFill>
              <a:srgbClr val="FFFFFF">
                <a:alpha val="58824"/>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3"/>
          <a:srcRect/>
          <a:stretch>
            <a:fillRect/>
          </a:stretch>
        </p:blipFill>
        <p:spPr>
          <a:xfrm>
            <a:off x="7742409" y="832321"/>
            <a:ext cx="2803182" cy="2803182"/>
          </a:xfrm>
          <a:prstGeom prst="rect">
            <a:avLst/>
          </a:prstGeom>
        </p:spPr>
      </p:pic>
      <p:sp>
        <p:nvSpPr>
          <p:cNvPr id="7" name="TextBox 7"/>
          <p:cNvSpPr txBox="1"/>
          <p:nvPr/>
        </p:nvSpPr>
        <p:spPr>
          <a:xfrm>
            <a:off x="4704089" y="5199775"/>
            <a:ext cx="8879822" cy="2132886"/>
          </a:xfrm>
          <a:prstGeom prst="rect">
            <a:avLst/>
          </a:prstGeom>
        </p:spPr>
        <p:txBody>
          <a:bodyPr lIns="0" tIns="0" rIns="0" bIns="0" rtlCol="0" anchor="t">
            <a:spAutoFit/>
          </a:bodyPr>
          <a:lstStyle/>
          <a:p>
            <a:pPr algn="ctr">
              <a:lnSpc>
                <a:spcPts val="5656"/>
              </a:lnSpc>
            </a:pPr>
            <a:r>
              <a:rPr lang="en-US" sz="4040">
                <a:solidFill>
                  <a:srgbClr val="000000"/>
                </a:solidFill>
                <a:latin typeface="Roboto Bold"/>
              </a:rPr>
              <a:t>KIRSAL KALKINMA YATIRIMLARININ DESTEKLENMESİ PROGRAMI</a:t>
            </a:r>
          </a:p>
          <a:p>
            <a:pPr algn="ctr">
              <a:lnSpc>
                <a:spcPts val="5656"/>
              </a:lnSpc>
              <a:spcBef>
                <a:spcPct val="0"/>
              </a:spcBef>
            </a:pPr>
            <a:r>
              <a:rPr lang="en-US" sz="4040">
                <a:solidFill>
                  <a:srgbClr val="000000"/>
                </a:solidFill>
                <a:latin typeface="Roboto Bold"/>
              </a:rPr>
              <a:t>(KKYDP)</a:t>
            </a:r>
          </a:p>
        </p:txBody>
      </p:sp>
      <p:sp>
        <p:nvSpPr>
          <p:cNvPr id="8" name="TextBox 8"/>
          <p:cNvSpPr txBox="1"/>
          <p:nvPr/>
        </p:nvSpPr>
        <p:spPr>
          <a:xfrm>
            <a:off x="3493385" y="7647140"/>
            <a:ext cx="11301231" cy="887842"/>
          </a:xfrm>
          <a:prstGeom prst="rect">
            <a:avLst/>
          </a:prstGeom>
        </p:spPr>
        <p:txBody>
          <a:bodyPr lIns="0" tIns="0" rIns="0" bIns="0" rtlCol="0" anchor="t">
            <a:spAutoFit/>
          </a:bodyPr>
          <a:lstStyle/>
          <a:p>
            <a:pPr algn="ctr">
              <a:lnSpc>
                <a:spcPts val="3563"/>
              </a:lnSpc>
            </a:pPr>
            <a:r>
              <a:rPr lang="en-US" sz="2545">
                <a:solidFill>
                  <a:srgbClr val="000000"/>
                </a:solidFill>
                <a:latin typeface="Roboto Bold"/>
              </a:rPr>
              <a:t>TARIMA DAYALI EKONOMİK YATIRIMLARIN VE KIRSAL EKONOMİK ALTYAPI </a:t>
            </a:r>
          </a:p>
          <a:p>
            <a:pPr algn="ctr">
              <a:lnSpc>
                <a:spcPts val="3563"/>
              </a:lnSpc>
            </a:pPr>
            <a:r>
              <a:rPr lang="en-US" sz="2545">
                <a:solidFill>
                  <a:srgbClr val="000000"/>
                </a:solidFill>
                <a:latin typeface="Roboto Bold"/>
              </a:rPr>
              <a:t>YATIRIMLARININ DESTEKLENMESİ (2022-2023 Dönemi)</a:t>
            </a:r>
          </a:p>
        </p:txBody>
      </p:sp>
      <p:sp>
        <p:nvSpPr>
          <p:cNvPr id="9" name="TextBox 9"/>
          <p:cNvSpPr txBox="1"/>
          <p:nvPr/>
        </p:nvSpPr>
        <p:spPr>
          <a:xfrm>
            <a:off x="8737135" y="8818133"/>
            <a:ext cx="813729" cy="440167"/>
          </a:xfrm>
          <a:prstGeom prst="rect">
            <a:avLst/>
          </a:prstGeom>
        </p:spPr>
        <p:txBody>
          <a:bodyPr lIns="0" tIns="0" rIns="0" bIns="0" rtlCol="0" anchor="t">
            <a:spAutoFit/>
          </a:bodyPr>
          <a:lstStyle/>
          <a:p>
            <a:pPr algn="ctr">
              <a:lnSpc>
                <a:spcPts val="3563"/>
              </a:lnSpc>
            </a:pPr>
            <a:r>
              <a:rPr lang="en-US" sz="2545">
                <a:solidFill>
                  <a:srgbClr val="000000"/>
                </a:solidFill>
                <a:latin typeface="Roboto Bold"/>
              </a:rPr>
              <a:t>2022</a:t>
            </a:r>
          </a:p>
        </p:txBody>
      </p:sp>
      <p:sp>
        <p:nvSpPr>
          <p:cNvPr id="10" name="TextBox 10"/>
          <p:cNvSpPr txBox="1"/>
          <p:nvPr/>
        </p:nvSpPr>
        <p:spPr>
          <a:xfrm>
            <a:off x="5527425" y="3816617"/>
            <a:ext cx="7233149" cy="969107"/>
          </a:xfrm>
          <a:prstGeom prst="rect">
            <a:avLst/>
          </a:prstGeom>
        </p:spPr>
        <p:txBody>
          <a:bodyPr lIns="0" tIns="0" rIns="0" bIns="0" rtlCol="0" anchor="t">
            <a:spAutoFit/>
          </a:bodyPr>
          <a:lstStyle/>
          <a:p>
            <a:pPr algn="ctr">
              <a:lnSpc>
                <a:spcPts val="2595"/>
              </a:lnSpc>
            </a:pPr>
            <a:r>
              <a:rPr lang="en-US" sz="1853">
                <a:solidFill>
                  <a:srgbClr val="000000"/>
                </a:solidFill>
                <a:latin typeface="Roboto Bold"/>
              </a:rPr>
              <a:t>T.C.</a:t>
            </a:r>
          </a:p>
          <a:p>
            <a:pPr algn="ctr">
              <a:lnSpc>
                <a:spcPts val="2595"/>
              </a:lnSpc>
            </a:pPr>
            <a:r>
              <a:rPr lang="en-US" sz="1853">
                <a:solidFill>
                  <a:srgbClr val="000000"/>
                </a:solidFill>
                <a:latin typeface="Roboto Bold"/>
              </a:rPr>
              <a:t> Samsun VALİLİĞİ</a:t>
            </a:r>
          </a:p>
          <a:p>
            <a:pPr algn="ctr">
              <a:lnSpc>
                <a:spcPts val="2595"/>
              </a:lnSpc>
            </a:pPr>
            <a:r>
              <a:rPr lang="en-US" sz="1853">
                <a:solidFill>
                  <a:srgbClr val="000000"/>
                </a:solidFill>
                <a:latin typeface="Roboto Bold"/>
              </a:rPr>
              <a:t> İl Tarım ve Orman Müdürlüğü</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l="31" r="31"/>
          <a:stretch>
            <a:fillRect/>
          </a:stretch>
        </p:blipFill>
        <p:spPr>
          <a:xfrm>
            <a:off x="10198614" y="4894076"/>
            <a:ext cx="8089386" cy="5392924"/>
          </a:xfrm>
          <a:prstGeom prst="rect">
            <a:avLst/>
          </a:prstGeom>
        </p:spPr>
      </p:pic>
      <p:sp>
        <p:nvSpPr>
          <p:cNvPr id="6" name="TextBox 6"/>
          <p:cNvSpPr txBox="1"/>
          <p:nvPr/>
        </p:nvSpPr>
        <p:spPr>
          <a:xfrm>
            <a:off x="10386783" y="1473517"/>
            <a:ext cx="7713047" cy="1488002"/>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Bitkisel Ürünlerin İşlenmesine Yönelik Yatırımlar </a:t>
            </a:r>
          </a:p>
        </p:txBody>
      </p:sp>
      <p:sp>
        <p:nvSpPr>
          <p:cNvPr id="7" name="TextBox 7"/>
          <p:cNvSpPr txBox="1"/>
          <p:nvPr/>
        </p:nvSpPr>
        <p:spPr>
          <a:xfrm>
            <a:off x="283841" y="321663"/>
            <a:ext cx="9548767" cy="9600566"/>
          </a:xfrm>
          <a:prstGeom prst="rect">
            <a:avLst/>
          </a:prstGeom>
        </p:spPr>
        <p:txBody>
          <a:bodyPr lIns="0" tIns="0" rIns="0" bIns="0" rtlCol="0" anchor="t">
            <a:spAutoFit/>
          </a:bodyPr>
          <a:lstStyle/>
          <a:p>
            <a:pPr algn="just">
              <a:lnSpc>
                <a:spcPts val="4759"/>
              </a:lnSpc>
            </a:pPr>
            <a:r>
              <a:rPr lang="en-US" sz="3399">
                <a:solidFill>
                  <a:srgbClr val="000000"/>
                </a:solidFill>
                <a:latin typeface="Canva Sans"/>
              </a:rPr>
              <a:t>•Bitkisel ürünlerin işlenmesi, kurutulması, dondurulması, paketlenmesi ve depolanmasına yönelik yeni tesislerin yapımı, kısmen yapılmış yatırımların tamamlanması, faal olan mevcut tesislerin kapasite artırımı ile teknoloji yenileme ve/veya modernizasyon başvuruları hibe desteği kapsamında değerlendirilir. </a:t>
            </a:r>
          </a:p>
          <a:p>
            <a:pPr algn="just">
              <a:lnSpc>
                <a:spcPts val="4759"/>
              </a:lnSpc>
            </a:pPr>
            <a:endParaRPr/>
          </a:p>
          <a:p>
            <a:pPr algn="just">
              <a:lnSpc>
                <a:spcPts val="4759"/>
              </a:lnSpc>
            </a:pPr>
            <a:r>
              <a:rPr lang="en-US" sz="3399">
                <a:solidFill>
                  <a:srgbClr val="000000"/>
                </a:solidFill>
                <a:latin typeface="Canva Sans"/>
              </a:rPr>
              <a:t>•Yatırımcıların birincil bitkisel ürünlerin işlenmesi, paketlenmesi ve depolanması konusunda proje sunabilmeleri için en az üç dekar mevcut, ÇKS’ye kaydedilmiş meyve bahçesi ve/veya üzüm bağının bulunması gerekmektedir. </a:t>
            </a:r>
          </a:p>
          <a:p>
            <a:pPr>
              <a:lnSpc>
                <a:spcPts val="4759"/>
              </a:lnSpc>
            </a:pPr>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10198614" y="4894076"/>
            <a:ext cx="8089386" cy="5392924"/>
          </a:xfrm>
          <a:prstGeom prst="rect">
            <a:avLst/>
          </a:prstGeom>
        </p:spPr>
      </p:pic>
      <p:sp>
        <p:nvSpPr>
          <p:cNvPr id="6" name="TextBox 6"/>
          <p:cNvSpPr txBox="1"/>
          <p:nvPr/>
        </p:nvSpPr>
        <p:spPr>
          <a:xfrm>
            <a:off x="10386783" y="1473517"/>
            <a:ext cx="7713047" cy="1488002"/>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Bitkisel Ürünlerin İşlenmesine Yönelik Yatırımlar </a:t>
            </a:r>
          </a:p>
        </p:txBody>
      </p:sp>
      <p:sp>
        <p:nvSpPr>
          <p:cNvPr id="7" name="TextBox 7"/>
          <p:cNvSpPr txBox="1"/>
          <p:nvPr/>
        </p:nvSpPr>
        <p:spPr>
          <a:xfrm>
            <a:off x="323561" y="705076"/>
            <a:ext cx="9548767" cy="7437756"/>
          </a:xfrm>
          <a:prstGeom prst="rect">
            <a:avLst/>
          </a:prstGeom>
        </p:spPr>
        <p:txBody>
          <a:bodyPr lIns="0" tIns="0" rIns="0" bIns="0" rtlCol="0" anchor="t">
            <a:spAutoFit/>
          </a:bodyPr>
          <a:lstStyle/>
          <a:p>
            <a:pPr algn="just">
              <a:lnSpc>
                <a:spcPts val="4760"/>
              </a:lnSpc>
            </a:pPr>
            <a:r>
              <a:rPr lang="en-US" sz="3400">
                <a:solidFill>
                  <a:srgbClr val="000000"/>
                </a:solidFill>
                <a:latin typeface="Canva Sans"/>
              </a:rPr>
              <a:t>•Meyve ve/veya sebze kurutma tesisi projelerinin iklimlendirme unsurlarını içermesi şarttır. 4) Meyve bahçelerinde kuyruk milinden hareketli hasat makineleri (ceviz, zeytin, badem, dut, erik, kayısı, vişne, Antep fıstığı vb. ürünlerin hasatında kullanılacak), gölgeleme, sisleme, dolu önlemeye yönelik file, don önlemeye yönelik makine ve ekipmanların alımı, kendi üretim kapasitesi ile sınırlı olmak kaydıyla boylama ve paketleme tesisi yatırımlarına ilişkin harcamalar uygun harcama kapsamında değerlendirilir.</a:t>
            </a:r>
          </a:p>
          <a:p>
            <a:pPr>
              <a:lnSpc>
                <a:spcPts val="1679"/>
              </a:lnSpc>
            </a:pP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86783" y="1473517"/>
            <a:ext cx="7713047" cy="1488002"/>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Bitkisel Ürünlerin İşlenmesine Yönelik Yatırımlar </a:t>
            </a:r>
          </a:p>
        </p:txBody>
      </p:sp>
      <p:sp>
        <p:nvSpPr>
          <p:cNvPr id="7" name="TextBox 7"/>
          <p:cNvSpPr txBox="1"/>
          <p:nvPr/>
        </p:nvSpPr>
        <p:spPr>
          <a:xfrm>
            <a:off x="323561" y="942975"/>
            <a:ext cx="9548767" cy="8400416"/>
          </a:xfrm>
          <a:prstGeom prst="rect">
            <a:avLst/>
          </a:prstGeom>
        </p:spPr>
        <p:txBody>
          <a:bodyPr lIns="0" tIns="0" rIns="0" bIns="0" rtlCol="0" anchor="t">
            <a:spAutoFit/>
          </a:bodyPr>
          <a:lstStyle/>
          <a:p>
            <a:pPr algn="just">
              <a:lnSpc>
                <a:spcPts val="4759"/>
              </a:lnSpc>
            </a:pPr>
            <a:r>
              <a:rPr lang="en-US" sz="3399">
                <a:solidFill>
                  <a:srgbClr val="000000"/>
                </a:solidFill>
                <a:latin typeface="Canva Sans"/>
              </a:rPr>
              <a:t>•Tek parça (en az üç dekarlık) kivi ve benzeri bahçeler ile bağ tesislerine kordon telli terbiye sistemli/askı destek sistemi için proje başvurusunda bulunulabilir. </a:t>
            </a:r>
          </a:p>
          <a:p>
            <a:pPr algn="just">
              <a:lnSpc>
                <a:spcPts val="4759"/>
              </a:lnSpc>
            </a:pPr>
            <a:endParaRPr/>
          </a:p>
          <a:p>
            <a:pPr algn="just">
              <a:lnSpc>
                <a:spcPts val="4759"/>
              </a:lnSpc>
            </a:pPr>
            <a:r>
              <a:rPr lang="en-US" sz="3399">
                <a:solidFill>
                  <a:srgbClr val="000000"/>
                </a:solidFill>
                <a:latin typeface="Canva Sans"/>
              </a:rPr>
              <a:t>•Kabuk kırılma işlemine tabi tutulmuş sert kabuklu meyveler hariç başka bir yatırım tesisinde ilk işlemesi yapılan mamul ürünün ikincil işlemesine ve paketlenmesine yönelik yatırımlar ile yurtdışında üretimi yapılan ürünlerin işlenmesine ve paketlenmesine yönelik yatırımlar hibe desteği kapsamında değerlendirilmez.</a:t>
            </a:r>
          </a:p>
          <a:p>
            <a:pPr>
              <a:lnSpc>
                <a:spcPts val="4759"/>
              </a:lnSpc>
            </a:pPr>
            <a:endParaRPr/>
          </a:p>
        </p:txBody>
      </p:sp>
      <p:pic>
        <p:nvPicPr>
          <p:cNvPr id="8"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2927" y="5359524"/>
            <a:ext cx="8125073" cy="492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86783" y="1473517"/>
            <a:ext cx="7713047" cy="1488002"/>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Hayvansal Ürünlerin İşlenmesine Yönelik Yatırımlar </a:t>
            </a:r>
          </a:p>
        </p:txBody>
      </p:sp>
      <p:sp>
        <p:nvSpPr>
          <p:cNvPr id="7" name="TextBox 7"/>
          <p:cNvSpPr txBox="1"/>
          <p:nvPr/>
        </p:nvSpPr>
        <p:spPr>
          <a:xfrm>
            <a:off x="323561" y="942975"/>
            <a:ext cx="9548767" cy="9000491"/>
          </a:xfrm>
          <a:prstGeom prst="rect">
            <a:avLst/>
          </a:prstGeom>
        </p:spPr>
        <p:txBody>
          <a:bodyPr lIns="0" tIns="0" rIns="0" bIns="0" rtlCol="0" anchor="t">
            <a:spAutoFit/>
          </a:bodyPr>
          <a:lstStyle/>
          <a:p>
            <a:pPr algn="just">
              <a:lnSpc>
                <a:spcPts val="4759"/>
              </a:lnSpc>
            </a:pPr>
            <a:r>
              <a:rPr lang="en-US" sz="3399" dirty="0">
                <a:solidFill>
                  <a:srgbClr val="000000"/>
                </a:solidFill>
                <a:latin typeface="Canva Sans"/>
              </a:rPr>
              <a:t>•</a:t>
            </a:r>
            <a:r>
              <a:rPr lang="en-US" sz="3399" dirty="0" err="1">
                <a:solidFill>
                  <a:srgbClr val="000000"/>
                </a:solidFill>
                <a:latin typeface="Canva Sans"/>
              </a:rPr>
              <a:t>Hayvansal</a:t>
            </a:r>
            <a:r>
              <a:rPr lang="en-US" sz="3399" dirty="0">
                <a:solidFill>
                  <a:srgbClr val="000000"/>
                </a:solidFill>
                <a:latin typeface="Canva Sans"/>
              </a:rPr>
              <a:t> </a:t>
            </a:r>
            <a:r>
              <a:rPr lang="en-US" sz="3399" dirty="0" err="1">
                <a:solidFill>
                  <a:srgbClr val="000000"/>
                </a:solidFill>
                <a:latin typeface="Canva Sans"/>
              </a:rPr>
              <a:t>ürünlerin</a:t>
            </a:r>
            <a:r>
              <a:rPr lang="en-US" sz="3399" dirty="0">
                <a:solidFill>
                  <a:srgbClr val="000000"/>
                </a:solidFill>
                <a:latin typeface="Canva Sans"/>
              </a:rPr>
              <a:t> </a:t>
            </a:r>
            <a:r>
              <a:rPr lang="en-US" sz="3399" dirty="0" err="1">
                <a:solidFill>
                  <a:srgbClr val="000000"/>
                </a:solidFill>
                <a:latin typeface="Canva Sans"/>
              </a:rPr>
              <a:t>işlenmesi</a:t>
            </a:r>
            <a:r>
              <a:rPr lang="en-US" sz="3399" dirty="0">
                <a:solidFill>
                  <a:srgbClr val="000000"/>
                </a:solidFill>
                <a:latin typeface="Canva Sans"/>
              </a:rPr>
              <a:t>, </a:t>
            </a:r>
            <a:r>
              <a:rPr lang="en-US" sz="3399" dirty="0" err="1">
                <a:solidFill>
                  <a:srgbClr val="000000"/>
                </a:solidFill>
                <a:latin typeface="Canva Sans"/>
              </a:rPr>
              <a:t>kurutulması</a:t>
            </a:r>
            <a:r>
              <a:rPr lang="en-US" sz="3399" dirty="0">
                <a:solidFill>
                  <a:srgbClr val="000000"/>
                </a:solidFill>
                <a:latin typeface="Canva Sans"/>
              </a:rPr>
              <a:t>, </a:t>
            </a:r>
            <a:r>
              <a:rPr lang="en-US" sz="3399" dirty="0" err="1">
                <a:solidFill>
                  <a:srgbClr val="000000"/>
                </a:solidFill>
                <a:latin typeface="Canva Sans"/>
              </a:rPr>
              <a:t>dondurulması</a:t>
            </a:r>
            <a:r>
              <a:rPr lang="en-US" sz="3399" dirty="0">
                <a:solidFill>
                  <a:srgbClr val="000000"/>
                </a:solidFill>
                <a:latin typeface="Canva Sans"/>
              </a:rPr>
              <a:t>, </a:t>
            </a:r>
            <a:r>
              <a:rPr lang="en-US" sz="3399" dirty="0" err="1">
                <a:solidFill>
                  <a:srgbClr val="000000"/>
                </a:solidFill>
                <a:latin typeface="Canva Sans"/>
              </a:rPr>
              <a:t>paketlenmesi</a:t>
            </a:r>
            <a:r>
              <a:rPr lang="en-US" sz="3399" dirty="0">
                <a:solidFill>
                  <a:srgbClr val="000000"/>
                </a:solidFill>
                <a:latin typeface="Canva Sans"/>
              </a:rPr>
              <a:t> </a:t>
            </a:r>
            <a:r>
              <a:rPr lang="en-US" sz="3399" dirty="0" err="1">
                <a:solidFill>
                  <a:srgbClr val="000000"/>
                </a:solidFill>
                <a:latin typeface="Canva Sans"/>
              </a:rPr>
              <a:t>ve</a:t>
            </a:r>
            <a:r>
              <a:rPr lang="en-US" sz="3399" dirty="0">
                <a:solidFill>
                  <a:srgbClr val="000000"/>
                </a:solidFill>
                <a:latin typeface="Canva Sans"/>
              </a:rPr>
              <a:t> </a:t>
            </a:r>
            <a:r>
              <a:rPr lang="en-US" sz="3399" dirty="0" err="1">
                <a:solidFill>
                  <a:srgbClr val="000000"/>
                </a:solidFill>
                <a:latin typeface="Canva Sans"/>
              </a:rPr>
              <a:t>depolanmasına</a:t>
            </a:r>
            <a:r>
              <a:rPr lang="en-US" sz="3399" dirty="0">
                <a:solidFill>
                  <a:srgbClr val="000000"/>
                </a:solidFill>
                <a:latin typeface="Canva Sans"/>
              </a:rPr>
              <a:t> </a:t>
            </a:r>
            <a:r>
              <a:rPr lang="en-US" sz="3399" dirty="0" err="1">
                <a:solidFill>
                  <a:srgbClr val="000000"/>
                </a:solidFill>
                <a:latin typeface="Canva Sans"/>
              </a:rPr>
              <a:t>yönelik</a:t>
            </a:r>
            <a:r>
              <a:rPr lang="en-US" sz="3399" dirty="0">
                <a:solidFill>
                  <a:srgbClr val="000000"/>
                </a:solidFill>
                <a:latin typeface="Canva Sans"/>
              </a:rPr>
              <a:t> </a:t>
            </a:r>
            <a:r>
              <a:rPr lang="en-US" sz="3399" dirty="0" err="1">
                <a:solidFill>
                  <a:srgbClr val="000000"/>
                </a:solidFill>
                <a:latin typeface="Canva Sans"/>
              </a:rPr>
              <a:t>yeni</a:t>
            </a:r>
            <a:r>
              <a:rPr lang="en-US" sz="3399" dirty="0">
                <a:solidFill>
                  <a:srgbClr val="000000"/>
                </a:solidFill>
                <a:latin typeface="Canva Sans"/>
              </a:rPr>
              <a:t> </a:t>
            </a:r>
            <a:r>
              <a:rPr lang="en-US" sz="3399" dirty="0" err="1">
                <a:solidFill>
                  <a:srgbClr val="000000"/>
                </a:solidFill>
                <a:latin typeface="Canva Sans"/>
              </a:rPr>
              <a:t>tesislerin</a:t>
            </a:r>
            <a:r>
              <a:rPr lang="en-US" sz="3399" dirty="0">
                <a:solidFill>
                  <a:srgbClr val="000000"/>
                </a:solidFill>
                <a:latin typeface="Canva Sans"/>
              </a:rPr>
              <a:t> </a:t>
            </a:r>
            <a:r>
              <a:rPr lang="en-US" sz="3399" dirty="0" err="1">
                <a:solidFill>
                  <a:srgbClr val="000000"/>
                </a:solidFill>
                <a:latin typeface="Canva Sans"/>
              </a:rPr>
              <a:t>yapımı</a:t>
            </a:r>
            <a:r>
              <a:rPr lang="en-US" sz="3399" dirty="0">
                <a:solidFill>
                  <a:srgbClr val="000000"/>
                </a:solidFill>
                <a:latin typeface="Canva Sans"/>
              </a:rPr>
              <a:t>, </a:t>
            </a:r>
            <a:r>
              <a:rPr lang="en-US" sz="3399" dirty="0" err="1">
                <a:solidFill>
                  <a:srgbClr val="000000"/>
                </a:solidFill>
                <a:latin typeface="Canva Sans"/>
              </a:rPr>
              <a:t>kısmen</a:t>
            </a:r>
            <a:r>
              <a:rPr lang="en-US" sz="3399" dirty="0">
                <a:solidFill>
                  <a:srgbClr val="000000"/>
                </a:solidFill>
                <a:latin typeface="Canva Sans"/>
              </a:rPr>
              <a:t> </a:t>
            </a:r>
            <a:r>
              <a:rPr lang="en-US" sz="3399" dirty="0" err="1">
                <a:solidFill>
                  <a:srgbClr val="000000"/>
                </a:solidFill>
                <a:latin typeface="Canva Sans"/>
              </a:rPr>
              <a:t>yapılmış</a:t>
            </a:r>
            <a:r>
              <a:rPr lang="en-US" sz="3399" dirty="0">
                <a:solidFill>
                  <a:srgbClr val="000000"/>
                </a:solidFill>
                <a:latin typeface="Canva Sans"/>
              </a:rPr>
              <a:t> </a:t>
            </a:r>
            <a:r>
              <a:rPr lang="en-US" sz="3399" dirty="0" err="1">
                <a:solidFill>
                  <a:srgbClr val="000000"/>
                </a:solidFill>
                <a:latin typeface="Canva Sans"/>
              </a:rPr>
              <a:t>yatırımların</a:t>
            </a:r>
            <a:r>
              <a:rPr lang="en-US" sz="3399" dirty="0">
                <a:solidFill>
                  <a:srgbClr val="000000"/>
                </a:solidFill>
                <a:latin typeface="Canva Sans"/>
              </a:rPr>
              <a:t> </a:t>
            </a:r>
            <a:r>
              <a:rPr lang="en-US" sz="3399" dirty="0" err="1">
                <a:solidFill>
                  <a:srgbClr val="000000"/>
                </a:solidFill>
                <a:latin typeface="Canva Sans"/>
              </a:rPr>
              <a:t>tamamlanması</a:t>
            </a:r>
            <a:r>
              <a:rPr lang="en-US" sz="3399" dirty="0">
                <a:solidFill>
                  <a:srgbClr val="000000"/>
                </a:solidFill>
                <a:latin typeface="Canva Sans"/>
              </a:rPr>
              <a:t>, </a:t>
            </a:r>
            <a:r>
              <a:rPr lang="en-US" sz="3399" dirty="0" err="1">
                <a:solidFill>
                  <a:srgbClr val="000000"/>
                </a:solidFill>
                <a:latin typeface="Canva Sans"/>
              </a:rPr>
              <a:t>faal</a:t>
            </a:r>
            <a:r>
              <a:rPr lang="en-US" sz="3399" dirty="0">
                <a:solidFill>
                  <a:srgbClr val="000000"/>
                </a:solidFill>
                <a:latin typeface="Canva Sans"/>
              </a:rPr>
              <a:t> </a:t>
            </a:r>
            <a:r>
              <a:rPr lang="en-US" sz="3399" dirty="0" err="1">
                <a:solidFill>
                  <a:srgbClr val="000000"/>
                </a:solidFill>
                <a:latin typeface="Canva Sans"/>
              </a:rPr>
              <a:t>olan</a:t>
            </a:r>
            <a:r>
              <a:rPr lang="en-US" sz="3399" dirty="0">
                <a:solidFill>
                  <a:srgbClr val="000000"/>
                </a:solidFill>
                <a:latin typeface="Canva Sans"/>
              </a:rPr>
              <a:t> </a:t>
            </a:r>
            <a:r>
              <a:rPr lang="en-US" sz="3399" dirty="0" err="1">
                <a:solidFill>
                  <a:srgbClr val="000000"/>
                </a:solidFill>
                <a:latin typeface="Canva Sans"/>
              </a:rPr>
              <a:t>mevcut</a:t>
            </a:r>
            <a:r>
              <a:rPr lang="en-US" sz="3399" dirty="0">
                <a:solidFill>
                  <a:srgbClr val="000000"/>
                </a:solidFill>
                <a:latin typeface="Canva Sans"/>
              </a:rPr>
              <a:t> </a:t>
            </a:r>
            <a:r>
              <a:rPr lang="en-US" sz="3399" dirty="0" err="1">
                <a:solidFill>
                  <a:srgbClr val="000000"/>
                </a:solidFill>
                <a:latin typeface="Canva Sans"/>
              </a:rPr>
              <a:t>tesislerin</a:t>
            </a:r>
            <a:r>
              <a:rPr lang="en-US" sz="3399" dirty="0">
                <a:solidFill>
                  <a:srgbClr val="000000"/>
                </a:solidFill>
                <a:latin typeface="Canva Sans"/>
              </a:rPr>
              <a:t> </a:t>
            </a:r>
            <a:r>
              <a:rPr lang="en-US" sz="3399" dirty="0" err="1">
                <a:solidFill>
                  <a:srgbClr val="000000"/>
                </a:solidFill>
                <a:latin typeface="Canva Sans"/>
              </a:rPr>
              <a:t>kapasite</a:t>
            </a:r>
            <a:r>
              <a:rPr lang="en-US" sz="3399" dirty="0">
                <a:solidFill>
                  <a:srgbClr val="000000"/>
                </a:solidFill>
                <a:latin typeface="Canva Sans"/>
              </a:rPr>
              <a:t> </a:t>
            </a:r>
            <a:r>
              <a:rPr lang="en-US" sz="3399" dirty="0" err="1">
                <a:solidFill>
                  <a:srgbClr val="000000"/>
                </a:solidFill>
                <a:latin typeface="Canva Sans"/>
              </a:rPr>
              <a:t>artırımı</a:t>
            </a:r>
            <a:r>
              <a:rPr lang="en-US" sz="3399" dirty="0">
                <a:solidFill>
                  <a:srgbClr val="000000"/>
                </a:solidFill>
                <a:latin typeface="Canva Sans"/>
              </a:rPr>
              <a:t> ile </a:t>
            </a:r>
            <a:r>
              <a:rPr lang="en-US" sz="3399" dirty="0" err="1">
                <a:solidFill>
                  <a:srgbClr val="000000"/>
                </a:solidFill>
                <a:latin typeface="Canva Sans"/>
              </a:rPr>
              <a:t>teknoloji</a:t>
            </a:r>
            <a:r>
              <a:rPr lang="en-US" sz="3399" dirty="0">
                <a:solidFill>
                  <a:srgbClr val="000000"/>
                </a:solidFill>
                <a:latin typeface="Canva Sans"/>
              </a:rPr>
              <a:t> </a:t>
            </a:r>
            <a:r>
              <a:rPr lang="en-US" sz="3399" dirty="0" err="1">
                <a:solidFill>
                  <a:srgbClr val="000000"/>
                </a:solidFill>
                <a:latin typeface="Canva Sans"/>
              </a:rPr>
              <a:t>yenileme</a:t>
            </a:r>
            <a:r>
              <a:rPr lang="en-US" sz="3399" dirty="0">
                <a:solidFill>
                  <a:srgbClr val="000000"/>
                </a:solidFill>
                <a:latin typeface="Canva Sans"/>
              </a:rPr>
              <a:t> </a:t>
            </a:r>
            <a:r>
              <a:rPr lang="en-US" sz="3399" dirty="0" err="1">
                <a:solidFill>
                  <a:srgbClr val="000000"/>
                </a:solidFill>
                <a:latin typeface="Canva Sans"/>
              </a:rPr>
              <a:t>ve</a:t>
            </a:r>
            <a:r>
              <a:rPr lang="en-US" sz="3399" dirty="0">
                <a:solidFill>
                  <a:srgbClr val="000000"/>
                </a:solidFill>
                <a:latin typeface="Canva Sans"/>
              </a:rPr>
              <a:t>/</a:t>
            </a:r>
            <a:r>
              <a:rPr lang="en-US" sz="3399" dirty="0" err="1">
                <a:solidFill>
                  <a:srgbClr val="000000"/>
                </a:solidFill>
                <a:latin typeface="Canva Sans"/>
              </a:rPr>
              <a:t>veya</a:t>
            </a:r>
            <a:r>
              <a:rPr lang="en-US" sz="3399" dirty="0">
                <a:solidFill>
                  <a:srgbClr val="000000"/>
                </a:solidFill>
                <a:latin typeface="Canva Sans"/>
              </a:rPr>
              <a:t> </a:t>
            </a:r>
            <a:r>
              <a:rPr lang="en-US" sz="3399" dirty="0" err="1">
                <a:solidFill>
                  <a:srgbClr val="000000"/>
                </a:solidFill>
                <a:latin typeface="Canva Sans"/>
              </a:rPr>
              <a:t>modernizasyonu</a:t>
            </a:r>
            <a:r>
              <a:rPr lang="en-US" sz="3399" dirty="0">
                <a:solidFill>
                  <a:srgbClr val="000000"/>
                </a:solidFill>
                <a:latin typeface="Canva Sans"/>
              </a:rPr>
              <a:t> </a:t>
            </a:r>
            <a:r>
              <a:rPr lang="en-US" sz="3399" dirty="0" err="1">
                <a:solidFill>
                  <a:srgbClr val="000000"/>
                </a:solidFill>
                <a:latin typeface="Canva Sans"/>
              </a:rPr>
              <a:t>başvuruları</a:t>
            </a:r>
            <a:r>
              <a:rPr lang="en-US" sz="3399" dirty="0">
                <a:solidFill>
                  <a:srgbClr val="000000"/>
                </a:solidFill>
                <a:latin typeface="Canva Sans"/>
              </a:rPr>
              <a:t> </a:t>
            </a:r>
            <a:r>
              <a:rPr lang="en-US" sz="3399" dirty="0" err="1">
                <a:solidFill>
                  <a:srgbClr val="000000"/>
                </a:solidFill>
                <a:latin typeface="Canva Sans"/>
              </a:rPr>
              <a:t>hibe</a:t>
            </a:r>
            <a:r>
              <a:rPr lang="en-US" sz="3399" dirty="0">
                <a:solidFill>
                  <a:srgbClr val="000000"/>
                </a:solidFill>
                <a:latin typeface="Canva Sans"/>
              </a:rPr>
              <a:t> </a:t>
            </a:r>
            <a:r>
              <a:rPr lang="en-US" sz="3399" dirty="0" err="1">
                <a:solidFill>
                  <a:srgbClr val="000000"/>
                </a:solidFill>
                <a:latin typeface="Canva Sans"/>
              </a:rPr>
              <a:t>desteği</a:t>
            </a:r>
            <a:r>
              <a:rPr lang="en-US" sz="3399" dirty="0">
                <a:solidFill>
                  <a:srgbClr val="000000"/>
                </a:solidFill>
                <a:latin typeface="Canva Sans"/>
              </a:rPr>
              <a:t> </a:t>
            </a:r>
            <a:r>
              <a:rPr lang="en-US" sz="3399" dirty="0" err="1">
                <a:solidFill>
                  <a:srgbClr val="000000"/>
                </a:solidFill>
                <a:latin typeface="Canva Sans"/>
              </a:rPr>
              <a:t>kapsamında</a:t>
            </a:r>
            <a:r>
              <a:rPr lang="en-US" sz="3399" dirty="0">
                <a:solidFill>
                  <a:srgbClr val="000000"/>
                </a:solidFill>
                <a:latin typeface="Canva Sans"/>
              </a:rPr>
              <a:t> </a:t>
            </a:r>
            <a:r>
              <a:rPr lang="en-US" sz="3399" dirty="0" err="1">
                <a:solidFill>
                  <a:srgbClr val="000000"/>
                </a:solidFill>
                <a:latin typeface="Canva Sans"/>
              </a:rPr>
              <a:t>değerlendirilir</a:t>
            </a:r>
            <a:r>
              <a:rPr lang="en-US" sz="3399" dirty="0">
                <a:solidFill>
                  <a:srgbClr val="000000"/>
                </a:solidFill>
                <a:latin typeface="Canva Sans"/>
              </a:rPr>
              <a:t>. </a:t>
            </a:r>
          </a:p>
          <a:p>
            <a:pPr algn="just">
              <a:lnSpc>
                <a:spcPts val="4759"/>
              </a:lnSpc>
            </a:pPr>
            <a:endParaRPr dirty="0"/>
          </a:p>
          <a:p>
            <a:pPr algn="just">
              <a:lnSpc>
                <a:spcPts val="4759"/>
              </a:lnSpc>
            </a:pPr>
            <a:r>
              <a:rPr lang="en-US" sz="3399" dirty="0">
                <a:solidFill>
                  <a:srgbClr val="000000"/>
                </a:solidFill>
                <a:latin typeface="Canva Sans"/>
              </a:rPr>
              <a:t>•Et </a:t>
            </a:r>
            <a:r>
              <a:rPr lang="en-US" sz="3399" dirty="0" err="1">
                <a:solidFill>
                  <a:srgbClr val="000000"/>
                </a:solidFill>
                <a:latin typeface="Canva Sans"/>
              </a:rPr>
              <a:t>işleme</a:t>
            </a:r>
            <a:r>
              <a:rPr lang="en-US" sz="3399" dirty="0">
                <a:solidFill>
                  <a:srgbClr val="000000"/>
                </a:solidFill>
                <a:latin typeface="Canva Sans"/>
              </a:rPr>
              <a:t> (</a:t>
            </a:r>
            <a:r>
              <a:rPr lang="en-US" sz="3399" dirty="0" err="1">
                <a:solidFill>
                  <a:srgbClr val="000000"/>
                </a:solidFill>
                <a:latin typeface="Canva Sans"/>
              </a:rPr>
              <a:t>en</a:t>
            </a:r>
            <a:r>
              <a:rPr lang="en-US" sz="3399" dirty="0">
                <a:solidFill>
                  <a:srgbClr val="000000"/>
                </a:solidFill>
                <a:latin typeface="Canva Sans"/>
              </a:rPr>
              <a:t> </a:t>
            </a:r>
            <a:r>
              <a:rPr lang="en-US" sz="3399" dirty="0" err="1">
                <a:solidFill>
                  <a:srgbClr val="000000"/>
                </a:solidFill>
                <a:latin typeface="Canva Sans"/>
              </a:rPr>
              <a:t>fazla</a:t>
            </a:r>
            <a:r>
              <a:rPr lang="en-US" sz="3399" dirty="0">
                <a:solidFill>
                  <a:srgbClr val="000000"/>
                </a:solidFill>
                <a:latin typeface="Canva Sans"/>
              </a:rPr>
              <a:t> 0,5 ton/</a:t>
            </a:r>
            <a:r>
              <a:rPr lang="en-US" sz="3399" dirty="0" err="1">
                <a:solidFill>
                  <a:srgbClr val="000000"/>
                </a:solidFill>
                <a:latin typeface="Canva Sans"/>
              </a:rPr>
              <a:t>gün</a:t>
            </a:r>
            <a:r>
              <a:rPr lang="en-US" sz="3399" dirty="0">
                <a:solidFill>
                  <a:srgbClr val="000000"/>
                </a:solidFill>
                <a:latin typeface="Canva Sans"/>
              </a:rPr>
              <a:t> </a:t>
            </a:r>
            <a:r>
              <a:rPr lang="en-US" sz="3399" dirty="0" err="1">
                <a:solidFill>
                  <a:srgbClr val="000000"/>
                </a:solidFill>
                <a:latin typeface="Canva Sans"/>
              </a:rPr>
              <a:t>işleme</a:t>
            </a:r>
            <a:r>
              <a:rPr lang="en-US" sz="3399" dirty="0">
                <a:solidFill>
                  <a:srgbClr val="000000"/>
                </a:solidFill>
                <a:latin typeface="Canva Sans"/>
              </a:rPr>
              <a:t> </a:t>
            </a:r>
            <a:r>
              <a:rPr lang="en-US" sz="3399" dirty="0" err="1">
                <a:solidFill>
                  <a:srgbClr val="000000"/>
                </a:solidFill>
                <a:latin typeface="Canva Sans"/>
              </a:rPr>
              <a:t>kapasitesi</a:t>
            </a:r>
            <a:r>
              <a:rPr lang="en-US" sz="3399" dirty="0">
                <a:solidFill>
                  <a:srgbClr val="000000"/>
                </a:solidFill>
                <a:latin typeface="Canva Sans"/>
              </a:rPr>
              <a:t>) </a:t>
            </a:r>
            <a:r>
              <a:rPr lang="en-US" sz="3399" dirty="0" err="1">
                <a:solidFill>
                  <a:srgbClr val="000000"/>
                </a:solidFill>
                <a:latin typeface="Canva Sans"/>
              </a:rPr>
              <a:t>ve</a:t>
            </a:r>
            <a:r>
              <a:rPr lang="en-US" sz="3399" dirty="0">
                <a:solidFill>
                  <a:srgbClr val="000000"/>
                </a:solidFill>
                <a:latin typeface="Canva Sans"/>
              </a:rPr>
              <a:t> </a:t>
            </a:r>
            <a:r>
              <a:rPr lang="en-US" sz="3399" dirty="0" err="1">
                <a:solidFill>
                  <a:srgbClr val="000000"/>
                </a:solidFill>
                <a:latin typeface="Canva Sans"/>
              </a:rPr>
              <a:t>süt</a:t>
            </a:r>
            <a:r>
              <a:rPr lang="en-US" sz="3399" dirty="0">
                <a:solidFill>
                  <a:srgbClr val="000000"/>
                </a:solidFill>
                <a:latin typeface="Canva Sans"/>
              </a:rPr>
              <a:t> </a:t>
            </a:r>
            <a:r>
              <a:rPr lang="en-US" sz="3399" dirty="0" err="1">
                <a:solidFill>
                  <a:srgbClr val="000000"/>
                </a:solidFill>
                <a:latin typeface="Canva Sans"/>
              </a:rPr>
              <a:t>işleme</a:t>
            </a:r>
            <a:r>
              <a:rPr lang="en-US" sz="3399" dirty="0">
                <a:solidFill>
                  <a:srgbClr val="000000"/>
                </a:solidFill>
                <a:latin typeface="Canva Sans"/>
              </a:rPr>
              <a:t> (</a:t>
            </a:r>
            <a:r>
              <a:rPr lang="en-US" sz="3399" dirty="0" err="1">
                <a:solidFill>
                  <a:srgbClr val="000000"/>
                </a:solidFill>
                <a:latin typeface="Canva Sans"/>
              </a:rPr>
              <a:t>en</a:t>
            </a:r>
            <a:r>
              <a:rPr lang="en-US" sz="3399" dirty="0">
                <a:solidFill>
                  <a:srgbClr val="000000"/>
                </a:solidFill>
                <a:latin typeface="Canva Sans"/>
              </a:rPr>
              <a:t> </a:t>
            </a:r>
            <a:r>
              <a:rPr lang="en-US" sz="3399" dirty="0" err="1">
                <a:solidFill>
                  <a:srgbClr val="000000"/>
                </a:solidFill>
                <a:latin typeface="Canva Sans"/>
              </a:rPr>
              <a:t>fazla</a:t>
            </a:r>
            <a:r>
              <a:rPr lang="en-US" sz="3399" dirty="0">
                <a:solidFill>
                  <a:srgbClr val="000000"/>
                </a:solidFill>
                <a:latin typeface="Canva Sans"/>
              </a:rPr>
              <a:t> 10 ton/</a:t>
            </a:r>
            <a:r>
              <a:rPr lang="en-US" sz="3399" dirty="0" err="1">
                <a:solidFill>
                  <a:srgbClr val="000000"/>
                </a:solidFill>
                <a:latin typeface="Canva Sans"/>
              </a:rPr>
              <a:t>gün</a:t>
            </a:r>
            <a:r>
              <a:rPr lang="en-US" sz="3399" dirty="0">
                <a:solidFill>
                  <a:srgbClr val="000000"/>
                </a:solidFill>
                <a:latin typeface="Canva Sans"/>
              </a:rPr>
              <a:t> </a:t>
            </a:r>
            <a:r>
              <a:rPr lang="en-US" sz="3399" dirty="0" err="1">
                <a:solidFill>
                  <a:srgbClr val="000000"/>
                </a:solidFill>
                <a:latin typeface="Canva Sans"/>
              </a:rPr>
              <a:t>işleme</a:t>
            </a:r>
            <a:r>
              <a:rPr lang="en-US" sz="3399" dirty="0">
                <a:solidFill>
                  <a:srgbClr val="000000"/>
                </a:solidFill>
                <a:latin typeface="Canva Sans"/>
              </a:rPr>
              <a:t> </a:t>
            </a:r>
            <a:r>
              <a:rPr lang="en-US" sz="3399" dirty="0" err="1">
                <a:solidFill>
                  <a:srgbClr val="000000"/>
                </a:solidFill>
                <a:latin typeface="Canva Sans"/>
              </a:rPr>
              <a:t>kapasitesi</a:t>
            </a:r>
            <a:r>
              <a:rPr lang="en-US" sz="3399" dirty="0">
                <a:solidFill>
                  <a:srgbClr val="000000"/>
                </a:solidFill>
                <a:latin typeface="Canva Sans"/>
              </a:rPr>
              <a:t>) </a:t>
            </a:r>
            <a:r>
              <a:rPr lang="en-US" sz="3399" dirty="0" err="1">
                <a:solidFill>
                  <a:srgbClr val="000000"/>
                </a:solidFill>
                <a:latin typeface="Canva Sans"/>
              </a:rPr>
              <a:t>tesisleri</a:t>
            </a:r>
            <a:r>
              <a:rPr lang="en-US" sz="3399" dirty="0">
                <a:solidFill>
                  <a:srgbClr val="000000"/>
                </a:solidFill>
                <a:latin typeface="Canva Sans"/>
              </a:rPr>
              <a:t> </a:t>
            </a:r>
            <a:r>
              <a:rPr lang="en-US" sz="3399" dirty="0" err="1">
                <a:solidFill>
                  <a:srgbClr val="000000"/>
                </a:solidFill>
                <a:latin typeface="Canva Sans"/>
              </a:rPr>
              <a:t>hibe</a:t>
            </a:r>
            <a:r>
              <a:rPr lang="en-US" sz="3399" dirty="0">
                <a:solidFill>
                  <a:srgbClr val="000000"/>
                </a:solidFill>
                <a:latin typeface="Canva Sans"/>
              </a:rPr>
              <a:t> </a:t>
            </a:r>
            <a:r>
              <a:rPr lang="en-US" sz="3399" dirty="0" err="1">
                <a:solidFill>
                  <a:srgbClr val="000000"/>
                </a:solidFill>
                <a:latin typeface="Canva Sans"/>
              </a:rPr>
              <a:t>desteği</a:t>
            </a:r>
            <a:r>
              <a:rPr lang="en-US" sz="3399" dirty="0">
                <a:solidFill>
                  <a:srgbClr val="000000"/>
                </a:solidFill>
                <a:latin typeface="Canva Sans"/>
              </a:rPr>
              <a:t> </a:t>
            </a:r>
            <a:r>
              <a:rPr lang="en-US" sz="3399" dirty="0" err="1">
                <a:solidFill>
                  <a:srgbClr val="000000"/>
                </a:solidFill>
                <a:latin typeface="Canva Sans"/>
              </a:rPr>
              <a:t>kapsamında</a:t>
            </a:r>
            <a:r>
              <a:rPr lang="en-US" sz="3399" dirty="0">
                <a:solidFill>
                  <a:srgbClr val="000000"/>
                </a:solidFill>
                <a:latin typeface="Canva Sans"/>
              </a:rPr>
              <a:t> </a:t>
            </a:r>
            <a:r>
              <a:rPr lang="en-US" sz="3399" dirty="0" err="1">
                <a:solidFill>
                  <a:srgbClr val="000000"/>
                </a:solidFill>
                <a:latin typeface="Canva Sans"/>
              </a:rPr>
              <a:t>değerlendirilir</a:t>
            </a:r>
            <a:endParaRPr lang="en-US" sz="3399" dirty="0">
              <a:solidFill>
                <a:srgbClr val="000000"/>
              </a:solidFill>
              <a:latin typeface="Canva Sans"/>
            </a:endParaRPr>
          </a:p>
          <a:p>
            <a:pPr algn="just">
              <a:lnSpc>
                <a:spcPts val="4759"/>
              </a:lnSpc>
            </a:pPr>
            <a:endParaRPr dirty="0"/>
          </a:p>
          <a:p>
            <a:pPr>
              <a:lnSpc>
                <a:spcPts val="4759"/>
              </a:lnSpc>
            </a:pPr>
            <a:endParaRPr dirty="0"/>
          </a:p>
        </p:txBody>
      </p:sp>
      <p:pic>
        <p:nvPicPr>
          <p:cNvPr id="8" name="Picture 5"/>
          <p:cNvPicPr>
            <a:picLocks noChangeAspect="1"/>
          </p:cNvPicPr>
          <p:nvPr/>
        </p:nvPicPr>
        <p:blipFill>
          <a:blip r:embed="rId2"/>
          <a:srcRect t="5555" b="5555"/>
          <a:stretch>
            <a:fillRect/>
          </a:stretch>
        </p:blipFill>
        <p:spPr>
          <a:xfrm>
            <a:off x="10198614" y="5071492"/>
            <a:ext cx="8089386" cy="521550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86783" y="1473517"/>
            <a:ext cx="7713047" cy="1488002"/>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Hayvansal Ürünlerin İşlenmesine Yönelik Yatırımlar </a:t>
            </a:r>
          </a:p>
        </p:txBody>
      </p:sp>
      <p:sp>
        <p:nvSpPr>
          <p:cNvPr id="7" name="TextBox 7"/>
          <p:cNvSpPr txBox="1"/>
          <p:nvPr/>
        </p:nvSpPr>
        <p:spPr>
          <a:xfrm>
            <a:off x="323561" y="480060"/>
            <a:ext cx="9548767" cy="8602345"/>
          </a:xfrm>
          <a:prstGeom prst="rect">
            <a:avLst/>
          </a:prstGeom>
        </p:spPr>
        <p:txBody>
          <a:bodyPr lIns="0" tIns="0" rIns="0" bIns="0" rtlCol="0" anchor="t">
            <a:spAutoFit/>
          </a:bodyPr>
          <a:lstStyle/>
          <a:p>
            <a:pPr algn="just">
              <a:lnSpc>
                <a:spcPts val="4760"/>
              </a:lnSpc>
            </a:pPr>
            <a:r>
              <a:rPr lang="en-US" sz="3400" dirty="0">
                <a:solidFill>
                  <a:srgbClr val="000000"/>
                </a:solidFill>
                <a:latin typeface="Canva Sans"/>
              </a:rPr>
              <a:t>•</a:t>
            </a:r>
            <a:r>
              <a:rPr lang="en-US" sz="3400" dirty="0" err="1">
                <a:solidFill>
                  <a:srgbClr val="000000"/>
                </a:solidFill>
                <a:latin typeface="Canva Sans"/>
              </a:rPr>
              <a:t>Hibeden</a:t>
            </a:r>
            <a:r>
              <a:rPr lang="en-US" sz="3400" dirty="0">
                <a:solidFill>
                  <a:srgbClr val="000000"/>
                </a:solidFill>
                <a:latin typeface="Canva Sans"/>
              </a:rPr>
              <a:t> </a:t>
            </a:r>
            <a:r>
              <a:rPr lang="en-US" sz="3400" dirty="0" err="1">
                <a:solidFill>
                  <a:srgbClr val="000000"/>
                </a:solidFill>
                <a:latin typeface="Canva Sans"/>
              </a:rPr>
              <a:t>faydalanan</a:t>
            </a:r>
            <a:r>
              <a:rPr lang="en-US" sz="3400" dirty="0">
                <a:solidFill>
                  <a:srgbClr val="000000"/>
                </a:solidFill>
                <a:latin typeface="Canva Sans"/>
              </a:rPr>
              <a:t> </a:t>
            </a:r>
            <a:r>
              <a:rPr lang="en-US" sz="3400" dirty="0" err="1">
                <a:solidFill>
                  <a:srgbClr val="000000"/>
                </a:solidFill>
                <a:latin typeface="Canva Sans"/>
              </a:rPr>
              <a:t>yatırımcılar</a:t>
            </a:r>
            <a:r>
              <a:rPr lang="en-US" sz="3400" dirty="0">
                <a:solidFill>
                  <a:srgbClr val="000000"/>
                </a:solidFill>
                <a:latin typeface="Canva Sans"/>
              </a:rPr>
              <a:t> </a:t>
            </a:r>
            <a:r>
              <a:rPr lang="en-US" sz="3400" dirty="0" err="1">
                <a:solidFill>
                  <a:srgbClr val="000000"/>
                </a:solidFill>
                <a:latin typeface="Canva Sans"/>
              </a:rPr>
              <a:t>nihai</a:t>
            </a:r>
            <a:r>
              <a:rPr lang="en-US" sz="3400" dirty="0">
                <a:solidFill>
                  <a:srgbClr val="000000"/>
                </a:solidFill>
                <a:latin typeface="Canva Sans"/>
              </a:rPr>
              <a:t> </a:t>
            </a:r>
            <a:r>
              <a:rPr lang="en-US" sz="3400" dirty="0" err="1">
                <a:solidFill>
                  <a:srgbClr val="000000"/>
                </a:solidFill>
                <a:latin typeface="Canva Sans"/>
              </a:rPr>
              <a:t>ödeme</a:t>
            </a:r>
            <a:r>
              <a:rPr lang="en-US" sz="3400" dirty="0">
                <a:solidFill>
                  <a:srgbClr val="000000"/>
                </a:solidFill>
                <a:latin typeface="Canva Sans"/>
              </a:rPr>
              <a:t> </a:t>
            </a:r>
            <a:r>
              <a:rPr lang="en-US" sz="3400" dirty="0" err="1">
                <a:solidFill>
                  <a:srgbClr val="000000"/>
                </a:solidFill>
                <a:latin typeface="Canva Sans"/>
              </a:rPr>
              <a:t>için</a:t>
            </a:r>
            <a:r>
              <a:rPr lang="en-US" sz="3400" dirty="0">
                <a:solidFill>
                  <a:srgbClr val="000000"/>
                </a:solidFill>
                <a:latin typeface="Canva Sans"/>
              </a:rPr>
              <a:t> </a:t>
            </a:r>
            <a:r>
              <a:rPr lang="en-US" sz="3400" dirty="0" err="1">
                <a:solidFill>
                  <a:srgbClr val="000000"/>
                </a:solidFill>
                <a:latin typeface="Canva Sans"/>
              </a:rPr>
              <a:t>talepte</a:t>
            </a:r>
            <a:r>
              <a:rPr lang="en-US" sz="3400" dirty="0">
                <a:solidFill>
                  <a:srgbClr val="000000"/>
                </a:solidFill>
                <a:latin typeface="Canva Sans"/>
              </a:rPr>
              <a:t> </a:t>
            </a:r>
            <a:r>
              <a:rPr lang="en-US" sz="3400" dirty="0" err="1">
                <a:solidFill>
                  <a:srgbClr val="000000"/>
                </a:solidFill>
                <a:latin typeface="Canva Sans"/>
              </a:rPr>
              <a:t>bulunduklarında</a:t>
            </a:r>
            <a:r>
              <a:rPr lang="en-US" sz="3400" dirty="0">
                <a:solidFill>
                  <a:srgbClr val="000000"/>
                </a:solidFill>
                <a:latin typeface="Canva Sans"/>
              </a:rPr>
              <a:t>; </a:t>
            </a:r>
            <a:r>
              <a:rPr lang="en-US" sz="3400" dirty="0" err="1">
                <a:solidFill>
                  <a:srgbClr val="000000"/>
                </a:solidFill>
                <a:latin typeface="Canva Sans"/>
              </a:rPr>
              <a:t>proje</a:t>
            </a:r>
            <a:r>
              <a:rPr lang="en-US" sz="3400" dirty="0">
                <a:solidFill>
                  <a:srgbClr val="000000"/>
                </a:solidFill>
                <a:latin typeface="Canva Sans"/>
              </a:rPr>
              <a:t> </a:t>
            </a:r>
            <a:r>
              <a:rPr lang="en-US" sz="3400" dirty="0" err="1">
                <a:solidFill>
                  <a:srgbClr val="000000"/>
                </a:solidFill>
                <a:latin typeface="Canva Sans"/>
              </a:rPr>
              <a:t>sonucu</a:t>
            </a:r>
            <a:r>
              <a:rPr lang="en-US" sz="3400" dirty="0">
                <a:solidFill>
                  <a:srgbClr val="000000"/>
                </a:solidFill>
                <a:latin typeface="Canva Sans"/>
              </a:rPr>
              <a:t> </a:t>
            </a:r>
            <a:r>
              <a:rPr lang="en-US" sz="3400" dirty="0" err="1">
                <a:solidFill>
                  <a:srgbClr val="000000"/>
                </a:solidFill>
                <a:latin typeface="Canva Sans"/>
              </a:rPr>
              <a:t>yapılan</a:t>
            </a:r>
            <a:r>
              <a:rPr lang="en-US" sz="3400" dirty="0">
                <a:solidFill>
                  <a:srgbClr val="000000"/>
                </a:solidFill>
                <a:latin typeface="Canva Sans"/>
              </a:rPr>
              <a:t> </a:t>
            </a:r>
            <a:r>
              <a:rPr lang="en-US" sz="3400" dirty="0" err="1">
                <a:solidFill>
                  <a:srgbClr val="000000"/>
                </a:solidFill>
                <a:latin typeface="Canva Sans"/>
              </a:rPr>
              <a:t>tesis</a:t>
            </a:r>
            <a:r>
              <a:rPr lang="en-US" sz="3400" dirty="0">
                <a:solidFill>
                  <a:srgbClr val="000000"/>
                </a:solidFill>
                <a:latin typeface="Canva Sans"/>
              </a:rPr>
              <a:t>, </a:t>
            </a:r>
            <a:r>
              <a:rPr lang="en-US" sz="3400" dirty="0" err="1">
                <a:solidFill>
                  <a:srgbClr val="000000"/>
                </a:solidFill>
                <a:latin typeface="Canva Sans"/>
              </a:rPr>
              <a:t>yürürlükte</a:t>
            </a:r>
            <a:r>
              <a:rPr lang="en-US" sz="3400" dirty="0">
                <a:solidFill>
                  <a:srgbClr val="000000"/>
                </a:solidFill>
                <a:latin typeface="Canva Sans"/>
              </a:rPr>
              <a:t> </a:t>
            </a:r>
            <a:r>
              <a:rPr lang="en-US" sz="3400" dirty="0" err="1">
                <a:solidFill>
                  <a:srgbClr val="000000"/>
                </a:solidFill>
                <a:latin typeface="Canva Sans"/>
              </a:rPr>
              <a:t>olan</a:t>
            </a:r>
            <a:r>
              <a:rPr lang="en-US" sz="3400" dirty="0">
                <a:solidFill>
                  <a:srgbClr val="000000"/>
                </a:solidFill>
                <a:latin typeface="Canva Sans"/>
              </a:rPr>
              <a:t> </a:t>
            </a:r>
            <a:r>
              <a:rPr lang="en-US" sz="3400" dirty="0" err="1">
                <a:solidFill>
                  <a:srgbClr val="000000"/>
                </a:solidFill>
                <a:latin typeface="Canva Sans"/>
              </a:rPr>
              <a:t>mevzuat</a:t>
            </a:r>
            <a:r>
              <a:rPr lang="en-US" sz="3400" dirty="0">
                <a:solidFill>
                  <a:srgbClr val="000000"/>
                </a:solidFill>
                <a:latin typeface="Canva Sans"/>
              </a:rPr>
              <a:t> </a:t>
            </a:r>
            <a:r>
              <a:rPr lang="en-US" sz="3400" dirty="0" err="1">
                <a:solidFill>
                  <a:srgbClr val="000000"/>
                </a:solidFill>
                <a:latin typeface="Canva Sans"/>
              </a:rPr>
              <a:t>ve</a:t>
            </a:r>
            <a:r>
              <a:rPr lang="en-US" sz="3400" dirty="0">
                <a:solidFill>
                  <a:srgbClr val="000000"/>
                </a:solidFill>
                <a:latin typeface="Canva Sans"/>
              </a:rPr>
              <a:t>/</a:t>
            </a:r>
            <a:r>
              <a:rPr lang="en-US" sz="3400" dirty="0" err="1">
                <a:solidFill>
                  <a:srgbClr val="000000"/>
                </a:solidFill>
                <a:latin typeface="Canva Sans"/>
              </a:rPr>
              <a:t>veya</a:t>
            </a:r>
            <a:r>
              <a:rPr lang="en-US" sz="3400" dirty="0">
                <a:solidFill>
                  <a:srgbClr val="000000"/>
                </a:solidFill>
                <a:latin typeface="Canva Sans"/>
              </a:rPr>
              <a:t> </a:t>
            </a:r>
            <a:r>
              <a:rPr lang="en-US" sz="3400" dirty="0" err="1">
                <a:solidFill>
                  <a:srgbClr val="000000"/>
                </a:solidFill>
                <a:latin typeface="Canva Sans"/>
              </a:rPr>
              <a:t>sözleşme</a:t>
            </a:r>
            <a:r>
              <a:rPr lang="en-US" sz="3400" dirty="0">
                <a:solidFill>
                  <a:srgbClr val="000000"/>
                </a:solidFill>
                <a:latin typeface="Canva Sans"/>
              </a:rPr>
              <a:t> </a:t>
            </a:r>
            <a:r>
              <a:rPr lang="en-US" sz="3400" dirty="0" err="1">
                <a:solidFill>
                  <a:srgbClr val="000000"/>
                </a:solidFill>
                <a:latin typeface="Canva Sans"/>
              </a:rPr>
              <a:t>sonrası</a:t>
            </a:r>
            <a:r>
              <a:rPr lang="en-US" sz="3400" dirty="0">
                <a:solidFill>
                  <a:srgbClr val="000000"/>
                </a:solidFill>
                <a:latin typeface="Canva Sans"/>
              </a:rPr>
              <a:t> </a:t>
            </a:r>
            <a:r>
              <a:rPr lang="en-US" sz="3400" dirty="0" err="1">
                <a:solidFill>
                  <a:srgbClr val="000000"/>
                </a:solidFill>
                <a:latin typeface="Canva Sans"/>
              </a:rPr>
              <a:t>yayımlanmış</a:t>
            </a:r>
            <a:r>
              <a:rPr lang="en-US" sz="3400" dirty="0">
                <a:solidFill>
                  <a:srgbClr val="000000"/>
                </a:solidFill>
                <a:latin typeface="Canva Sans"/>
              </a:rPr>
              <a:t> </a:t>
            </a:r>
            <a:r>
              <a:rPr lang="en-US" sz="3400" dirty="0" err="1">
                <a:solidFill>
                  <a:srgbClr val="000000"/>
                </a:solidFill>
                <a:latin typeface="Canva Sans"/>
              </a:rPr>
              <a:t>mevzuatla</a:t>
            </a:r>
            <a:r>
              <a:rPr lang="en-US" sz="3400" dirty="0">
                <a:solidFill>
                  <a:srgbClr val="000000"/>
                </a:solidFill>
                <a:latin typeface="Canva Sans"/>
              </a:rPr>
              <a:t> [5996 </a:t>
            </a:r>
            <a:r>
              <a:rPr lang="en-US" sz="3400" dirty="0" err="1">
                <a:solidFill>
                  <a:srgbClr val="000000"/>
                </a:solidFill>
                <a:latin typeface="Canva Sans"/>
              </a:rPr>
              <a:t>sayılı</a:t>
            </a:r>
            <a:r>
              <a:rPr lang="en-US" sz="3400" dirty="0">
                <a:solidFill>
                  <a:srgbClr val="000000"/>
                </a:solidFill>
                <a:latin typeface="Canva Sans"/>
              </a:rPr>
              <a:t> </a:t>
            </a:r>
            <a:r>
              <a:rPr lang="en-US" sz="3400" dirty="0" err="1">
                <a:solidFill>
                  <a:srgbClr val="000000"/>
                </a:solidFill>
                <a:latin typeface="Canva Sans"/>
              </a:rPr>
              <a:t>Veteriner</a:t>
            </a:r>
            <a:r>
              <a:rPr lang="en-US" sz="3400" dirty="0">
                <a:solidFill>
                  <a:srgbClr val="000000"/>
                </a:solidFill>
                <a:latin typeface="Canva Sans"/>
              </a:rPr>
              <a:t> </a:t>
            </a:r>
            <a:r>
              <a:rPr lang="en-US" sz="3400" dirty="0" err="1">
                <a:solidFill>
                  <a:srgbClr val="000000"/>
                </a:solidFill>
                <a:latin typeface="Canva Sans"/>
              </a:rPr>
              <a:t>Hizmetleri</a:t>
            </a:r>
            <a:r>
              <a:rPr lang="en-US" sz="3400" dirty="0">
                <a:solidFill>
                  <a:srgbClr val="000000"/>
                </a:solidFill>
                <a:latin typeface="Canva Sans"/>
              </a:rPr>
              <a:t>, </a:t>
            </a:r>
            <a:r>
              <a:rPr lang="en-US" sz="3400" dirty="0" err="1">
                <a:solidFill>
                  <a:srgbClr val="000000"/>
                </a:solidFill>
                <a:latin typeface="Canva Sans"/>
              </a:rPr>
              <a:t>Bitki</a:t>
            </a:r>
            <a:r>
              <a:rPr lang="en-US" sz="3400" dirty="0">
                <a:solidFill>
                  <a:srgbClr val="000000"/>
                </a:solidFill>
                <a:latin typeface="Canva Sans"/>
              </a:rPr>
              <a:t> </a:t>
            </a:r>
            <a:r>
              <a:rPr lang="en-US" sz="3400" dirty="0" err="1">
                <a:solidFill>
                  <a:srgbClr val="000000"/>
                </a:solidFill>
                <a:latin typeface="Canva Sans"/>
              </a:rPr>
              <a:t>Sağlığı</a:t>
            </a:r>
            <a:r>
              <a:rPr lang="en-US" sz="3400" dirty="0">
                <a:solidFill>
                  <a:srgbClr val="000000"/>
                </a:solidFill>
                <a:latin typeface="Canva Sans"/>
              </a:rPr>
              <a:t>, Gıda </a:t>
            </a:r>
            <a:r>
              <a:rPr lang="en-US" sz="3400" dirty="0" err="1">
                <a:solidFill>
                  <a:srgbClr val="000000"/>
                </a:solidFill>
                <a:latin typeface="Canva Sans"/>
              </a:rPr>
              <a:t>ve</a:t>
            </a:r>
            <a:r>
              <a:rPr lang="en-US" sz="3400" dirty="0">
                <a:solidFill>
                  <a:srgbClr val="000000"/>
                </a:solidFill>
                <a:latin typeface="Canva Sans"/>
              </a:rPr>
              <a:t> </a:t>
            </a:r>
            <a:r>
              <a:rPr lang="en-US" sz="3400" dirty="0" err="1">
                <a:solidFill>
                  <a:srgbClr val="000000"/>
                </a:solidFill>
                <a:latin typeface="Canva Sans"/>
              </a:rPr>
              <a:t>Yem</a:t>
            </a:r>
            <a:r>
              <a:rPr lang="en-US" sz="3400" dirty="0">
                <a:solidFill>
                  <a:srgbClr val="000000"/>
                </a:solidFill>
                <a:latin typeface="Canva Sans"/>
              </a:rPr>
              <a:t> </a:t>
            </a:r>
            <a:r>
              <a:rPr lang="en-US" sz="3400" dirty="0" err="1">
                <a:solidFill>
                  <a:srgbClr val="000000"/>
                </a:solidFill>
                <a:latin typeface="Canva Sans"/>
              </a:rPr>
              <a:t>Kanunu</a:t>
            </a:r>
            <a:r>
              <a:rPr lang="en-US" sz="3400" dirty="0">
                <a:solidFill>
                  <a:srgbClr val="000000"/>
                </a:solidFill>
                <a:latin typeface="Canva Sans"/>
              </a:rPr>
              <a:t>, 6331 </a:t>
            </a:r>
            <a:r>
              <a:rPr lang="en-US" sz="3400" dirty="0" err="1">
                <a:solidFill>
                  <a:srgbClr val="000000"/>
                </a:solidFill>
                <a:latin typeface="Canva Sans"/>
              </a:rPr>
              <a:t>sayılı</a:t>
            </a:r>
            <a:r>
              <a:rPr lang="en-US" sz="3400" dirty="0">
                <a:solidFill>
                  <a:srgbClr val="000000"/>
                </a:solidFill>
                <a:latin typeface="Canva Sans"/>
              </a:rPr>
              <a:t> </a:t>
            </a:r>
            <a:r>
              <a:rPr lang="en-US" sz="3400" dirty="0" err="1">
                <a:solidFill>
                  <a:srgbClr val="000000"/>
                </a:solidFill>
                <a:latin typeface="Canva Sans"/>
              </a:rPr>
              <a:t>İş</a:t>
            </a:r>
            <a:r>
              <a:rPr lang="en-US" sz="3400" dirty="0">
                <a:solidFill>
                  <a:srgbClr val="000000"/>
                </a:solidFill>
                <a:latin typeface="Canva Sans"/>
              </a:rPr>
              <a:t> </a:t>
            </a:r>
            <a:r>
              <a:rPr lang="en-US" sz="3400" dirty="0" err="1">
                <a:solidFill>
                  <a:srgbClr val="000000"/>
                </a:solidFill>
                <a:latin typeface="Canva Sans"/>
              </a:rPr>
              <a:t>Sağlığı</a:t>
            </a:r>
            <a:r>
              <a:rPr lang="en-US" sz="3400" dirty="0">
                <a:solidFill>
                  <a:srgbClr val="000000"/>
                </a:solidFill>
                <a:latin typeface="Canva Sans"/>
              </a:rPr>
              <a:t> </a:t>
            </a:r>
            <a:r>
              <a:rPr lang="en-US" sz="3400" dirty="0" err="1">
                <a:solidFill>
                  <a:srgbClr val="000000"/>
                </a:solidFill>
                <a:latin typeface="Canva Sans"/>
              </a:rPr>
              <a:t>ve</a:t>
            </a:r>
            <a:r>
              <a:rPr lang="en-US" sz="3400" dirty="0">
                <a:solidFill>
                  <a:srgbClr val="000000"/>
                </a:solidFill>
                <a:latin typeface="Canva Sans"/>
              </a:rPr>
              <a:t> </a:t>
            </a:r>
            <a:r>
              <a:rPr lang="en-US" sz="3400" dirty="0" err="1">
                <a:solidFill>
                  <a:srgbClr val="000000"/>
                </a:solidFill>
                <a:latin typeface="Canva Sans"/>
              </a:rPr>
              <a:t>Güvenliği</a:t>
            </a:r>
            <a:r>
              <a:rPr lang="en-US" sz="3400" dirty="0">
                <a:solidFill>
                  <a:srgbClr val="000000"/>
                </a:solidFill>
                <a:latin typeface="Canva Sans"/>
              </a:rPr>
              <a:t> </a:t>
            </a:r>
            <a:r>
              <a:rPr lang="en-US" sz="3400" dirty="0" err="1">
                <a:solidFill>
                  <a:srgbClr val="000000"/>
                </a:solidFill>
                <a:latin typeface="Canva Sans"/>
              </a:rPr>
              <a:t>Kanunu</a:t>
            </a:r>
            <a:r>
              <a:rPr lang="en-US" sz="3400" dirty="0">
                <a:solidFill>
                  <a:srgbClr val="000000"/>
                </a:solidFill>
                <a:latin typeface="Canva Sans"/>
              </a:rPr>
              <a:t>, 2872 </a:t>
            </a:r>
            <a:r>
              <a:rPr lang="en-US" sz="3400" dirty="0" err="1">
                <a:solidFill>
                  <a:srgbClr val="000000"/>
                </a:solidFill>
                <a:latin typeface="Canva Sans"/>
              </a:rPr>
              <a:t>sayılı</a:t>
            </a:r>
            <a:r>
              <a:rPr lang="en-US" sz="3400" dirty="0">
                <a:solidFill>
                  <a:srgbClr val="000000"/>
                </a:solidFill>
                <a:latin typeface="Canva Sans"/>
              </a:rPr>
              <a:t> </a:t>
            </a:r>
            <a:r>
              <a:rPr lang="en-US" sz="3400" dirty="0" err="1">
                <a:solidFill>
                  <a:srgbClr val="000000"/>
                </a:solidFill>
                <a:latin typeface="Canva Sans"/>
              </a:rPr>
              <a:t>Çevre</a:t>
            </a:r>
            <a:r>
              <a:rPr lang="en-US" sz="3400" dirty="0">
                <a:solidFill>
                  <a:srgbClr val="000000"/>
                </a:solidFill>
                <a:latin typeface="Canva Sans"/>
              </a:rPr>
              <a:t> </a:t>
            </a:r>
            <a:r>
              <a:rPr lang="en-US" sz="3400" dirty="0" err="1">
                <a:solidFill>
                  <a:srgbClr val="000000"/>
                </a:solidFill>
                <a:latin typeface="Canva Sans"/>
              </a:rPr>
              <a:t>Kanunu</a:t>
            </a:r>
            <a:r>
              <a:rPr lang="en-US" sz="3400" dirty="0">
                <a:solidFill>
                  <a:srgbClr val="000000"/>
                </a:solidFill>
                <a:latin typeface="Canva Sans"/>
              </a:rPr>
              <a:t> (Süt </a:t>
            </a:r>
            <a:r>
              <a:rPr lang="en-US" sz="3400" dirty="0" err="1">
                <a:solidFill>
                  <a:srgbClr val="000000"/>
                </a:solidFill>
                <a:latin typeface="Canva Sans"/>
              </a:rPr>
              <a:t>toplama</a:t>
            </a:r>
            <a:r>
              <a:rPr lang="en-US" sz="3400" dirty="0">
                <a:solidFill>
                  <a:srgbClr val="000000"/>
                </a:solidFill>
                <a:latin typeface="Canva Sans"/>
              </a:rPr>
              <a:t> </a:t>
            </a:r>
            <a:r>
              <a:rPr lang="en-US" sz="3400" dirty="0" err="1">
                <a:solidFill>
                  <a:srgbClr val="000000"/>
                </a:solidFill>
                <a:latin typeface="Canva Sans"/>
              </a:rPr>
              <a:t>merkezleri</a:t>
            </a:r>
            <a:r>
              <a:rPr lang="en-US" sz="3400" dirty="0">
                <a:solidFill>
                  <a:srgbClr val="000000"/>
                </a:solidFill>
                <a:latin typeface="Canva Sans"/>
              </a:rPr>
              <a:t> </a:t>
            </a:r>
            <a:r>
              <a:rPr lang="en-US" sz="3400" dirty="0" err="1">
                <a:solidFill>
                  <a:srgbClr val="000000"/>
                </a:solidFill>
                <a:latin typeface="Canva Sans"/>
              </a:rPr>
              <a:t>hariç</a:t>
            </a:r>
            <a:r>
              <a:rPr lang="en-US" sz="3400" dirty="0">
                <a:solidFill>
                  <a:srgbClr val="000000"/>
                </a:solidFill>
                <a:latin typeface="Canva Sans"/>
              </a:rPr>
              <a:t>), 25902 </a:t>
            </a:r>
            <a:r>
              <a:rPr lang="en-US" sz="3400" dirty="0" err="1">
                <a:solidFill>
                  <a:srgbClr val="000000"/>
                </a:solidFill>
                <a:latin typeface="Canva Sans"/>
              </a:rPr>
              <a:t>sayılı</a:t>
            </a:r>
            <a:r>
              <a:rPr lang="en-US" sz="3400" dirty="0">
                <a:solidFill>
                  <a:srgbClr val="000000"/>
                </a:solidFill>
                <a:latin typeface="Canva Sans"/>
              </a:rPr>
              <a:t> </a:t>
            </a:r>
            <a:r>
              <a:rPr lang="en-US" sz="3400" dirty="0" err="1">
                <a:solidFill>
                  <a:srgbClr val="000000"/>
                </a:solidFill>
                <a:latin typeface="Canva Sans"/>
              </a:rPr>
              <a:t>ve</a:t>
            </a:r>
            <a:r>
              <a:rPr lang="en-US" sz="3400" dirty="0">
                <a:solidFill>
                  <a:srgbClr val="000000"/>
                </a:solidFill>
                <a:latin typeface="Canva Sans"/>
              </a:rPr>
              <a:t> 10/8/2005 </a:t>
            </a:r>
            <a:r>
              <a:rPr lang="en-US" sz="3400" dirty="0" err="1">
                <a:solidFill>
                  <a:srgbClr val="000000"/>
                </a:solidFill>
                <a:latin typeface="Canva Sans"/>
              </a:rPr>
              <a:t>tarihli</a:t>
            </a:r>
            <a:r>
              <a:rPr lang="en-US" sz="3400" dirty="0">
                <a:solidFill>
                  <a:srgbClr val="000000"/>
                </a:solidFill>
                <a:latin typeface="Canva Sans"/>
              </a:rPr>
              <a:t> </a:t>
            </a:r>
            <a:r>
              <a:rPr lang="en-US" sz="3400" dirty="0" err="1">
                <a:solidFill>
                  <a:srgbClr val="000000"/>
                </a:solidFill>
                <a:latin typeface="Canva Sans"/>
              </a:rPr>
              <a:t>Resmi</a:t>
            </a:r>
            <a:r>
              <a:rPr lang="en-US" sz="3400" dirty="0">
                <a:solidFill>
                  <a:srgbClr val="000000"/>
                </a:solidFill>
                <a:latin typeface="Canva Sans"/>
              </a:rPr>
              <a:t> </a:t>
            </a:r>
            <a:r>
              <a:rPr lang="en-US" sz="3400" dirty="0" err="1">
                <a:solidFill>
                  <a:srgbClr val="000000"/>
                </a:solidFill>
                <a:latin typeface="Canva Sans"/>
              </a:rPr>
              <a:t>Gazetede</a:t>
            </a:r>
            <a:r>
              <a:rPr lang="en-US" sz="3400" dirty="0">
                <a:solidFill>
                  <a:srgbClr val="000000"/>
                </a:solidFill>
                <a:latin typeface="Canva Sans"/>
              </a:rPr>
              <a:t> </a:t>
            </a:r>
            <a:r>
              <a:rPr lang="en-US" sz="3400" dirty="0" err="1">
                <a:solidFill>
                  <a:srgbClr val="000000"/>
                </a:solidFill>
                <a:latin typeface="Canva Sans"/>
              </a:rPr>
              <a:t>yayımlanan</a:t>
            </a:r>
            <a:r>
              <a:rPr lang="en-US" sz="3400" dirty="0">
                <a:solidFill>
                  <a:srgbClr val="000000"/>
                </a:solidFill>
                <a:latin typeface="Canva Sans"/>
              </a:rPr>
              <a:t> </a:t>
            </a:r>
            <a:r>
              <a:rPr lang="en-US" sz="3400" dirty="0" err="1">
                <a:solidFill>
                  <a:srgbClr val="000000"/>
                </a:solidFill>
                <a:latin typeface="Canva Sans"/>
              </a:rPr>
              <a:t>İşyeri</a:t>
            </a:r>
            <a:r>
              <a:rPr lang="en-US" sz="3400" dirty="0">
                <a:solidFill>
                  <a:srgbClr val="000000"/>
                </a:solidFill>
                <a:latin typeface="Canva Sans"/>
              </a:rPr>
              <a:t> </a:t>
            </a:r>
            <a:r>
              <a:rPr lang="en-US" sz="3400" dirty="0" err="1">
                <a:solidFill>
                  <a:srgbClr val="000000"/>
                </a:solidFill>
                <a:latin typeface="Canva Sans"/>
              </a:rPr>
              <a:t>Açma</a:t>
            </a:r>
            <a:r>
              <a:rPr lang="en-US" sz="3400" dirty="0">
                <a:solidFill>
                  <a:srgbClr val="000000"/>
                </a:solidFill>
                <a:latin typeface="Canva Sans"/>
              </a:rPr>
              <a:t> </a:t>
            </a:r>
            <a:r>
              <a:rPr lang="en-US" sz="3400" dirty="0" err="1">
                <a:solidFill>
                  <a:srgbClr val="000000"/>
                </a:solidFill>
                <a:latin typeface="Canva Sans"/>
              </a:rPr>
              <a:t>ve</a:t>
            </a:r>
            <a:r>
              <a:rPr lang="en-US" sz="3400" dirty="0">
                <a:solidFill>
                  <a:srgbClr val="000000"/>
                </a:solidFill>
                <a:latin typeface="Canva Sans"/>
              </a:rPr>
              <a:t> </a:t>
            </a:r>
            <a:r>
              <a:rPr lang="en-US" sz="3400" dirty="0" err="1">
                <a:solidFill>
                  <a:srgbClr val="000000"/>
                </a:solidFill>
                <a:latin typeface="Canva Sans"/>
              </a:rPr>
              <a:t>Çalışma</a:t>
            </a:r>
            <a:r>
              <a:rPr lang="en-US" sz="3400" dirty="0">
                <a:solidFill>
                  <a:srgbClr val="000000"/>
                </a:solidFill>
                <a:latin typeface="Canva Sans"/>
              </a:rPr>
              <a:t> </a:t>
            </a:r>
            <a:r>
              <a:rPr lang="en-US" sz="3400" dirty="0" err="1">
                <a:solidFill>
                  <a:srgbClr val="000000"/>
                </a:solidFill>
                <a:latin typeface="Canva Sans"/>
              </a:rPr>
              <a:t>Ruhsatlarına</a:t>
            </a:r>
            <a:r>
              <a:rPr lang="en-US" sz="3400" dirty="0">
                <a:solidFill>
                  <a:srgbClr val="000000"/>
                </a:solidFill>
                <a:latin typeface="Canva Sans"/>
              </a:rPr>
              <a:t> </a:t>
            </a:r>
            <a:r>
              <a:rPr lang="en-US" sz="3400" dirty="0" err="1">
                <a:solidFill>
                  <a:srgbClr val="000000"/>
                </a:solidFill>
                <a:latin typeface="Canva Sans"/>
              </a:rPr>
              <a:t>İlişkin</a:t>
            </a:r>
            <a:r>
              <a:rPr lang="en-US" sz="3400" dirty="0">
                <a:solidFill>
                  <a:srgbClr val="000000"/>
                </a:solidFill>
                <a:latin typeface="Canva Sans"/>
              </a:rPr>
              <a:t> </a:t>
            </a:r>
            <a:r>
              <a:rPr lang="en-US" sz="3400" dirty="0" err="1">
                <a:solidFill>
                  <a:srgbClr val="000000"/>
                </a:solidFill>
                <a:latin typeface="Canva Sans"/>
              </a:rPr>
              <a:t>Yönetmelik</a:t>
            </a:r>
            <a:r>
              <a:rPr lang="en-US" sz="3400" dirty="0">
                <a:solidFill>
                  <a:srgbClr val="000000"/>
                </a:solidFill>
                <a:latin typeface="Canva Sans"/>
              </a:rPr>
              <a:t>, 27/12/2011 </a:t>
            </a:r>
            <a:r>
              <a:rPr lang="en-US" sz="3400" dirty="0" err="1">
                <a:solidFill>
                  <a:srgbClr val="000000"/>
                </a:solidFill>
                <a:latin typeface="Canva Sans"/>
              </a:rPr>
              <a:t>ve</a:t>
            </a:r>
            <a:r>
              <a:rPr lang="en-US" sz="3400" dirty="0">
                <a:solidFill>
                  <a:srgbClr val="000000"/>
                </a:solidFill>
                <a:latin typeface="Canva Sans"/>
              </a:rPr>
              <a:t> 28155 </a:t>
            </a:r>
            <a:r>
              <a:rPr lang="en-US" sz="3400" dirty="0" err="1">
                <a:solidFill>
                  <a:srgbClr val="000000"/>
                </a:solidFill>
                <a:latin typeface="Canva Sans"/>
              </a:rPr>
              <a:t>sayılı</a:t>
            </a:r>
            <a:r>
              <a:rPr lang="en-US" sz="3400" dirty="0">
                <a:solidFill>
                  <a:srgbClr val="000000"/>
                </a:solidFill>
                <a:latin typeface="Canva Sans"/>
              </a:rPr>
              <a:t> </a:t>
            </a:r>
            <a:r>
              <a:rPr lang="en-US" sz="3400" dirty="0" err="1">
                <a:solidFill>
                  <a:srgbClr val="000000"/>
                </a:solidFill>
                <a:latin typeface="Canva Sans"/>
              </a:rPr>
              <a:t>Resmi</a:t>
            </a:r>
            <a:r>
              <a:rPr lang="en-US" sz="3400" dirty="0">
                <a:solidFill>
                  <a:srgbClr val="000000"/>
                </a:solidFill>
                <a:latin typeface="Canva Sans"/>
              </a:rPr>
              <a:t> </a:t>
            </a:r>
            <a:r>
              <a:rPr lang="en-US" sz="3400" dirty="0" err="1">
                <a:solidFill>
                  <a:srgbClr val="000000"/>
                </a:solidFill>
                <a:latin typeface="Canva Sans"/>
              </a:rPr>
              <a:t>Gazetede</a:t>
            </a:r>
            <a:r>
              <a:rPr lang="en-US" sz="3400" dirty="0">
                <a:solidFill>
                  <a:srgbClr val="000000"/>
                </a:solidFill>
                <a:latin typeface="Canva Sans"/>
              </a:rPr>
              <a:t> </a:t>
            </a:r>
            <a:r>
              <a:rPr lang="en-US" sz="3400" dirty="0" err="1">
                <a:solidFill>
                  <a:srgbClr val="000000"/>
                </a:solidFill>
                <a:latin typeface="Canva Sans"/>
              </a:rPr>
              <a:t>yayımlanan</a:t>
            </a:r>
            <a:r>
              <a:rPr lang="en-US" sz="3400" dirty="0">
                <a:solidFill>
                  <a:srgbClr val="000000"/>
                </a:solidFill>
                <a:latin typeface="Canva Sans"/>
              </a:rPr>
              <a:t> </a:t>
            </a:r>
            <a:r>
              <a:rPr lang="en-US" sz="3400" dirty="0" err="1">
                <a:solidFill>
                  <a:srgbClr val="000000"/>
                </a:solidFill>
                <a:latin typeface="Canva Sans"/>
              </a:rPr>
              <a:t>Hayvansal</a:t>
            </a:r>
            <a:r>
              <a:rPr lang="en-US" sz="3400" dirty="0">
                <a:solidFill>
                  <a:srgbClr val="000000"/>
                </a:solidFill>
                <a:latin typeface="Canva Sans"/>
              </a:rPr>
              <a:t> </a:t>
            </a:r>
            <a:r>
              <a:rPr lang="en-US" sz="3400" dirty="0" err="1">
                <a:solidFill>
                  <a:srgbClr val="000000"/>
                </a:solidFill>
                <a:latin typeface="Canva Sans"/>
              </a:rPr>
              <a:t>Gıdalar</a:t>
            </a:r>
            <a:r>
              <a:rPr lang="en-US" sz="3400" dirty="0">
                <a:solidFill>
                  <a:srgbClr val="000000"/>
                </a:solidFill>
                <a:latin typeface="Canva Sans"/>
              </a:rPr>
              <a:t> </a:t>
            </a:r>
            <a:r>
              <a:rPr lang="en-US" sz="3400" dirty="0" err="1">
                <a:solidFill>
                  <a:srgbClr val="000000"/>
                </a:solidFill>
                <a:latin typeface="Canva Sans"/>
              </a:rPr>
              <a:t>İçin</a:t>
            </a:r>
            <a:r>
              <a:rPr lang="en-US" sz="3400" dirty="0">
                <a:solidFill>
                  <a:srgbClr val="000000"/>
                </a:solidFill>
                <a:latin typeface="Canva Sans"/>
              </a:rPr>
              <a:t> </a:t>
            </a:r>
            <a:r>
              <a:rPr lang="en-US" sz="3400" dirty="0" err="1">
                <a:solidFill>
                  <a:srgbClr val="000000"/>
                </a:solidFill>
                <a:latin typeface="Canva Sans"/>
              </a:rPr>
              <a:t>Özel</a:t>
            </a:r>
            <a:r>
              <a:rPr lang="en-US" sz="3400" dirty="0">
                <a:solidFill>
                  <a:srgbClr val="000000"/>
                </a:solidFill>
                <a:latin typeface="Canva Sans"/>
              </a:rPr>
              <a:t> </a:t>
            </a:r>
            <a:r>
              <a:rPr lang="en-US" sz="3400" dirty="0" err="1">
                <a:solidFill>
                  <a:srgbClr val="000000"/>
                </a:solidFill>
                <a:latin typeface="Canva Sans"/>
              </a:rPr>
              <a:t>Hijyen</a:t>
            </a:r>
            <a:r>
              <a:rPr lang="en-US" sz="3400" dirty="0">
                <a:solidFill>
                  <a:srgbClr val="000000"/>
                </a:solidFill>
                <a:latin typeface="Canva Sans"/>
              </a:rPr>
              <a:t> </a:t>
            </a:r>
            <a:r>
              <a:rPr lang="en-US" sz="3400" dirty="0" err="1">
                <a:solidFill>
                  <a:srgbClr val="000000"/>
                </a:solidFill>
                <a:latin typeface="Canva Sans"/>
              </a:rPr>
              <a:t>Kuralları</a:t>
            </a:r>
            <a:r>
              <a:rPr lang="en-US" sz="3400" dirty="0">
                <a:solidFill>
                  <a:srgbClr val="000000"/>
                </a:solidFill>
                <a:latin typeface="Canva Sans"/>
              </a:rPr>
              <a:t> </a:t>
            </a:r>
            <a:r>
              <a:rPr lang="en-US" sz="3400" dirty="0" err="1">
                <a:solidFill>
                  <a:srgbClr val="000000"/>
                </a:solidFill>
                <a:latin typeface="Canva Sans"/>
              </a:rPr>
              <a:t>Yönetmeliği</a:t>
            </a:r>
            <a:r>
              <a:rPr lang="en-US" sz="3400" dirty="0">
                <a:solidFill>
                  <a:srgbClr val="000000"/>
                </a:solidFill>
                <a:latin typeface="Canva Sans"/>
              </a:rPr>
              <a:t>] </a:t>
            </a:r>
            <a:r>
              <a:rPr lang="en-US" sz="3400" dirty="0" err="1">
                <a:solidFill>
                  <a:srgbClr val="000000"/>
                </a:solidFill>
                <a:latin typeface="Canva Sans"/>
              </a:rPr>
              <a:t>uyumlu</a:t>
            </a:r>
            <a:r>
              <a:rPr lang="en-US" sz="3400" dirty="0">
                <a:solidFill>
                  <a:srgbClr val="000000"/>
                </a:solidFill>
                <a:latin typeface="Canva Sans"/>
              </a:rPr>
              <a:t> </a:t>
            </a:r>
            <a:r>
              <a:rPr lang="en-US" sz="3400" dirty="0" err="1">
                <a:solidFill>
                  <a:srgbClr val="000000"/>
                </a:solidFill>
                <a:latin typeface="Canva Sans"/>
              </a:rPr>
              <a:t>olmalıdır</a:t>
            </a:r>
            <a:r>
              <a:rPr lang="en-US" sz="3400" dirty="0">
                <a:solidFill>
                  <a:srgbClr val="000000"/>
                </a:solidFill>
                <a:latin typeface="Canva Sans"/>
              </a:rPr>
              <a:t>.</a:t>
            </a:r>
          </a:p>
          <a:p>
            <a:pPr>
              <a:lnSpc>
                <a:spcPts val="1400"/>
              </a:lnSpc>
            </a:pPr>
            <a:endParaRPr dirty="0"/>
          </a:p>
        </p:txBody>
      </p:sp>
      <p:pic>
        <p:nvPicPr>
          <p:cNvPr id="8"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8614" y="4424596"/>
            <a:ext cx="8089386" cy="606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t="5555" b="5555"/>
          <a:stretch>
            <a:fillRect/>
          </a:stretch>
        </p:blipFill>
        <p:spPr>
          <a:xfrm>
            <a:off x="10198614" y="4894076"/>
            <a:ext cx="8089386" cy="5392924"/>
          </a:xfrm>
          <a:prstGeom prst="rect">
            <a:avLst/>
          </a:prstGeom>
        </p:spPr>
      </p:pic>
      <p:sp>
        <p:nvSpPr>
          <p:cNvPr id="6" name="TextBox 6"/>
          <p:cNvSpPr txBox="1"/>
          <p:nvPr/>
        </p:nvSpPr>
        <p:spPr>
          <a:xfrm>
            <a:off x="10386783" y="1473517"/>
            <a:ext cx="7713047" cy="1488002"/>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Hayvansal Ürünlerin İşlenmesine Yönelik Yatırımlar </a:t>
            </a:r>
          </a:p>
        </p:txBody>
      </p:sp>
      <p:sp>
        <p:nvSpPr>
          <p:cNvPr id="7" name="TextBox 7"/>
          <p:cNvSpPr txBox="1"/>
          <p:nvPr/>
        </p:nvSpPr>
        <p:spPr>
          <a:xfrm>
            <a:off x="363280" y="942975"/>
            <a:ext cx="9548767" cy="4401820"/>
          </a:xfrm>
          <a:prstGeom prst="rect">
            <a:avLst/>
          </a:prstGeom>
        </p:spPr>
        <p:txBody>
          <a:bodyPr lIns="0" tIns="0" rIns="0" bIns="0" rtlCol="0" anchor="t">
            <a:spAutoFit/>
          </a:bodyPr>
          <a:lstStyle/>
          <a:p>
            <a:pPr algn="just">
              <a:lnSpc>
                <a:spcPts val="4760"/>
              </a:lnSpc>
            </a:pPr>
            <a:r>
              <a:rPr lang="en-US" sz="3400">
                <a:solidFill>
                  <a:srgbClr val="000000"/>
                </a:solidFill>
                <a:latin typeface="Canva Sans"/>
              </a:rPr>
              <a:t>•Yatırımcılar mevcut işletmeleri için kapasite artırımı ile teknoloji yenileme ve/veya modernizasyon niteliğinde başvuruda bulunmuşlarsa yukarıda belirtilen mevzuata uygun olarak hazırlanmış mevcut belgelerini veri giriş sistemine yüklemeleri gerekmektedir. </a:t>
            </a:r>
          </a:p>
          <a:p>
            <a:pPr>
              <a:lnSpc>
                <a:spcPts val="1400"/>
              </a:lnSpc>
            </a:pP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t="2167" b="2167"/>
          <a:stretch>
            <a:fillRect/>
          </a:stretch>
        </p:blipFill>
        <p:spPr>
          <a:xfrm>
            <a:off x="10198614" y="4894076"/>
            <a:ext cx="8089386" cy="5392924"/>
          </a:xfrm>
          <a:prstGeom prst="rect">
            <a:avLst/>
          </a:prstGeom>
        </p:spPr>
      </p:pic>
      <p:sp>
        <p:nvSpPr>
          <p:cNvPr id="6" name="TextBox 6"/>
          <p:cNvSpPr txBox="1"/>
          <p:nvPr/>
        </p:nvSpPr>
        <p:spPr>
          <a:xfrm>
            <a:off x="10386783" y="208172"/>
            <a:ext cx="7713047" cy="4510074"/>
          </a:xfrm>
          <a:prstGeom prst="rect">
            <a:avLst/>
          </a:prstGeom>
        </p:spPr>
        <p:txBody>
          <a:bodyPr lIns="0" tIns="0" rIns="0" bIns="0" rtlCol="0" anchor="t">
            <a:spAutoFit/>
          </a:bodyPr>
          <a:lstStyle/>
          <a:p>
            <a:pPr algn="ctr">
              <a:lnSpc>
                <a:spcPts val="5994"/>
              </a:lnSpc>
            </a:pPr>
            <a:r>
              <a:rPr lang="en-US" sz="4281" dirty="0">
                <a:solidFill>
                  <a:srgbClr val="000000"/>
                </a:solidFill>
                <a:latin typeface="Roboto Bold"/>
              </a:rPr>
              <a:t>Süt </a:t>
            </a:r>
            <a:r>
              <a:rPr lang="en-US" sz="4281" dirty="0" err="1">
                <a:solidFill>
                  <a:srgbClr val="000000"/>
                </a:solidFill>
                <a:latin typeface="Roboto Bold"/>
              </a:rPr>
              <a:t>ve</a:t>
            </a:r>
            <a:r>
              <a:rPr lang="en-US" sz="4281" dirty="0">
                <a:solidFill>
                  <a:srgbClr val="000000"/>
                </a:solidFill>
                <a:latin typeface="Roboto Bold"/>
              </a:rPr>
              <a:t> Süt </a:t>
            </a:r>
            <a:r>
              <a:rPr lang="en-US" sz="4281" dirty="0" err="1">
                <a:solidFill>
                  <a:srgbClr val="000000"/>
                </a:solidFill>
                <a:latin typeface="Roboto Bold"/>
              </a:rPr>
              <a:t>Ürünlerinin</a:t>
            </a:r>
            <a:r>
              <a:rPr lang="en-US" sz="4281" dirty="0">
                <a:solidFill>
                  <a:srgbClr val="000000"/>
                </a:solidFill>
                <a:latin typeface="Roboto Bold"/>
              </a:rPr>
              <a:t> </a:t>
            </a:r>
            <a:r>
              <a:rPr lang="en-US" sz="4281" dirty="0" err="1">
                <a:solidFill>
                  <a:srgbClr val="000000"/>
                </a:solidFill>
                <a:latin typeface="Roboto Bold"/>
              </a:rPr>
              <a:t>İşlenmesi</a:t>
            </a:r>
            <a:r>
              <a:rPr lang="en-US" sz="4281" dirty="0">
                <a:solidFill>
                  <a:srgbClr val="000000"/>
                </a:solidFill>
                <a:latin typeface="Roboto Bold"/>
              </a:rPr>
              <a:t>, </a:t>
            </a:r>
            <a:r>
              <a:rPr lang="en-US" sz="4281" dirty="0" err="1">
                <a:solidFill>
                  <a:srgbClr val="000000"/>
                </a:solidFill>
                <a:latin typeface="Roboto Bold"/>
              </a:rPr>
              <a:t>Soğutulması</a:t>
            </a:r>
            <a:r>
              <a:rPr lang="en-US" sz="4281" dirty="0">
                <a:solidFill>
                  <a:srgbClr val="000000"/>
                </a:solidFill>
                <a:latin typeface="Roboto Bold"/>
              </a:rPr>
              <a:t>, </a:t>
            </a:r>
            <a:r>
              <a:rPr lang="en-US" sz="4281" dirty="0" err="1">
                <a:solidFill>
                  <a:srgbClr val="000000"/>
                </a:solidFill>
                <a:latin typeface="Roboto Bold"/>
              </a:rPr>
              <a:t>Paketlenmesi</a:t>
            </a:r>
            <a:r>
              <a:rPr lang="en-US" sz="4281" dirty="0">
                <a:solidFill>
                  <a:srgbClr val="000000"/>
                </a:solidFill>
                <a:latin typeface="Roboto Bold"/>
              </a:rPr>
              <a:t> </a:t>
            </a:r>
            <a:r>
              <a:rPr lang="en-US" sz="4281" dirty="0" err="1">
                <a:solidFill>
                  <a:srgbClr val="000000"/>
                </a:solidFill>
                <a:latin typeface="Roboto Bold"/>
              </a:rPr>
              <a:t>ve</a:t>
            </a:r>
            <a:r>
              <a:rPr lang="en-US" sz="4281" dirty="0">
                <a:solidFill>
                  <a:srgbClr val="000000"/>
                </a:solidFill>
                <a:latin typeface="Roboto Bold"/>
              </a:rPr>
              <a:t> </a:t>
            </a:r>
            <a:r>
              <a:rPr lang="en-US" sz="4281" dirty="0" err="1">
                <a:solidFill>
                  <a:srgbClr val="000000"/>
                </a:solidFill>
                <a:latin typeface="Roboto Bold"/>
              </a:rPr>
              <a:t>Depolanmasına</a:t>
            </a:r>
            <a:r>
              <a:rPr lang="en-US" sz="4281" dirty="0">
                <a:solidFill>
                  <a:srgbClr val="000000"/>
                </a:solidFill>
                <a:latin typeface="Roboto Bold"/>
              </a:rPr>
              <a:t> </a:t>
            </a:r>
            <a:r>
              <a:rPr lang="en-US" sz="4281" dirty="0" err="1">
                <a:solidFill>
                  <a:srgbClr val="000000"/>
                </a:solidFill>
                <a:latin typeface="Roboto Bold"/>
              </a:rPr>
              <a:t>Yönelik</a:t>
            </a:r>
            <a:r>
              <a:rPr lang="en-US" sz="4281" dirty="0">
                <a:solidFill>
                  <a:srgbClr val="000000"/>
                </a:solidFill>
                <a:latin typeface="Roboto Bold"/>
              </a:rPr>
              <a:t> </a:t>
            </a:r>
            <a:r>
              <a:rPr lang="en-US" sz="4281" dirty="0" err="1">
                <a:solidFill>
                  <a:srgbClr val="000000"/>
                </a:solidFill>
                <a:latin typeface="Roboto Bold"/>
              </a:rPr>
              <a:t>Yatırımlar</a:t>
            </a:r>
            <a:r>
              <a:rPr lang="en-US" sz="4281" dirty="0">
                <a:solidFill>
                  <a:srgbClr val="000000"/>
                </a:solidFill>
                <a:latin typeface="Roboto Bold"/>
              </a:rPr>
              <a:t> </a:t>
            </a:r>
          </a:p>
          <a:p>
            <a:pPr algn="ctr">
              <a:lnSpc>
                <a:spcPts val="5994"/>
              </a:lnSpc>
            </a:pPr>
            <a:r>
              <a:rPr lang="en-US" sz="4281" dirty="0">
                <a:solidFill>
                  <a:srgbClr val="000000"/>
                </a:solidFill>
                <a:latin typeface="Roboto Bold"/>
              </a:rPr>
              <a:t> Süt </a:t>
            </a:r>
            <a:r>
              <a:rPr lang="en-US" sz="4281" dirty="0" err="1">
                <a:solidFill>
                  <a:srgbClr val="000000"/>
                </a:solidFill>
                <a:latin typeface="Roboto Bold"/>
              </a:rPr>
              <a:t>Toplama</a:t>
            </a:r>
            <a:r>
              <a:rPr lang="en-US" sz="4281" dirty="0">
                <a:solidFill>
                  <a:srgbClr val="000000"/>
                </a:solidFill>
                <a:latin typeface="Roboto Bold"/>
              </a:rPr>
              <a:t> </a:t>
            </a:r>
            <a:r>
              <a:rPr lang="en-US" sz="4281" dirty="0" err="1">
                <a:solidFill>
                  <a:srgbClr val="000000"/>
                </a:solidFill>
                <a:latin typeface="Roboto Bold"/>
              </a:rPr>
              <a:t>Merkezleri</a:t>
            </a:r>
            <a:r>
              <a:rPr lang="en-US" sz="4281" dirty="0">
                <a:solidFill>
                  <a:srgbClr val="000000"/>
                </a:solidFill>
                <a:latin typeface="Roboto Bold"/>
              </a:rPr>
              <a:t> </a:t>
            </a:r>
          </a:p>
        </p:txBody>
      </p:sp>
      <p:sp>
        <p:nvSpPr>
          <p:cNvPr id="7" name="TextBox 7"/>
          <p:cNvSpPr txBox="1"/>
          <p:nvPr/>
        </p:nvSpPr>
        <p:spPr>
          <a:xfrm>
            <a:off x="363280" y="942975"/>
            <a:ext cx="9548767" cy="8002270"/>
          </a:xfrm>
          <a:prstGeom prst="rect">
            <a:avLst/>
          </a:prstGeom>
        </p:spPr>
        <p:txBody>
          <a:bodyPr lIns="0" tIns="0" rIns="0" bIns="0" rtlCol="0" anchor="t">
            <a:spAutoFit/>
          </a:bodyPr>
          <a:lstStyle/>
          <a:p>
            <a:pPr algn="just">
              <a:lnSpc>
                <a:spcPts val="4760"/>
              </a:lnSpc>
            </a:pPr>
            <a:r>
              <a:rPr lang="en-US" sz="3400" dirty="0">
                <a:solidFill>
                  <a:srgbClr val="000000"/>
                </a:solidFill>
                <a:latin typeface="Canva Sans"/>
              </a:rPr>
              <a:t>•</a:t>
            </a:r>
            <a:r>
              <a:rPr lang="en-US" sz="3400" dirty="0" err="1">
                <a:solidFill>
                  <a:srgbClr val="000000"/>
                </a:solidFill>
                <a:latin typeface="Canva Sans"/>
              </a:rPr>
              <a:t>Proje</a:t>
            </a:r>
            <a:r>
              <a:rPr lang="en-US" sz="3400" dirty="0">
                <a:solidFill>
                  <a:srgbClr val="000000"/>
                </a:solidFill>
                <a:latin typeface="Canva Sans"/>
              </a:rPr>
              <a:t>, </a:t>
            </a:r>
            <a:r>
              <a:rPr lang="en-US" sz="3400" dirty="0" err="1">
                <a:solidFill>
                  <a:srgbClr val="000000"/>
                </a:solidFill>
                <a:latin typeface="Canva Sans"/>
              </a:rPr>
              <a:t>uygulama</a:t>
            </a:r>
            <a:r>
              <a:rPr lang="en-US" sz="3400" dirty="0">
                <a:solidFill>
                  <a:srgbClr val="000000"/>
                </a:solidFill>
                <a:latin typeface="Canva Sans"/>
              </a:rPr>
              <a:t> </a:t>
            </a:r>
            <a:r>
              <a:rPr lang="en-US" sz="3400" dirty="0" err="1">
                <a:solidFill>
                  <a:srgbClr val="000000"/>
                </a:solidFill>
                <a:latin typeface="Canva Sans"/>
              </a:rPr>
              <a:t>sonunda</a:t>
            </a:r>
            <a:r>
              <a:rPr lang="en-US" sz="3400" dirty="0">
                <a:solidFill>
                  <a:srgbClr val="000000"/>
                </a:solidFill>
                <a:latin typeface="Canva Sans"/>
              </a:rPr>
              <a:t> </a:t>
            </a:r>
            <a:r>
              <a:rPr lang="en-US" sz="3400" dirty="0" err="1">
                <a:solidFill>
                  <a:srgbClr val="000000"/>
                </a:solidFill>
                <a:latin typeface="Canva Sans"/>
              </a:rPr>
              <a:t>gerekli</a:t>
            </a:r>
            <a:r>
              <a:rPr lang="en-US" sz="3400" dirty="0">
                <a:solidFill>
                  <a:srgbClr val="000000"/>
                </a:solidFill>
                <a:latin typeface="Canva Sans"/>
              </a:rPr>
              <a:t> </a:t>
            </a:r>
            <a:r>
              <a:rPr lang="en-US" sz="3400" dirty="0" err="1">
                <a:solidFill>
                  <a:srgbClr val="000000"/>
                </a:solidFill>
                <a:latin typeface="Canva Sans"/>
              </a:rPr>
              <a:t>olan</a:t>
            </a:r>
            <a:r>
              <a:rPr lang="en-US" sz="3400" dirty="0">
                <a:solidFill>
                  <a:srgbClr val="000000"/>
                </a:solidFill>
                <a:latin typeface="Canva Sans"/>
              </a:rPr>
              <a:t> </a:t>
            </a:r>
            <a:r>
              <a:rPr lang="en-US" sz="3400" dirty="0" err="1">
                <a:solidFill>
                  <a:srgbClr val="000000"/>
                </a:solidFill>
                <a:latin typeface="Canva Sans"/>
              </a:rPr>
              <a:t>ulusal</a:t>
            </a:r>
            <a:r>
              <a:rPr lang="en-US" sz="3400" dirty="0">
                <a:solidFill>
                  <a:srgbClr val="000000"/>
                </a:solidFill>
                <a:latin typeface="Canva Sans"/>
              </a:rPr>
              <a:t> </a:t>
            </a:r>
            <a:r>
              <a:rPr lang="en-US" sz="3400" dirty="0" err="1">
                <a:solidFill>
                  <a:srgbClr val="000000"/>
                </a:solidFill>
                <a:latin typeface="Canva Sans"/>
              </a:rPr>
              <a:t>izin</a:t>
            </a:r>
            <a:r>
              <a:rPr lang="en-US" sz="3400" dirty="0">
                <a:solidFill>
                  <a:srgbClr val="000000"/>
                </a:solidFill>
                <a:latin typeface="Canva Sans"/>
              </a:rPr>
              <a:t> </a:t>
            </a:r>
            <a:r>
              <a:rPr lang="en-US" sz="3400" dirty="0" err="1">
                <a:solidFill>
                  <a:srgbClr val="000000"/>
                </a:solidFill>
                <a:latin typeface="Canva Sans"/>
              </a:rPr>
              <a:t>ve</a:t>
            </a:r>
            <a:r>
              <a:rPr lang="en-US" sz="3400" dirty="0">
                <a:solidFill>
                  <a:srgbClr val="000000"/>
                </a:solidFill>
                <a:latin typeface="Canva Sans"/>
              </a:rPr>
              <a:t> </a:t>
            </a:r>
            <a:r>
              <a:rPr lang="en-US" sz="3400" dirty="0" err="1">
                <a:solidFill>
                  <a:srgbClr val="000000"/>
                </a:solidFill>
                <a:latin typeface="Canva Sans"/>
              </a:rPr>
              <a:t>ruhsatlara</a:t>
            </a:r>
            <a:r>
              <a:rPr lang="en-US" sz="3400" dirty="0">
                <a:solidFill>
                  <a:srgbClr val="000000"/>
                </a:solidFill>
                <a:latin typeface="Canva Sans"/>
              </a:rPr>
              <a:t> </a:t>
            </a:r>
            <a:r>
              <a:rPr lang="en-US" sz="3400" dirty="0" err="1">
                <a:solidFill>
                  <a:srgbClr val="000000"/>
                </a:solidFill>
                <a:latin typeface="Canva Sans"/>
              </a:rPr>
              <a:t>sahip</a:t>
            </a:r>
            <a:r>
              <a:rPr lang="en-US" sz="3400" dirty="0">
                <a:solidFill>
                  <a:srgbClr val="000000"/>
                </a:solidFill>
                <a:latin typeface="Canva Sans"/>
              </a:rPr>
              <a:t> </a:t>
            </a:r>
            <a:r>
              <a:rPr lang="en-US" sz="3400" dirty="0" err="1">
                <a:solidFill>
                  <a:srgbClr val="000000"/>
                </a:solidFill>
                <a:latin typeface="Canva Sans"/>
              </a:rPr>
              <a:t>olmalıdır</a:t>
            </a:r>
            <a:r>
              <a:rPr lang="en-US" sz="3400" dirty="0">
                <a:solidFill>
                  <a:srgbClr val="000000"/>
                </a:solidFill>
                <a:latin typeface="Canva Sans"/>
              </a:rPr>
              <a:t>.</a:t>
            </a:r>
          </a:p>
          <a:p>
            <a:pPr algn="just">
              <a:lnSpc>
                <a:spcPts val="4760"/>
              </a:lnSpc>
            </a:pPr>
            <a:endParaRPr dirty="0"/>
          </a:p>
          <a:p>
            <a:pPr algn="just">
              <a:lnSpc>
                <a:spcPts val="4760"/>
              </a:lnSpc>
            </a:pPr>
            <a:r>
              <a:rPr lang="en-US" sz="3400" dirty="0">
                <a:solidFill>
                  <a:srgbClr val="000000"/>
                </a:solidFill>
                <a:latin typeface="Canva Sans"/>
              </a:rPr>
              <a:t>•</a:t>
            </a:r>
            <a:r>
              <a:rPr lang="en-US" sz="3400" dirty="0" err="1">
                <a:solidFill>
                  <a:srgbClr val="000000"/>
                </a:solidFill>
                <a:latin typeface="Canva Sans"/>
              </a:rPr>
              <a:t>Mevcut</a:t>
            </a:r>
            <a:r>
              <a:rPr lang="en-US" sz="3400" dirty="0">
                <a:solidFill>
                  <a:srgbClr val="000000"/>
                </a:solidFill>
                <a:latin typeface="Canva Sans"/>
              </a:rPr>
              <a:t> </a:t>
            </a:r>
            <a:r>
              <a:rPr lang="en-US" sz="3400" dirty="0" err="1">
                <a:solidFill>
                  <a:srgbClr val="000000"/>
                </a:solidFill>
                <a:latin typeface="Canva Sans"/>
              </a:rPr>
              <a:t>işletmede</a:t>
            </a:r>
            <a:r>
              <a:rPr lang="en-US" sz="3400" dirty="0">
                <a:solidFill>
                  <a:srgbClr val="000000"/>
                </a:solidFill>
                <a:latin typeface="Canva Sans"/>
              </a:rPr>
              <a:t> </a:t>
            </a:r>
            <a:r>
              <a:rPr lang="en-US" sz="3400" dirty="0" err="1">
                <a:solidFill>
                  <a:srgbClr val="000000"/>
                </a:solidFill>
                <a:latin typeface="Canva Sans"/>
              </a:rPr>
              <a:t>üretim</a:t>
            </a:r>
            <a:r>
              <a:rPr lang="en-US" sz="3400" dirty="0">
                <a:solidFill>
                  <a:srgbClr val="000000"/>
                </a:solidFill>
                <a:latin typeface="Canva Sans"/>
              </a:rPr>
              <a:t> </a:t>
            </a:r>
            <a:r>
              <a:rPr lang="en-US" sz="3400" dirty="0" err="1">
                <a:solidFill>
                  <a:srgbClr val="000000"/>
                </a:solidFill>
                <a:latin typeface="Canva Sans"/>
              </a:rPr>
              <a:t>sırasında</a:t>
            </a:r>
            <a:r>
              <a:rPr lang="en-US" sz="3400" dirty="0">
                <a:solidFill>
                  <a:srgbClr val="000000"/>
                </a:solidFill>
                <a:latin typeface="Canva Sans"/>
              </a:rPr>
              <a:t> </a:t>
            </a:r>
            <a:r>
              <a:rPr lang="en-US" sz="3400" dirty="0" err="1">
                <a:solidFill>
                  <a:srgbClr val="000000"/>
                </a:solidFill>
                <a:latin typeface="Canva Sans"/>
              </a:rPr>
              <a:t>oluşan</a:t>
            </a:r>
            <a:r>
              <a:rPr lang="en-US" sz="3400" dirty="0">
                <a:solidFill>
                  <a:srgbClr val="000000"/>
                </a:solidFill>
                <a:latin typeface="Canva Sans"/>
              </a:rPr>
              <a:t> </a:t>
            </a:r>
            <a:r>
              <a:rPr lang="en-US" sz="3400" dirty="0" err="1">
                <a:solidFill>
                  <a:srgbClr val="000000"/>
                </a:solidFill>
                <a:latin typeface="Canva Sans"/>
              </a:rPr>
              <a:t>peynir</a:t>
            </a:r>
            <a:r>
              <a:rPr lang="en-US" sz="3400" dirty="0">
                <a:solidFill>
                  <a:srgbClr val="000000"/>
                </a:solidFill>
                <a:latin typeface="Canva Sans"/>
              </a:rPr>
              <a:t> </a:t>
            </a:r>
            <a:r>
              <a:rPr lang="en-US" sz="3400" dirty="0" err="1">
                <a:solidFill>
                  <a:srgbClr val="000000"/>
                </a:solidFill>
                <a:latin typeface="Canva Sans"/>
              </a:rPr>
              <a:t>altı</a:t>
            </a:r>
            <a:r>
              <a:rPr lang="en-US" sz="3400" dirty="0">
                <a:solidFill>
                  <a:srgbClr val="000000"/>
                </a:solidFill>
                <a:latin typeface="Canva Sans"/>
              </a:rPr>
              <a:t> </a:t>
            </a:r>
            <a:r>
              <a:rPr lang="en-US" sz="3400" dirty="0" err="1">
                <a:solidFill>
                  <a:srgbClr val="000000"/>
                </a:solidFill>
                <a:latin typeface="Canva Sans"/>
              </a:rPr>
              <a:t>suyunun</a:t>
            </a:r>
            <a:r>
              <a:rPr lang="en-US" sz="3400" dirty="0">
                <a:solidFill>
                  <a:srgbClr val="000000"/>
                </a:solidFill>
                <a:latin typeface="Canva Sans"/>
              </a:rPr>
              <a:t> </a:t>
            </a:r>
            <a:r>
              <a:rPr lang="en-US" sz="3400" dirty="0" err="1">
                <a:solidFill>
                  <a:srgbClr val="000000"/>
                </a:solidFill>
                <a:latin typeface="Canva Sans"/>
              </a:rPr>
              <a:t>süt</a:t>
            </a:r>
            <a:r>
              <a:rPr lang="en-US" sz="3400" dirty="0">
                <a:solidFill>
                  <a:srgbClr val="000000"/>
                </a:solidFill>
                <a:latin typeface="Canva Sans"/>
              </a:rPr>
              <a:t> </a:t>
            </a:r>
            <a:r>
              <a:rPr lang="en-US" sz="3400" dirty="0" err="1">
                <a:solidFill>
                  <a:srgbClr val="000000"/>
                </a:solidFill>
                <a:latin typeface="Canva Sans"/>
              </a:rPr>
              <a:t>ürünü</a:t>
            </a:r>
            <a:r>
              <a:rPr lang="en-US" sz="3400" dirty="0">
                <a:solidFill>
                  <a:srgbClr val="000000"/>
                </a:solidFill>
                <a:latin typeface="Canva Sans"/>
              </a:rPr>
              <a:t> </a:t>
            </a:r>
            <a:r>
              <a:rPr lang="en-US" sz="3400" dirty="0" err="1">
                <a:solidFill>
                  <a:srgbClr val="000000"/>
                </a:solidFill>
                <a:latin typeface="Canva Sans"/>
              </a:rPr>
              <a:t>olarak</a:t>
            </a:r>
            <a:r>
              <a:rPr lang="en-US" sz="3400" dirty="0">
                <a:solidFill>
                  <a:srgbClr val="000000"/>
                </a:solidFill>
                <a:latin typeface="Canva Sans"/>
              </a:rPr>
              <a:t> </a:t>
            </a:r>
            <a:r>
              <a:rPr lang="en-US" sz="3400" dirty="0" err="1">
                <a:solidFill>
                  <a:srgbClr val="000000"/>
                </a:solidFill>
                <a:latin typeface="Canva Sans"/>
              </a:rPr>
              <a:t>değerlendirilerek</a:t>
            </a:r>
            <a:r>
              <a:rPr lang="en-US" sz="3400" dirty="0">
                <a:solidFill>
                  <a:srgbClr val="000000"/>
                </a:solidFill>
                <a:latin typeface="Canva Sans"/>
              </a:rPr>
              <a:t> </a:t>
            </a:r>
            <a:r>
              <a:rPr lang="en-US" sz="3400" dirty="0" err="1">
                <a:solidFill>
                  <a:srgbClr val="000000"/>
                </a:solidFill>
                <a:latin typeface="Canva Sans"/>
              </a:rPr>
              <a:t>ekonomik</a:t>
            </a:r>
            <a:r>
              <a:rPr lang="en-US" sz="3400" dirty="0">
                <a:solidFill>
                  <a:srgbClr val="000000"/>
                </a:solidFill>
                <a:latin typeface="Canva Sans"/>
              </a:rPr>
              <a:t> </a:t>
            </a:r>
            <a:r>
              <a:rPr lang="en-US" sz="3400" dirty="0" err="1">
                <a:solidFill>
                  <a:srgbClr val="000000"/>
                </a:solidFill>
                <a:latin typeface="Canva Sans"/>
              </a:rPr>
              <a:t>değerinin</a:t>
            </a:r>
            <a:r>
              <a:rPr lang="en-US" sz="3400" dirty="0">
                <a:solidFill>
                  <a:srgbClr val="000000"/>
                </a:solidFill>
                <a:latin typeface="Canva Sans"/>
              </a:rPr>
              <a:t> </a:t>
            </a:r>
            <a:r>
              <a:rPr lang="en-US" sz="3400" dirty="0" err="1">
                <a:solidFill>
                  <a:srgbClr val="000000"/>
                </a:solidFill>
                <a:latin typeface="Canva Sans"/>
              </a:rPr>
              <a:t>artırılması</a:t>
            </a:r>
            <a:r>
              <a:rPr lang="en-US" sz="3400" dirty="0">
                <a:solidFill>
                  <a:srgbClr val="000000"/>
                </a:solidFill>
                <a:latin typeface="Canva Sans"/>
              </a:rPr>
              <a:t> </a:t>
            </a:r>
            <a:r>
              <a:rPr lang="en-US" sz="3400" dirty="0" err="1">
                <a:solidFill>
                  <a:srgbClr val="000000"/>
                </a:solidFill>
                <a:latin typeface="Canva Sans"/>
              </a:rPr>
              <a:t>için</a:t>
            </a:r>
            <a:r>
              <a:rPr lang="en-US" sz="3400" dirty="0">
                <a:solidFill>
                  <a:srgbClr val="000000"/>
                </a:solidFill>
                <a:latin typeface="Canva Sans"/>
              </a:rPr>
              <a:t> </a:t>
            </a:r>
            <a:r>
              <a:rPr lang="en-US" sz="3400" dirty="0" err="1">
                <a:solidFill>
                  <a:srgbClr val="000000"/>
                </a:solidFill>
                <a:latin typeface="Canva Sans"/>
              </a:rPr>
              <a:t>yapılacak</a:t>
            </a:r>
            <a:r>
              <a:rPr lang="en-US" sz="3400" dirty="0">
                <a:solidFill>
                  <a:srgbClr val="000000"/>
                </a:solidFill>
                <a:latin typeface="Canva Sans"/>
              </a:rPr>
              <a:t> </a:t>
            </a:r>
            <a:r>
              <a:rPr lang="en-US" sz="3400" dirty="0" err="1">
                <a:solidFill>
                  <a:srgbClr val="000000"/>
                </a:solidFill>
                <a:latin typeface="Canva Sans"/>
              </a:rPr>
              <a:t>proje</a:t>
            </a:r>
            <a:r>
              <a:rPr lang="en-US" sz="3400" dirty="0">
                <a:solidFill>
                  <a:srgbClr val="000000"/>
                </a:solidFill>
                <a:latin typeface="Canva Sans"/>
              </a:rPr>
              <a:t> </a:t>
            </a:r>
            <a:r>
              <a:rPr lang="en-US" sz="3400" dirty="0" err="1">
                <a:solidFill>
                  <a:srgbClr val="000000"/>
                </a:solidFill>
                <a:latin typeface="Canva Sans"/>
              </a:rPr>
              <a:t>başvuruları</a:t>
            </a:r>
            <a:r>
              <a:rPr lang="en-US" sz="3400" dirty="0">
                <a:solidFill>
                  <a:srgbClr val="000000"/>
                </a:solidFill>
                <a:latin typeface="Canva Sans"/>
              </a:rPr>
              <a:t> da </a:t>
            </a:r>
            <a:r>
              <a:rPr lang="en-US" sz="3400" dirty="0" err="1">
                <a:solidFill>
                  <a:srgbClr val="000000"/>
                </a:solidFill>
                <a:latin typeface="Canva Sans"/>
              </a:rPr>
              <a:t>kabul</a:t>
            </a:r>
            <a:r>
              <a:rPr lang="en-US" sz="3400" dirty="0">
                <a:solidFill>
                  <a:srgbClr val="000000"/>
                </a:solidFill>
                <a:latin typeface="Canva Sans"/>
              </a:rPr>
              <a:t> </a:t>
            </a:r>
            <a:r>
              <a:rPr lang="en-US" sz="3400" dirty="0" err="1">
                <a:solidFill>
                  <a:srgbClr val="000000"/>
                </a:solidFill>
                <a:latin typeface="Canva Sans"/>
              </a:rPr>
              <a:t>edilecektir</a:t>
            </a:r>
            <a:r>
              <a:rPr lang="en-US" sz="3400" dirty="0">
                <a:solidFill>
                  <a:srgbClr val="000000"/>
                </a:solidFill>
                <a:latin typeface="Canva Sans"/>
              </a:rPr>
              <a:t>.</a:t>
            </a:r>
          </a:p>
          <a:p>
            <a:pPr algn="just">
              <a:lnSpc>
                <a:spcPts val="4760"/>
              </a:lnSpc>
            </a:pPr>
            <a:endParaRPr dirty="0"/>
          </a:p>
          <a:p>
            <a:pPr algn="just">
              <a:lnSpc>
                <a:spcPts val="4760"/>
              </a:lnSpc>
            </a:pPr>
            <a:r>
              <a:rPr lang="en-US" sz="3400" dirty="0">
                <a:solidFill>
                  <a:srgbClr val="000000"/>
                </a:solidFill>
                <a:latin typeface="Canva Sans"/>
              </a:rPr>
              <a:t>•</a:t>
            </a:r>
            <a:r>
              <a:rPr lang="en-US" sz="3400" dirty="0" err="1">
                <a:solidFill>
                  <a:srgbClr val="000000"/>
                </a:solidFill>
                <a:latin typeface="Canva Sans"/>
              </a:rPr>
              <a:t>Yeni</a:t>
            </a:r>
            <a:r>
              <a:rPr lang="en-US" sz="3400" dirty="0">
                <a:solidFill>
                  <a:srgbClr val="000000"/>
                </a:solidFill>
                <a:latin typeface="Canva Sans"/>
              </a:rPr>
              <a:t> </a:t>
            </a:r>
            <a:r>
              <a:rPr lang="en-US" sz="3400" dirty="0" err="1">
                <a:solidFill>
                  <a:srgbClr val="000000"/>
                </a:solidFill>
                <a:latin typeface="Canva Sans"/>
              </a:rPr>
              <a:t>tesis</a:t>
            </a:r>
            <a:r>
              <a:rPr lang="en-US" sz="3400" dirty="0">
                <a:solidFill>
                  <a:srgbClr val="000000"/>
                </a:solidFill>
                <a:latin typeface="Canva Sans"/>
              </a:rPr>
              <a:t> ile </a:t>
            </a:r>
            <a:r>
              <a:rPr lang="en-US" sz="3400" dirty="0" err="1">
                <a:solidFill>
                  <a:srgbClr val="000000"/>
                </a:solidFill>
                <a:latin typeface="Canva Sans"/>
              </a:rPr>
              <a:t>teknoloji</a:t>
            </a:r>
            <a:r>
              <a:rPr lang="en-US" sz="3400" dirty="0">
                <a:solidFill>
                  <a:srgbClr val="000000"/>
                </a:solidFill>
                <a:latin typeface="Canva Sans"/>
              </a:rPr>
              <a:t> </a:t>
            </a:r>
            <a:r>
              <a:rPr lang="en-US" sz="3400" dirty="0" err="1">
                <a:solidFill>
                  <a:srgbClr val="000000"/>
                </a:solidFill>
                <a:latin typeface="Canva Sans"/>
              </a:rPr>
              <a:t>yenileme</a:t>
            </a:r>
            <a:r>
              <a:rPr lang="en-US" sz="3400" dirty="0">
                <a:solidFill>
                  <a:srgbClr val="000000"/>
                </a:solidFill>
                <a:latin typeface="Canva Sans"/>
              </a:rPr>
              <a:t> </a:t>
            </a:r>
            <a:r>
              <a:rPr lang="en-US" sz="3400" dirty="0" err="1">
                <a:solidFill>
                  <a:srgbClr val="000000"/>
                </a:solidFill>
                <a:latin typeface="Canva Sans"/>
              </a:rPr>
              <a:t>ve</a:t>
            </a:r>
            <a:r>
              <a:rPr lang="en-US" sz="3400" dirty="0">
                <a:solidFill>
                  <a:srgbClr val="000000"/>
                </a:solidFill>
                <a:latin typeface="Canva Sans"/>
              </a:rPr>
              <a:t>/</a:t>
            </a:r>
            <a:r>
              <a:rPr lang="en-US" sz="3400" dirty="0" err="1">
                <a:solidFill>
                  <a:srgbClr val="000000"/>
                </a:solidFill>
                <a:latin typeface="Canva Sans"/>
              </a:rPr>
              <a:t>veya</a:t>
            </a:r>
            <a:r>
              <a:rPr lang="en-US" sz="3400" dirty="0">
                <a:solidFill>
                  <a:srgbClr val="000000"/>
                </a:solidFill>
                <a:latin typeface="Canva Sans"/>
              </a:rPr>
              <a:t> </a:t>
            </a:r>
            <a:r>
              <a:rPr lang="en-US" sz="3400" dirty="0" err="1">
                <a:solidFill>
                  <a:srgbClr val="000000"/>
                </a:solidFill>
                <a:latin typeface="Canva Sans"/>
              </a:rPr>
              <a:t>modernizasyon</a:t>
            </a:r>
            <a:r>
              <a:rPr lang="en-US" sz="3400" dirty="0">
                <a:solidFill>
                  <a:srgbClr val="000000"/>
                </a:solidFill>
                <a:latin typeface="Canva Sans"/>
              </a:rPr>
              <a:t> </a:t>
            </a:r>
            <a:r>
              <a:rPr lang="en-US" sz="3400" dirty="0" err="1">
                <a:solidFill>
                  <a:srgbClr val="000000"/>
                </a:solidFill>
                <a:latin typeface="Canva Sans"/>
              </a:rPr>
              <a:t>niteliğindeki</a:t>
            </a:r>
            <a:r>
              <a:rPr lang="en-US" sz="3400" dirty="0">
                <a:solidFill>
                  <a:srgbClr val="000000"/>
                </a:solidFill>
                <a:latin typeface="Canva Sans"/>
              </a:rPr>
              <a:t> </a:t>
            </a:r>
            <a:r>
              <a:rPr lang="en-US" sz="3400" dirty="0" err="1">
                <a:solidFill>
                  <a:srgbClr val="000000"/>
                </a:solidFill>
                <a:latin typeface="Canva Sans"/>
              </a:rPr>
              <a:t>başvurular</a:t>
            </a:r>
            <a:r>
              <a:rPr lang="en-US" sz="3400" dirty="0">
                <a:solidFill>
                  <a:srgbClr val="000000"/>
                </a:solidFill>
                <a:latin typeface="Canva Sans"/>
              </a:rPr>
              <a:t> </a:t>
            </a:r>
            <a:r>
              <a:rPr lang="en-US" sz="3400" dirty="0" err="1">
                <a:solidFill>
                  <a:srgbClr val="000000"/>
                </a:solidFill>
                <a:latin typeface="Canva Sans"/>
              </a:rPr>
              <a:t>hibe</a:t>
            </a:r>
            <a:r>
              <a:rPr lang="en-US" sz="3400" dirty="0">
                <a:solidFill>
                  <a:srgbClr val="000000"/>
                </a:solidFill>
                <a:latin typeface="Canva Sans"/>
              </a:rPr>
              <a:t> </a:t>
            </a:r>
            <a:r>
              <a:rPr lang="en-US" sz="3400" dirty="0" err="1">
                <a:solidFill>
                  <a:srgbClr val="000000"/>
                </a:solidFill>
                <a:latin typeface="Canva Sans"/>
              </a:rPr>
              <a:t>desteği</a:t>
            </a:r>
            <a:r>
              <a:rPr lang="en-US" sz="3400" dirty="0">
                <a:solidFill>
                  <a:srgbClr val="000000"/>
                </a:solidFill>
                <a:latin typeface="Canva Sans"/>
              </a:rPr>
              <a:t> </a:t>
            </a:r>
            <a:r>
              <a:rPr lang="en-US" sz="3400" dirty="0" err="1">
                <a:solidFill>
                  <a:srgbClr val="000000"/>
                </a:solidFill>
                <a:latin typeface="Canva Sans"/>
              </a:rPr>
              <a:t>kapsamında</a:t>
            </a:r>
            <a:r>
              <a:rPr lang="en-US" sz="3400" dirty="0">
                <a:solidFill>
                  <a:srgbClr val="000000"/>
                </a:solidFill>
                <a:latin typeface="Canva Sans"/>
              </a:rPr>
              <a:t> </a:t>
            </a:r>
            <a:r>
              <a:rPr lang="en-US" sz="3400" dirty="0" err="1">
                <a:solidFill>
                  <a:srgbClr val="000000"/>
                </a:solidFill>
                <a:latin typeface="Canva Sans"/>
              </a:rPr>
              <a:t>değerlendirilir</a:t>
            </a:r>
            <a:r>
              <a:rPr lang="en-US" sz="3400" dirty="0">
                <a:solidFill>
                  <a:srgbClr val="000000"/>
                </a:solidFill>
                <a:latin typeface="Canva Sans"/>
              </a:rPr>
              <a:t>.</a:t>
            </a:r>
          </a:p>
          <a:p>
            <a:pPr algn="just">
              <a:lnSpc>
                <a:spcPts val="4760"/>
              </a:lnSpc>
            </a:pPr>
            <a:endParaRPr dirty="0"/>
          </a:p>
          <a:p>
            <a:pPr>
              <a:lnSpc>
                <a:spcPts val="1400"/>
              </a:lnSpc>
            </a:pPr>
            <a:endParaRP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86783" y="208172"/>
            <a:ext cx="7713047" cy="4510074"/>
          </a:xfrm>
          <a:prstGeom prst="rect">
            <a:avLst/>
          </a:prstGeom>
        </p:spPr>
        <p:txBody>
          <a:bodyPr lIns="0" tIns="0" rIns="0" bIns="0" rtlCol="0" anchor="t">
            <a:spAutoFit/>
          </a:bodyPr>
          <a:lstStyle/>
          <a:p>
            <a:pPr algn="ctr">
              <a:lnSpc>
                <a:spcPts val="5994"/>
              </a:lnSpc>
            </a:pPr>
            <a:r>
              <a:rPr lang="en-US" sz="4281" dirty="0">
                <a:solidFill>
                  <a:srgbClr val="000000"/>
                </a:solidFill>
                <a:latin typeface="Roboto Bold"/>
              </a:rPr>
              <a:t>Süt </a:t>
            </a:r>
            <a:r>
              <a:rPr lang="en-US" sz="4281" dirty="0" err="1">
                <a:solidFill>
                  <a:srgbClr val="000000"/>
                </a:solidFill>
                <a:latin typeface="Roboto Bold"/>
              </a:rPr>
              <a:t>ve</a:t>
            </a:r>
            <a:r>
              <a:rPr lang="en-US" sz="4281" dirty="0">
                <a:solidFill>
                  <a:srgbClr val="000000"/>
                </a:solidFill>
                <a:latin typeface="Roboto Bold"/>
              </a:rPr>
              <a:t> Süt </a:t>
            </a:r>
            <a:r>
              <a:rPr lang="en-US" sz="4281" dirty="0" err="1">
                <a:solidFill>
                  <a:srgbClr val="000000"/>
                </a:solidFill>
                <a:latin typeface="Roboto Bold"/>
              </a:rPr>
              <a:t>Ürünlerinin</a:t>
            </a:r>
            <a:r>
              <a:rPr lang="en-US" sz="4281" dirty="0">
                <a:solidFill>
                  <a:srgbClr val="000000"/>
                </a:solidFill>
                <a:latin typeface="Roboto Bold"/>
              </a:rPr>
              <a:t> </a:t>
            </a:r>
            <a:r>
              <a:rPr lang="en-US" sz="4281" dirty="0" err="1">
                <a:solidFill>
                  <a:srgbClr val="000000"/>
                </a:solidFill>
                <a:latin typeface="Roboto Bold"/>
              </a:rPr>
              <a:t>İşlenmesi</a:t>
            </a:r>
            <a:r>
              <a:rPr lang="en-US" sz="4281" dirty="0">
                <a:solidFill>
                  <a:srgbClr val="000000"/>
                </a:solidFill>
                <a:latin typeface="Roboto Bold"/>
              </a:rPr>
              <a:t>, </a:t>
            </a:r>
            <a:r>
              <a:rPr lang="en-US" sz="4281" dirty="0" err="1">
                <a:solidFill>
                  <a:srgbClr val="000000"/>
                </a:solidFill>
                <a:latin typeface="Roboto Bold"/>
              </a:rPr>
              <a:t>Soğutulması</a:t>
            </a:r>
            <a:r>
              <a:rPr lang="en-US" sz="4281" dirty="0">
                <a:solidFill>
                  <a:srgbClr val="000000"/>
                </a:solidFill>
                <a:latin typeface="Roboto Bold"/>
              </a:rPr>
              <a:t>, </a:t>
            </a:r>
            <a:r>
              <a:rPr lang="en-US" sz="4281" dirty="0" err="1">
                <a:solidFill>
                  <a:srgbClr val="000000"/>
                </a:solidFill>
                <a:latin typeface="Roboto Bold"/>
              </a:rPr>
              <a:t>Paketlenmesi</a:t>
            </a:r>
            <a:r>
              <a:rPr lang="en-US" sz="4281" dirty="0">
                <a:solidFill>
                  <a:srgbClr val="000000"/>
                </a:solidFill>
                <a:latin typeface="Roboto Bold"/>
              </a:rPr>
              <a:t> </a:t>
            </a:r>
            <a:r>
              <a:rPr lang="en-US" sz="4281" dirty="0" err="1">
                <a:solidFill>
                  <a:srgbClr val="000000"/>
                </a:solidFill>
                <a:latin typeface="Roboto Bold"/>
              </a:rPr>
              <a:t>ve</a:t>
            </a:r>
            <a:r>
              <a:rPr lang="en-US" sz="4281" dirty="0">
                <a:solidFill>
                  <a:srgbClr val="000000"/>
                </a:solidFill>
                <a:latin typeface="Roboto Bold"/>
              </a:rPr>
              <a:t> </a:t>
            </a:r>
            <a:r>
              <a:rPr lang="en-US" sz="4281" dirty="0" err="1">
                <a:solidFill>
                  <a:srgbClr val="000000"/>
                </a:solidFill>
                <a:latin typeface="Roboto Bold"/>
              </a:rPr>
              <a:t>Depolanmasına</a:t>
            </a:r>
            <a:r>
              <a:rPr lang="en-US" sz="4281" dirty="0">
                <a:solidFill>
                  <a:srgbClr val="000000"/>
                </a:solidFill>
                <a:latin typeface="Roboto Bold"/>
              </a:rPr>
              <a:t> </a:t>
            </a:r>
            <a:r>
              <a:rPr lang="en-US" sz="4281" dirty="0" err="1">
                <a:solidFill>
                  <a:srgbClr val="000000"/>
                </a:solidFill>
                <a:latin typeface="Roboto Bold"/>
              </a:rPr>
              <a:t>Yönelik</a:t>
            </a:r>
            <a:r>
              <a:rPr lang="en-US" sz="4281" dirty="0">
                <a:solidFill>
                  <a:srgbClr val="000000"/>
                </a:solidFill>
                <a:latin typeface="Roboto Bold"/>
              </a:rPr>
              <a:t> </a:t>
            </a:r>
            <a:r>
              <a:rPr lang="en-US" sz="4281" dirty="0" err="1">
                <a:solidFill>
                  <a:srgbClr val="000000"/>
                </a:solidFill>
                <a:latin typeface="Roboto Bold"/>
              </a:rPr>
              <a:t>Yatırımlar</a:t>
            </a:r>
            <a:r>
              <a:rPr lang="en-US" sz="4281" dirty="0">
                <a:solidFill>
                  <a:srgbClr val="000000"/>
                </a:solidFill>
                <a:latin typeface="Roboto Bold"/>
              </a:rPr>
              <a:t> </a:t>
            </a:r>
          </a:p>
          <a:p>
            <a:pPr algn="ctr">
              <a:lnSpc>
                <a:spcPts val="5994"/>
              </a:lnSpc>
            </a:pPr>
            <a:r>
              <a:rPr lang="en-US" sz="4281" dirty="0">
                <a:solidFill>
                  <a:srgbClr val="000000"/>
                </a:solidFill>
                <a:latin typeface="Roboto Bold"/>
              </a:rPr>
              <a:t> Süt </a:t>
            </a:r>
            <a:r>
              <a:rPr lang="en-US" sz="4281" dirty="0" err="1">
                <a:solidFill>
                  <a:srgbClr val="000000"/>
                </a:solidFill>
                <a:latin typeface="Roboto Bold"/>
              </a:rPr>
              <a:t>Toplama</a:t>
            </a:r>
            <a:r>
              <a:rPr lang="en-US" sz="4281" dirty="0">
                <a:solidFill>
                  <a:srgbClr val="000000"/>
                </a:solidFill>
                <a:latin typeface="Roboto Bold"/>
              </a:rPr>
              <a:t> </a:t>
            </a:r>
            <a:r>
              <a:rPr lang="en-US" sz="4281" dirty="0" err="1">
                <a:solidFill>
                  <a:srgbClr val="000000"/>
                </a:solidFill>
                <a:latin typeface="Roboto Bold"/>
              </a:rPr>
              <a:t>Merkezleri</a:t>
            </a:r>
            <a:r>
              <a:rPr lang="en-US" sz="4281" dirty="0">
                <a:solidFill>
                  <a:srgbClr val="000000"/>
                </a:solidFill>
                <a:latin typeface="Roboto Bold"/>
              </a:rPr>
              <a:t> </a:t>
            </a:r>
          </a:p>
        </p:txBody>
      </p:sp>
      <p:sp>
        <p:nvSpPr>
          <p:cNvPr id="7" name="TextBox 7"/>
          <p:cNvSpPr txBox="1"/>
          <p:nvPr/>
        </p:nvSpPr>
        <p:spPr>
          <a:xfrm>
            <a:off x="383139" y="799465"/>
            <a:ext cx="9548767" cy="8602345"/>
          </a:xfrm>
          <a:prstGeom prst="rect">
            <a:avLst/>
          </a:prstGeom>
        </p:spPr>
        <p:txBody>
          <a:bodyPr lIns="0" tIns="0" rIns="0" bIns="0" rtlCol="0" anchor="t">
            <a:spAutoFit/>
          </a:bodyPr>
          <a:lstStyle/>
          <a:p>
            <a:pPr algn="just">
              <a:lnSpc>
                <a:spcPts val="4760"/>
              </a:lnSpc>
            </a:pPr>
            <a:r>
              <a:rPr lang="en-US" sz="3400" dirty="0">
                <a:solidFill>
                  <a:srgbClr val="000000"/>
                </a:solidFill>
                <a:latin typeface="Canva Sans"/>
              </a:rPr>
              <a:t>•Hem </a:t>
            </a:r>
            <a:r>
              <a:rPr lang="en-US" sz="3400" dirty="0" err="1">
                <a:solidFill>
                  <a:srgbClr val="000000"/>
                </a:solidFill>
                <a:latin typeface="Canva Sans"/>
              </a:rPr>
              <a:t>mevcut</a:t>
            </a:r>
            <a:r>
              <a:rPr lang="en-US" sz="3400" dirty="0">
                <a:solidFill>
                  <a:srgbClr val="000000"/>
                </a:solidFill>
                <a:latin typeface="Canva Sans"/>
              </a:rPr>
              <a:t> </a:t>
            </a:r>
            <a:r>
              <a:rPr lang="en-US" sz="3400" dirty="0" err="1">
                <a:solidFill>
                  <a:srgbClr val="000000"/>
                </a:solidFill>
                <a:latin typeface="Canva Sans"/>
              </a:rPr>
              <a:t>bir</a:t>
            </a:r>
            <a:r>
              <a:rPr lang="en-US" sz="3400" dirty="0">
                <a:solidFill>
                  <a:srgbClr val="000000"/>
                </a:solidFill>
                <a:latin typeface="Canva Sans"/>
              </a:rPr>
              <a:t> </a:t>
            </a:r>
            <a:r>
              <a:rPr lang="en-US" sz="3400" dirty="0" err="1">
                <a:solidFill>
                  <a:srgbClr val="000000"/>
                </a:solidFill>
                <a:latin typeface="Canva Sans"/>
              </a:rPr>
              <a:t>süt</a:t>
            </a:r>
            <a:r>
              <a:rPr lang="en-US" sz="3400" dirty="0">
                <a:solidFill>
                  <a:srgbClr val="000000"/>
                </a:solidFill>
                <a:latin typeface="Canva Sans"/>
              </a:rPr>
              <a:t> </a:t>
            </a:r>
            <a:r>
              <a:rPr lang="en-US" sz="3400" dirty="0" err="1">
                <a:solidFill>
                  <a:srgbClr val="000000"/>
                </a:solidFill>
                <a:latin typeface="Canva Sans"/>
              </a:rPr>
              <a:t>işleme</a:t>
            </a:r>
            <a:r>
              <a:rPr lang="en-US" sz="3400" dirty="0">
                <a:solidFill>
                  <a:srgbClr val="000000"/>
                </a:solidFill>
                <a:latin typeface="Canva Sans"/>
              </a:rPr>
              <a:t> </a:t>
            </a:r>
            <a:r>
              <a:rPr lang="en-US" sz="3400" dirty="0" err="1">
                <a:solidFill>
                  <a:srgbClr val="000000"/>
                </a:solidFill>
                <a:latin typeface="Canva Sans"/>
              </a:rPr>
              <a:t>tesisi</a:t>
            </a:r>
            <a:r>
              <a:rPr lang="en-US" sz="3400" dirty="0">
                <a:solidFill>
                  <a:srgbClr val="000000"/>
                </a:solidFill>
                <a:latin typeface="Canva Sans"/>
              </a:rPr>
              <a:t> </a:t>
            </a:r>
            <a:r>
              <a:rPr lang="en-US" sz="3400" dirty="0" err="1">
                <a:solidFill>
                  <a:srgbClr val="000000"/>
                </a:solidFill>
                <a:latin typeface="Canva Sans"/>
              </a:rPr>
              <a:t>olan</a:t>
            </a:r>
            <a:r>
              <a:rPr lang="en-US" sz="3400" dirty="0">
                <a:solidFill>
                  <a:srgbClr val="000000"/>
                </a:solidFill>
                <a:latin typeface="Canva Sans"/>
              </a:rPr>
              <a:t> </a:t>
            </a:r>
            <a:r>
              <a:rPr lang="en-US" sz="3400" dirty="0" err="1">
                <a:solidFill>
                  <a:srgbClr val="000000"/>
                </a:solidFill>
                <a:latin typeface="Canva Sans"/>
              </a:rPr>
              <a:t>yatırımcılar</a:t>
            </a:r>
            <a:r>
              <a:rPr lang="en-US" sz="3400" dirty="0">
                <a:solidFill>
                  <a:srgbClr val="000000"/>
                </a:solidFill>
                <a:latin typeface="Canva Sans"/>
              </a:rPr>
              <a:t> hem de </a:t>
            </a:r>
            <a:r>
              <a:rPr lang="en-US" sz="3400" dirty="0" err="1">
                <a:solidFill>
                  <a:srgbClr val="000000"/>
                </a:solidFill>
                <a:latin typeface="Canva Sans"/>
              </a:rPr>
              <a:t>mevcut</a:t>
            </a:r>
            <a:r>
              <a:rPr lang="en-US" sz="3400" dirty="0">
                <a:solidFill>
                  <a:srgbClr val="000000"/>
                </a:solidFill>
                <a:latin typeface="Canva Sans"/>
              </a:rPr>
              <a:t> </a:t>
            </a:r>
            <a:r>
              <a:rPr lang="en-US" sz="3400" dirty="0" err="1">
                <a:solidFill>
                  <a:srgbClr val="000000"/>
                </a:solidFill>
                <a:latin typeface="Canva Sans"/>
              </a:rPr>
              <a:t>işletmesi</a:t>
            </a:r>
            <a:r>
              <a:rPr lang="en-US" sz="3400" dirty="0">
                <a:solidFill>
                  <a:srgbClr val="000000"/>
                </a:solidFill>
                <a:latin typeface="Canva Sans"/>
              </a:rPr>
              <a:t> </a:t>
            </a:r>
            <a:r>
              <a:rPr lang="en-US" sz="3400" dirty="0" err="1">
                <a:solidFill>
                  <a:srgbClr val="000000"/>
                </a:solidFill>
                <a:latin typeface="Canva Sans"/>
              </a:rPr>
              <a:t>olmadığı</a:t>
            </a:r>
            <a:r>
              <a:rPr lang="en-US" sz="3400" dirty="0">
                <a:solidFill>
                  <a:srgbClr val="000000"/>
                </a:solidFill>
                <a:latin typeface="Canva Sans"/>
              </a:rPr>
              <a:t> </a:t>
            </a:r>
            <a:r>
              <a:rPr lang="en-US" sz="3400" dirty="0" err="1">
                <a:solidFill>
                  <a:srgbClr val="000000"/>
                </a:solidFill>
                <a:latin typeface="Canva Sans"/>
              </a:rPr>
              <a:t>halde</a:t>
            </a:r>
            <a:r>
              <a:rPr lang="en-US" sz="3400" dirty="0">
                <a:solidFill>
                  <a:srgbClr val="000000"/>
                </a:solidFill>
                <a:latin typeface="Canva Sans"/>
              </a:rPr>
              <a:t> </a:t>
            </a:r>
            <a:r>
              <a:rPr lang="en-US" sz="3400" dirty="0" err="1">
                <a:solidFill>
                  <a:srgbClr val="000000"/>
                </a:solidFill>
                <a:latin typeface="Canva Sans"/>
              </a:rPr>
              <a:t>sadece</a:t>
            </a:r>
            <a:r>
              <a:rPr lang="en-US" sz="3400" dirty="0">
                <a:solidFill>
                  <a:srgbClr val="000000"/>
                </a:solidFill>
                <a:latin typeface="Canva Sans"/>
              </a:rPr>
              <a:t> </a:t>
            </a:r>
            <a:r>
              <a:rPr lang="en-US" sz="3400" dirty="0" err="1">
                <a:solidFill>
                  <a:srgbClr val="000000"/>
                </a:solidFill>
                <a:latin typeface="Canva Sans"/>
              </a:rPr>
              <a:t>süt</a:t>
            </a:r>
            <a:r>
              <a:rPr lang="en-US" sz="3400" dirty="0">
                <a:solidFill>
                  <a:srgbClr val="000000"/>
                </a:solidFill>
                <a:latin typeface="Canva Sans"/>
              </a:rPr>
              <a:t> </a:t>
            </a:r>
            <a:r>
              <a:rPr lang="en-US" sz="3400" dirty="0" err="1">
                <a:solidFill>
                  <a:srgbClr val="000000"/>
                </a:solidFill>
                <a:latin typeface="Canva Sans"/>
              </a:rPr>
              <a:t>toplama</a:t>
            </a:r>
            <a:r>
              <a:rPr lang="en-US" sz="3400" dirty="0">
                <a:solidFill>
                  <a:srgbClr val="000000"/>
                </a:solidFill>
                <a:latin typeface="Canva Sans"/>
              </a:rPr>
              <a:t> </a:t>
            </a:r>
            <a:r>
              <a:rPr lang="en-US" sz="3400" dirty="0" err="1">
                <a:solidFill>
                  <a:srgbClr val="000000"/>
                </a:solidFill>
                <a:latin typeface="Canva Sans"/>
              </a:rPr>
              <a:t>merkezleri</a:t>
            </a:r>
            <a:r>
              <a:rPr lang="en-US" sz="3400" dirty="0">
                <a:solidFill>
                  <a:srgbClr val="000000"/>
                </a:solidFill>
                <a:latin typeface="Canva Sans"/>
              </a:rPr>
              <a:t> </a:t>
            </a:r>
            <a:r>
              <a:rPr lang="en-US" sz="3400" dirty="0" err="1">
                <a:solidFill>
                  <a:srgbClr val="000000"/>
                </a:solidFill>
                <a:latin typeface="Canva Sans"/>
              </a:rPr>
              <a:t>kuracak</a:t>
            </a:r>
            <a:r>
              <a:rPr lang="en-US" sz="3400" dirty="0">
                <a:solidFill>
                  <a:srgbClr val="000000"/>
                </a:solidFill>
                <a:latin typeface="Canva Sans"/>
              </a:rPr>
              <a:t> </a:t>
            </a:r>
            <a:r>
              <a:rPr lang="en-US" sz="3400" dirty="0" err="1">
                <a:solidFill>
                  <a:srgbClr val="000000"/>
                </a:solidFill>
                <a:latin typeface="Canva Sans"/>
              </a:rPr>
              <a:t>olan</a:t>
            </a:r>
            <a:r>
              <a:rPr lang="en-US" sz="3400" dirty="0">
                <a:solidFill>
                  <a:srgbClr val="000000"/>
                </a:solidFill>
                <a:latin typeface="Canva Sans"/>
              </a:rPr>
              <a:t> </a:t>
            </a:r>
            <a:r>
              <a:rPr lang="en-US" sz="3400" dirty="0" err="1">
                <a:solidFill>
                  <a:srgbClr val="000000"/>
                </a:solidFill>
                <a:latin typeface="Canva Sans"/>
              </a:rPr>
              <a:t>yatırımcılar</a:t>
            </a:r>
            <a:r>
              <a:rPr lang="en-US" sz="3400" dirty="0">
                <a:solidFill>
                  <a:srgbClr val="000000"/>
                </a:solidFill>
                <a:latin typeface="Canva Sans"/>
              </a:rPr>
              <a:t> </a:t>
            </a:r>
            <a:r>
              <a:rPr lang="en-US" sz="3400" dirty="0" err="1">
                <a:solidFill>
                  <a:srgbClr val="000000"/>
                </a:solidFill>
                <a:latin typeface="Canva Sans"/>
              </a:rPr>
              <a:t>proje</a:t>
            </a:r>
            <a:r>
              <a:rPr lang="en-US" sz="3400" dirty="0">
                <a:solidFill>
                  <a:srgbClr val="000000"/>
                </a:solidFill>
                <a:latin typeface="Canva Sans"/>
              </a:rPr>
              <a:t> </a:t>
            </a:r>
            <a:r>
              <a:rPr lang="en-US" sz="3400" dirty="0" err="1">
                <a:solidFill>
                  <a:srgbClr val="000000"/>
                </a:solidFill>
                <a:latin typeface="Canva Sans"/>
              </a:rPr>
              <a:t>başvurusunda</a:t>
            </a:r>
            <a:r>
              <a:rPr lang="en-US" sz="3400" dirty="0">
                <a:solidFill>
                  <a:srgbClr val="000000"/>
                </a:solidFill>
                <a:latin typeface="Canva Sans"/>
              </a:rPr>
              <a:t> </a:t>
            </a:r>
            <a:r>
              <a:rPr lang="en-US" sz="3400" dirty="0" err="1">
                <a:solidFill>
                  <a:srgbClr val="000000"/>
                </a:solidFill>
                <a:latin typeface="Canva Sans"/>
              </a:rPr>
              <a:t>bulunabilirler</a:t>
            </a:r>
            <a:r>
              <a:rPr lang="en-US" sz="3400" dirty="0">
                <a:solidFill>
                  <a:srgbClr val="000000"/>
                </a:solidFill>
                <a:latin typeface="Canva Sans"/>
              </a:rPr>
              <a:t>. </a:t>
            </a:r>
            <a:r>
              <a:rPr lang="en-US" sz="3400" dirty="0" err="1">
                <a:solidFill>
                  <a:srgbClr val="000000"/>
                </a:solidFill>
                <a:latin typeface="Canva Sans"/>
              </a:rPr>
              <a:t>Başvuru</a:t>
            </a:r>
            <a:r>
              <a:rPr lang="en-US" sz="3400" dirty="0">
                <a:solidFill>
                  <a:srgbClr val="000000"/>
                </a:solidFill>
                <a:latin typeface="Canva Sans"/>
              </a:rPr>
              <a:t> </a:t>
            </a:r>
            <a:r>
              <a:rPr lang="en-US" sz="3400" dirty="0" err="1">
                <a:solidFill>
                  <a:srgbClr val="000000"/>
                </a:solidFill>
                <a:latin typeface="Canva Sans"/>
              </a:rPr>
              <a:t>sahiplerinin</a:t>
            </a:r>
            <a:r>
              <a:rPr lang="en-US" sz="3400" dirty="0">
                <a:solidFill>
                  <a:srgbClr val="000000"/>
                </a:solidFill>
                <a:latin typeface="Canva Sans"/>
              </a:rPr>
              <a:t> </a:t>
            </a:r>
            <a:r>
              <a:rPr lang="en-US" sz="3400" dirty="0" err="1">
                <a:solidFill>
                  <a:srgbClr val="000000"/>
                </a:solidFill>
                <a:latin typeface="Canva Sans"/>
              </a:rPr>
              <a:t>mevcut</a:t>
            </a:r>
            <a:r>
              <a:rPr lang="en-US" sz="3400" dirty="0">
                <a:solidFill>
                  <a:srgbClr val="000000"/>
                </a:solidFill>
                <a:latin typeface="Canva Sans"/>
              </a:rPr>
              <a:t> </a:t>
            </a:r>
            <a:r>
              <a:rPr lang="en-US" sz="3400" dirty="0" err="1">
                <a:solidFill>
                  <a:srgbClr val="000000"/>
                </a:solidFill>
                <a:latin typeface="Canva Sans"/>
              </a:rPr>
              <a:t>süt</a:t>
            </a:r>
            <a:r>
              <a:rPr lang="en-US" sz="3400" dirty="0">
                <a:solidFill>
                  <a:srgbClr val="000000"/>
                </a:solidFill>
                <a:latin typeface="Canva Sans"/>
              </a:rPr>
              <a:t> </a:t>
            </a:r>
            <a:r>
              <a:rPr lang="en-US" sz="3400" dirty="0" err="1">
                <a:solidFill>
                  <a:srgbClr val="000000"/>
                </a:solidFill>
                <a:latin typeface="Canva Sans"/>
              </a:rPr>
              <a:t>işleme</a:t>
            </a:r>
            <a:r>
              <a:rPr lang="en-US" sz="3400" dirty="0">
                <a:solidFill>
                  <a:srgbClr val="000000"/>
                </a:solidFill>
                <a:latin typeface="Canva Sans"/>
              </a:rPr>
              <a:t> </a:t>
            </a:r>
            <a:r>
              <a:rPr lang="en-US" sz="3400" dirty="0" err="1">
                <a:solidFill>
                  <a:srgbClr val="000000"/>
                </a:solidFill>
                <a:latin typeface="Canva Sans"/>
              </a:rPr>
              <a:t>tesisi</a:t>
            </a:r>
            <a:r>
              <a:rPr lang="en-US" sz="3400" dirty="0">
                <a:solidFill>
                  <a:srgbClr val="000000"/>
                </a:solidFill>
                <a:latin typeface="Canva Sans"/>
              </a:rPr>
              <a:t> </a:t>
            </a:r>
            <a:r>
              <a:rPr lang="en-US" sz="3400" dirty="0" err="1">
                <a:solidFill>
                  <a:srgbClr val="000000"/>
                </a:solidFill>
                <a:latin typeface="Canva Sans"/>
              </a:rPr>
              <a:t>için</a:t>
            </a:r>
            <a:r>
              <a:rPr lang="en-US" sz="3400" dirty="0">
                <a:solidFill>
                  <a:srgbClr val="000000"/>
                </a:solidFill>
                <a:latin typeface="Canva Sans"/>
              </a:rPr>
              <a:t> </a:t>
            </a:r>
            <a:r>
              <a:rPr lang="en-US" sz="3400" dirty="0" err="1">
                <a:solidFill>
                  <a:srgbClr val="000000"/>
                </a:solidFill>
                <a:latin typeface="Canva Sans"/>
              </a:rPr>
              <a:t>kuracakları</a:t>
            </a:r>
            <a:r>
              <a:rPr lang="en-US" sz="3400" dirty="0">
                <a:solidFill>
                  <a:srgbClr val="000000"/>
                </a:solidFill>
                <a:latin typeface="Canva Sans"/>
              </a:rPr>
              <a:t> </a:t>
            </a:r>
            <a:r>
              <a:rPr lang="en-US" sz="3400" dirty="0" err="1">
                <a:solidFill>
                  <a:srgbClr val="000000"/>
                </a:solidFill>
                <a:latin typeface="Canva Sans"/>
              </a:rPr>
              <a:t>süt</a:t>
            </a:r>
            <a:r>
              <a:rPr lang="en-US" sz="3400" dirty="0">
                <a:solidFill>
                  <a:srgbClr val="000000"/>
                </a:solidFill>
                <a:latin typeface="Canva Sans"/>
              </a:rPr>
              <a:t> </a:t>
            </a:r>
            <a:r>
              <a:rPr lang="en-US" sz="3400" dirty="0" err="1">
                <a:solidFill>
                  <a:srgbClr val="000000"/>
                </a:solidFill>
                <a:latin typeface="Canva Sans"/>
              </a:rPr>
              <a:t>toplama</a:t>
            </a:r>
            <a:r>
              <a:rPr lang="en-US" sz="3400" dirty="0">
                <a:solidFill>
                  <a:srgbClr val="000000"/>
                </a:solidFill>
                <a:latin typeface="Canva Sans"/>
              </a:rPr>
              <a:t> </a:t>
            </a:r>
            <a:r>
              <a:rPr lang="en-US" sz="3400" dirty="0" err="1">
                <a:solidFill>
                  <a:srgbClr val="000000"/>
                </a:solidFill>
                <a:latin typeface="Canva Sans"/>
              </a:rPr>
              <a:t>merkezinin</a:t>
            </a:r>
            <a:r>
              <a:rPr lang="en-US" sz="3400" dirty="0">
                <a:solidFill>
                  <a:srgbClr val="000000"/>
                </a:solidFill>
                <a:latin typeface="Canva Sans"/>
              </a:rPr>
              <a:t>/</a:t>
            </a:r>
            <a:r>
              <a:rPr lang="en-US" sz="3400" dirty="0" err="1">
                <a:solidFill>
                  <a:srgbClr val="000000"/>
                </a:solidFill>
                <a:latin typeface="Canva Sans"/>
              </a:rPr>
              <a:t>merkezlerinin</a:t>
            </a:r>
            <a:r>
              <a:rPr lang="en-US" sz="3400" dirty="0">
                <a:solidFill>
                  <a:srgbClr val="000000"/>
                </a:solidFill>
                <a:latin typeface="Canva Sans"/>
              </a:rPr>
              <a:t> </a:t>
            </a:r>
            <a:r>
              <a:rPr lang="en-US" sz="3400" dirty="0" err="1">
                <a:solidFill>
                  <a:srgbClr val="000000"/>
                </a:solidFill>
                <a:latin typeface="Canva Sans"/>
              </a:rPr>
              <a:t>toplam</a:t>
            </a:r>
            <a:r>
              <a:rPr lang="en-US" sz="3400" dirty="0">
                <a:solidFill>
                  <a:srgbClr val="000000"/>
                </a:solidFill>
                <a:latin typeface="Canva Sans"/>
              </a:rPr>
              <a:t> </a:t>
            </a:r>
            <a:r>
              <a:rPr lang="en-US" sz="3400" dirty="0" err="1">
                <a:solidFill>
                  <a:srgbClr val="000000"/>
                </a:solidFill>
                <a:latin typeface="Canva Sans"/>
              </a:rPr>
              <a:t>kapasitesi</a:t>
            </a:r>
            <a:r>
              <a:rPr lang="en-US" sz="3400" dirty="0">
                <a:solidFill>
                  <a:srgbClr val="000000"/>
                </a:solidFill>
                <a:latin typeface="Canva Sans"/>
              </a:rPr>
              <a:t> </a:t>
            </a:r>
            <a:r>
              <a:rPr lang="en-US" sz="3400" dirty="0" err="1">
                <a:solidFill>
                  <a:srgbClr val="000000"/>
                </a:solidFill>
                <a:latin typeface="Canva Sans"/>
              </a:rPr>
              <a:t>mevcut</a:t>
            </a:r>
            <a:r>
              <a:rPr lang="en-US" sz="3400" dirty="0">
                <a:solidFill>
                  <a:srgbClr val="000000"/>
                </a:solidFill>
                <a:latin typeface="Canva Sans"/>
              </a:rPr>
              <a:t> </a:t>
            </a:r>
            <a:r>
              <a:rPr lang="en-US" sz="3400" dirty="0" err="1">
                <a:solidFill>
                  <a:srgbClr val="000000"/>
                </a:solidFill>
                <a:latin typeface="Canva Sans"/>
              </a:rPr>
              <a:t>işletmenin</a:t>
            </a:r>
            <a:r>
              <a:rPr lang="en-US" sz="3400" dirty="0">
                <a:solidFill>
                  <a:srgbClr val="000000"/>
                </a:solidFill>
                <a:latin typeface="Canva Sans"/>
              </a:rPr>
              <a:t> </a:t>
            </a:r>
            <a:r>
              <a:rPr lang="en-US" sz="3400" dirty="0" err="1">
                <a:solidFill>
                  <a:srgbClr val="000000"/>
                </a:solidFill>
                <a:latin typeface="Canva Sans"/>
              </a:rPr>
              <a:t>kapasite</a:t>
            </a:r>
            <a:r>
              <a:rPr lang="en-US" sz="3400" dirty="0">
                <a:solidFill>
                  <a:srgbClr val="000000"/>
                </a:solidFill>
                <a:latin typeface="Canva Sans"/>
              </a:rPr>
              <a:t>/</a:t>
            </a:r>
            <a:r>
              <a:rPr lang="en-US" sz="3400" dirty="0" err="1">
                <a:solidFill>
                  <a:srgbClr val="000000"/>
                </a:solidFill>
                <a:latin typeface="Canva Sans"/>
              </a:rPr>
              <a:t>ekspertiz</a:t>
            </a:r>
            <a:r>
              <a:rPr lang="en-US" sz="3400" dirty="0">
                <a:solidFill>
                  <a:srgbClr val="000000"/>
                </a:solidFill>
                <a:latin typeface="Canva Sans"/>
              </a:rPr>
              <a:t> </a:t>
            </a:r>
            <a:r>
              <a:rPr lang="en-US" sz="3400" dirty="0" err="1">
                <a:solidFill>
                  <a:srgbClr val="000000"/>
                </a:solidFill>
                <a:latin typeface="Canva Sans"/>
              </a:rPr>
              <a:t>raporunda</a:t>
            </a:r>
            <a:r>
              <a:rPr lang="en-US" sz="3400" dirty="0">
                <a:solidFill>
                  <a:srgbClr val="000000"/>
                </a:solidFill>
                <a:latin typeface="Canva Sans"/>
              </a:rPr>
              <a:t> </a:t>
            </a:r>
            <a:r>
              <a:rPr lang="en-US" sz="3400" dirty="0" err="1">
                <a:solidFill>
                  <a:srgbClr val="000000"/>
                </a:solidFill>
                <a:latin typeface="Canva Sans"/>
              </a:rPr>
              <a:t>belirtilen</a:t>
            </a:r>
            <a:r>
              <a:rPr lang="en-US" sz="3400" dirty="0">
                <a:solidFill>
                  <a:srgbClr val="000000"/>
                </a:solidFill>
                <a:latin typeface="Canva Sans"/>
              </a:rPr>
              <a:t> </a:t>
            </a:r>
            <a:r>
              <a:rPr lang="en-US" sz="3400" dirty="0" err="1">
                <a:solidFill>
                  <a:srgbClr val="000000"/>
                </a:solidFill>
                <a:latin typeface="Canva Sans"/>
              </a:rPr>
              <a:t>günlük</a:t>
            </a:r>
            <a:r>
              <a:rPr lang="en-US" sz="3400" dirty="0">
                <a:solidFill>
                  <a:srgbClr val="000000"/>
                </a:solidFill>
                <a:latin typeface="Canva Sans"/>
              </a:rPr>
              <a:t> </a:t>
            </a:r>
            <a:r>
              <a:rPr lang="en-US" sz="3400" dirty="0" err="1">
                <a:solidFill>
                  <a:srgbClr val="000000"/>
                </a:solidFill>
                <a:latin typeface="Canva Sans"/>
              </a:rPr>
              <a:t>süt</a:t>
            </a:r>
            <a:r>
              <a:rPr lang="en-US" sz="3400" dirty="0">
                <a:solidFill>
                  <a:srgbClr val="000000"/>
                </a:solidFill>
                <a:latin typeface="Canva Sans"/>
              </a:rPr>
              <a:t> </a:t>
            </a:r>
            <a:r>
              <a:rPr lang="en-US" sz="3400" dirty="0" err="1">
                <a:solidFill>
                  <a:srgbClr val="000000"/>
                </a:solidFill>
                <a:latin typeface="Canva Sans"/>
              </a:rPr>
              <a:t>işleme</a:t>
            </a:r>
            <a:r>
              <a:rPr lang="en-US" sz="3400" dirty="0">
                <a:solidFill>
                  <a:srgbClr val="000000"/>
                </a:solidFill>
                <a:latin typeface="Canva Sans"/>
              </a:rPr>
              <a:t> </a:t>
            </a:r>
            <a:r>
              <a:rPr lang="en-US" sz="3400" dirty="0" err="1">
                <a:solidFill>
                  <a:srgbClr val="000000"/>
                </a:solidFill>
                <a:latin typeface="Canva Sans"/>
              </a:rPr>
              <a:t>kapasitesinden</a:t>
            </a:r>
            <a:r>
              <a:rPr lang="en-US" sz="3400" dirty="0">
                <a:solidFill>
                  <a:srgbClr val="000000"/>
                </a:solidFill>
                <a:latin typeface="Canva Sans"/>
              </a:rPr>
              <a:t> </a:t>
            </a:r>
            <a:r>
              <a:rPr lang="en-US" sz="3400" dirty="0" err="1">
                <a:solidFill>
                  <a:srgbClr val="000000"/>
                </a:solidFill>
                <a:latin typeface="Canva Sans"/>
              </a:rPr>
              <a:t>fazla</a:t>
            </a:r>
            <a:r>
              <a:rPr lang="en-US" sz="3400" dirty="0">
                <a:solidFill>
                  <a:srgbClr val="000000"/>
                </a:solidFill>
                <a:latin typeface="Canva Sans"/>
              </a:rPr>
              <a:t> </a:t>
            </a:r>
            <a:r>
              <a:rPr lang="en-US" sz="3400" dirty="0" err="1">
                <a:solidFill>
                  <a:srgbClr val="000000"/>
                </a:solidFill>
                <a:latin typeface="Canva Sans"/>
              </a:rPr>
              <a:t>olamaz</a:t>
            </a:r>
            <a:r>
              <a:rPr lang="en-US" sz="3400" dirty="0">
                <a:solidFill>
                  <a:srgbClr val="000000"/>
                </a:solidFill>
                <a:latin typeface="Canva Sans"/>
              </a:rPr>
              <a:t>. </a:t>
            </a:r>
          </a:p>
          <a:p>
            <a:pPr algn="just">
              <a:lnSpc>
                <a:spcPts val="4760"/>
              </a:lnSpc>
            </a:pPr>
            <a:endParaRPr dirty="0"/>
          </a:p>
          <a:p>
            <a:pPr algn="just">
              <a:lnSpc>
                <a:spcPts val="4760"/>
              </a:lnSpc>
            </a:pPr>
            <a:r>
              <a:rPr lang="en-US" sz="3400" dirty="0">
                <a:solidFill>
                  <a:srgbClr val="000000"/>
                </a:solidFill>
                <a:latin typeface="Canva Sans"/>
              </a:rPr>
              <a:t>• Süt </a:t>
            </a:r>
            <a:r>
              <a:rPr lang="en-US" sz="3400" dirty="0" err="1">
                <a:solidFill>
                  <a:srgbClr val="000000"/>
                </a:solidFill>
                <a:latin typeface="Canva Sans"/>
              </a:rPr>
              <a:t>toplama</a:t>
            </a:r>
            <a:r>
              <a:rPr lang="en-US" sz="3400" dirty="0">
                <a:solidFill>
                  <a:srgbClr val="000000"/>
                </a:solidFill>
                <a:latin typeface="Canva Sans"/>
              </a:rPr>
              <a:t> </a:t>
            </a:r>
            <a:r>
              <a:rPr lang="en-US" sz="3400" dirty="0" err="1">
                <a:solidFill>
                  <a:srgbClr val="000000"/>
                </a:solidFill>
                <a:latin typeface="Canva Sans"/>
              </a:rPr>
              <a:t>merkezlerinde</a:t>
            </a:r>
            <a:r>
              <a:rPr lang="en-US" sz="3400" dirty="0">
                <a:solidFill>
                  <a:srgbClr val="000000"/>
                </a:solidFill>
                <a:latin typeface="Canva Sans"/>
              </a:rPr>
              <a:t> </a:t>
            </a:r>
            <a:r>
              <a:rPr lang="en-US" sz="3400" dirty="0" err="1">
                <a:solidFill>
                  <a:srgbClr val="000000"/>
                </a:solidFill>
                <a:latin typeface="Canva Sans"/>
              </a:rPr>
              <a:t>çiğ</a:t>
            </a:r>
            <a:r>
              <a:rPr lang="en-US" sz="3400" dirty="0">
                <a:solidFill>
                  <a:srgbClr val="000000"/>
                </a:solidFill>
                <a:latin typeface="Canva Sans"/>
              </a:rPr>
              <a:t> </a:t>
            </a:r>
            <a:r>
              <a:rPr lang="en-US" sz="3400" dirty="0" err="1">
                <a:solidFill>
                  <a:srgbClr val="000000"/>
                </a:solidFill>
                <a:latin typeface="Canva Sans"/>
              </a:rPr>
              <a:t>sütün</a:t>
            </a:r>
            <a:r>
              <a:rPr lang="en-US" sz="3400" dirty="0">
                <a:solidFill>
                  <a:srgbClr val="000000"/>
                </a:solidFill>
                <a:latin typeface="Canva Sans"/>
              </a:rPr>
              <a:t> </a:t>
            </a:r>
            <a:r>
              <a:rPr lang="en-US" sz="3400" dirty="0" err="1">
                <a:solidFill>
                  <a:srgbClr val="000000"/>
                </a:solidFill>
                <a:latin typeface="Canva Sans"/>
              </a:rPr>
              <a:t>toplanması</a:t>
            </a:r>
            <a:r>
              <a:rPr lang="en-US" sz="3400" dirty="0">
                <a:solidFill>
                  <a:srgbClr val="000000"/>
                </a:solidFill>
                <a:latin typeface="Canva Sans"/>
              </a:rPr>
              <a:t>, </a:t>
            </a:r>
            <a:r>
              <a:rPr lang="en-US" sz="3400" dirty="0" err="1">
                <a:solidFill>
                  <a:srgbClr val="000000"/>
                </a:solidFill>
                <a:latin typeface="Canva Sans"/>
              </a:rPr>
              <a:t>süzülmesi</a:t>
            </a:r>
            <a:r>
              <a:rPr lang="en-US" sz="3400" dirty="0">
                <a:solidFill>
                  <a:srgbClr val="000000"/>
                </a:solidFill>
                <a:latin typeface="Canva Sans"/>
              </a:rPr>
              <a:t>, </a:t>
            </a:r>
            <a:r>
              <a:rPr lang="en-US" sz="3400" dirty="0" err="1">
                <a:solidFill>
                  <a:srgbClr val="000000"/>
                </a:solidFill>
                <a:latin typeface="Canva Sans"/>
              </a:rPr>
              <a:t>soğutulması</a:t>
            </a:r>
            <a:r>
              <a:rPr lang="en-US" sz="3400" dirty="0">
                <a:solidFill>
                  <a:srgbClr val="000000"/>
                </a:solidFill>
                <a:latin typeface="Canva Sans"/>
              </a:rPr>
              <a:t> </a:t>
            </a:r>
            <a:r>
              <a:rPr lang="en-US" sz="3400" dirty="0" err="1">
                <a:solidFill>
                  <a:srgbClr val="000000"/>
                </a:solidFill>
                <a:latin typeface="Canva Sans"/>
              </a:rPr>
              <a:t>ve</a:t>
            </a:r>
            <a:r>
              <a:rPr lang="en-US" sz="3400" dirty="0">
                <a:solidFill>
                  <a:srgbClr val="000000"/>
                </a:solidFill>
                <a:latin typeface="Canva Sans"/>
              </a:rPr>
              <a:t> </a:t>
            </a:r>
            <a:r>
              <a:rPr lang="en-US" sz="3400" dirty="0" err="1">
                <a:solidFill>
                  <a:srgbClr val="000000"/>
                </a:solidFill>
                <a:latin typeface="Canva Sans"/>
              </a:rPr>
              <a:t>uygun</a:t>
            </a:r>
            <a:r>
              <a:rPr lang="en-US" sz="3400" dirty="0">
                <a:solidFill>
                  <a:srgbClr val="000000"/>
                </a:solidFill>
                <a:latin typeface="Canva Sans"/>
              </a:rPr>
              <a:t> </a:t>
            </a:r>
            <a:r>
              <a:rPr lang="en-US" sz="3400" dirty="0" err="1">
                <a:solidFill>
                  <a:srgbClr val="000000"/>
                </a:solidFill>
                <a:latin typeface="Canva Sans"/>
              </a:rPr>
              <a:t>şartlar</a:t>
            </a:r>
            <a:r>
              <a:rPr lang="en-US" sz="3400" dirty="0">
                <a:solidFill>
                  <a:srgbClr val="000000"/>
                </a:solidFill>
                <a:latin typeface="Canva Sans"/>
              </a:rPr>
              <a:t> </a:t>
            </a:r>
            <a:r>
              <a:rPr lang="en-US" sz="3400" dirty="0" err="1">
                <a:solidFill>
                  <a:srgbClr val="000000"/>
                </a:solidFill>
                <a:latin typeface="Canva Sans"/>
              </a:rPr>
              <a:t>altında</a:t>
            </a:r>
            <a:r>
              <a:rPr lang="en-US" sz="3400" dirty="0">
                <a:solidFill>
                  <a:srgbClr val="000000"/>
                </a:solidFill>
                <a:latin typeface="Canva Sans"/>
              </a:rPr>
              <a:t> </a:t>
            </a:r>
            <a:r>
              <a:rPr lang="en-US" sz="3400" dirty="0" err="1">
                <a:solidFill>
                  <a:srgbClr val="000000"/>
                </a:solidFill>
                <a:latin typeface="Canva Sans"/>
              </a:rPr>
              <a:t>depolanmasını</a:t>
            </a:r>
            <a:r>
              <a:rPr lang="en-US" sz="3400" dirty="0">
                <a:solidFill>
                  <a:srgbClr val="000000"/>
                </a:solidFill>
                <a:latin typeface="Canva Sans"/>
              </a:rPr>
              <a:t> </a:t>
            </a:r>
            <a:r>
              <a:rPr lang="en-US" sz="3400" dirty="0" err="1">
                <a:solidFill>
                  <a:srgbClr val="000000"/>
                </a:solidFill>
                <a:latin typeface="Canva Sans"/>
              </a:rPr>
              <a:t>ön</a:t>
            </a:r>
            <a:r>
              <a:rPr lang="en-US" sz="3400" dirty="0">
                <a:solidFill>
                  <a:srgbClr val="000000"/>
                </a:solidFill>
                <a:latin typeface="Canva Sans"/>
              </a:rPr>
              <a:t> </a:t>
            </a:r>
            <a:r>
              <a:rPr lang="en-US" sz="3400" dirty="0" err="1">
                <a:solidFill>
                  <a:srgbClr val="000000"/>
                </a:solidFill>
                <a:latin typeface="Canva Sans"/>
              </a:rPr>
              <a:t>koşuldur</a:t>
            </a:r>
            <a:r>
              <a:rPr lang="en-US" sz="3400" dirty="0">
                <a:solidFill>
                  <a:srgbClr val="000000"/>
                </a:solidFill>
                <a:latin typeface="Canva Sans"/>
              </a:rPr>
              <a:t>.</a:t>
            </a:r>
          </a:p>
          <a:p>
            <a:pPr>
              <a:lnSpc>
                <a:spcPts val="1400"/>
              </a:lnSpc>
            </a:pPr>
            <a:endParaRPr dirty="0"/>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5610" y="5359524"/>
            <a:ext cx="8062390" cy="492747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cstate="print"/>
          <a:srcRect t="62" b="62"/>
          <a:stretch>
            <a:fillRect/>
          </a:stretch>
        </p:blipFill>
        <p:spPr>
          <a:xfrm>
            <a:off x="10198614" y="4894076"/>
            <a:ext cx="8089386" cy="5392924"/>
          </a:xfrm>
          <a:prstGeom prst="rect">
            <a:avLst/>
          </a:prstGeom>
        </p:spPr>
      </p:pic>
      <p:sp>
        <p:nvSpPr>
          <p:cNvPr id="6" name="TextBox 6"/>
          <p:cNvSpPr txBox="1"/>
          <p:nvPr/>
        </p:nvSpPr>
        <p:spPr>
          <a:xfrm>
            <a:off x="10386783" y="208172"/>
            <a:ext cx="7713047" cy="4510074"/>
          </a:xfrm>
          <a:prstGeom prst="rect">
            <a:avLst/>
          </a:prstGeom>
        </p:spPr>
        <p:txBody>
          <a:bodyPr lIns="0" tIns="0" rIns="0" bIns="0" rtlCol="0" anchor="t">
            <a:spAutoFit/>
          </a:bodyPr>
          <a:lstStyle/>
          <a:p>
            <a:pPr algn="ctr">
              <a:lnSpc>
                <a:spcPts val="5994"/>
              </a:lnSpc>
            </a:pPr>
            <a:r>
              <a:rPr lang="en-US" sz="4281" dirty="0">
                <a:solidFill>
                  <a:srgbClr val="000000"/>
                </a:solidFill>
                <a:latin typeface="Roboto Bold"/>
              </a:rPr>
              <a:t>Süt </a:t>
            </a:r>
            <a:r>
              <a:rPr lang="en-US" sz="4281" dirty="0" err="1">
                <a:solidFill>
                  <a:srgbClr val="000000"/>
                </a:solidFill>
                <a:latin typeface="Roboto Bold"/>
              </a:rPr>
              <a:t>ve</a:t>
            </a:r>
            <a:r>
              <a:rPr lang="en-US" sz="4281" dirty="0">
                <a:solidFill>
                  <a:srgbClr val="000000"/>
                </a:solidFill>
                <a:latin typeface="Roboto Bold"/>
              </a:rPr>
              <a:t> Süt </a:t>
            </a:r>
            <a:r>
              <a:rPr lang="en-US" sz="4281" dirty="0" err="1">
                <a:solidFill>
                  <a:srgbClr val="000000"/>
                </a:solidFill>
                <a:latin typeface="Roboto Bold"/>
              </a:rPr>
              <a:t>Ürünlerinin</a:t>
            </a:r>
            <a:r>
              <a:rPr lang="en-US" sz="4281" dirty="0">
                <a:solidFill>
                  <a:srgbClr val="000000"/>
                </a:solidFill>
                <a:latin typeface="Roboto Bold"/>
              </a:rPr>
              <a:t> </a:t>
            </a:r>
            <a:r>
              <a:rPr lang="en-US" sz="4281" dirty="0" err="1">
                <a:solidFill>
                  <a:srgbClr val="000000"/>
                </a:solidFill>
                <a:latin typeface="Roboto Bold"/>
              </a:rPr>
              <a:t>İşlenmesi</a:t>
            </a:r>
            <a:r>
              <a:rPr lang="en-US" sz="4281" dirty="0">
                <a:solidFill>
                  <a:srgbClr val="000000"/>
                </a:solidFill>
                <a:latin typeface="Roboto Bold"/>
              </a:rPr>
              <a:t>, </a:t>
            </a:r>
            <a:r>
              <a:rPr lang="en-US" sz="4281" dirty="0" err="1">
                <a:solidFill>
                  <a:srgbClr val="000000"/>
                </a:solidFill>
                <a:latin typeface="Roboto Bold"/>
              </a:rPr>
              <a:t>Soğutulması</a:t>
            </a:r>
            <a:r>
              <a:rPr lang="en-US" sz="4281" dirty="0">
                <a:solidFill>
                  <a:srgbClr val="000000"/>
                </a:solidFill>
                <a:latin typeface="Roboto Bold"/>
              </a:rPr>
              <a:t>, </a:t>
            </a:r>
            <a:r>
              <a:rPr lang="en-US" sz="4281" dirty="0" err="1">
                <a:solidFill>
                  <a:srgbClr val="000000"/>
                </a:solidFill>
                <a:latin typeface="Roboto Bold"/>
              </a:rPr>
              <a:t>Paketlenmesi</a:t>
            </a:r>
            <a:r>
              <a:rPr lang="en-US" sz="4281" dirty="0">
                <a:solidFill>
                  <a:srgbClr val="000000"/>
                </a:solidFill>
                <a:latin typeface="Roboto Bold"/>
              </a:rPr>
              <a:t> </a:t>
            </a:r>
            <a:r>
              <a:rPr lang="en-US" sz="4281" dirty="0" err="1">
                <a:solidFill>
                  <a:srgbClr val="000000"/>
                </a:solidFill>
                <a:latin typeface="Roboto Bold"/>
              </a:rPr>
              <a:t>ve</a:t>
            </a:r>
            <a:r>
              <a:rPr lang="en-US" sz="4281" dirty="0">
                <a:solidFill>
                  <a:srgbClr val="000000"/>
                </a:solidFill>
                <a:latin typeface="Roboto Bold"/>
              </a:rPr>
              <a:t> </a:t>
            </a:r>
            <a:r>
              <a:rPr lang="en-US" sz="4281" dirty="0" err="1">
                <a:solidFill>
                  <a:srgbClr val="000000"/>
                </a:solidFill>
                <a:latin typeface="Roboto Bold"/>
              </a:rPr>
              <a:t>Depolanmasına</a:t>
            </a:r>
            <a:r>
              <a:rPr lang="en-US" sz="4281" dirty="0">
                <a:solidFill>
                  <a:srgbClr val="000000"/>
                </a:solidFill>
                <a:latin typeface="Roboto Bold"/>
              </a:rPr>
              <a:t> </a:t>
            </a:r>
            <a:r>
              <a:rPr lang="en-US" sz="4281" dirty="0" err="1">
                <a:solidFill>
                  <a:srgbClr val="000000"/>
                </a:solidFill>
                <a:latin typeface="Roboto Bold"/>
              </a:rPr>
              <a:t>Yönelik</a:t>
            </a:r>
            <a:r>
              <a:rPr lang="en-US" sz="4281" dirty="0">
                <a:solidFill>
                  <a:srgbClr val="000000"/>
                </a:solidFill>
                <a:latin typeface="Roboto Bold"/>
              </a:rPr>
              <a:t> </a:t>
            </a:r>
            <a:r>
              <a:rPr lang="en-US" sz="4281" dirty="0" err="1">
                <a:solidFill>
                  <a:srgbClr val="000000"/>
                </a:solidFill>
                <a:latin typeface="Roboto Bold"/>
              </a:rPr>
              <a:t>Yatırımlar</a:t>
            </a:r>
            <a:r>
              <a:rPr lang="en-US" sz="4281" dirty="0">
                <a:solidFill>
                  <a:srgbClr val="000000"/>
                </a:solidFill>
                <a:latin typeface="Roboto Bold"/>
              </a:rPr>
              <a:t> </a:t>
            </a:r>
          </a:p>
          <a:p>
            <a:pPr algn="ctr">
              <a:lnSpc>
                <a:spcPts val="5994"/>
              </a:lnSpc>
            </a:pPr>
            <a:r>
              <a:rPr lang="en-US" sz="4281" dirty="0">
                <a:solidFill>
                  <a:srgbClr val="000000"/>
                </a:solidFill>
                <a:latin typeface="Roboto Bold"/>
              </a:rPr>
              <a:t> Süt </a:t>
            </a:r>
            <a:r>
              <a:rPr lang="en-US" sz="4281" dirty="0" err="1">
                <a:solidFill>
                  <a:srgbClr val="000000"/>
                </a:solidFill>
                <a:latin typeface="Roboto Bold"/>
              </a:rPr>
              <a:t>Toplama</a:t>
            </a:r>
            <a:r>
              <a:rPr lang="en-US" sz="4281" dirty="0">
                <a:solidFill>
                  <a:srgbClr val="000000"/>
                </a:solidFill>
                <a:latin typeface="Roboto Bold"/>
              </a:rPr>
              <a:t> </a:t>
            </a:r>
            <a:r>
              <a:rPr lang="en-US" sz="4281" dirty="0" err="1">
                <a:solidFill>
                  <a:srgbClr val="000000"/>
                </a:solidFill>
                <a:latin typeface="Roboto Bold"/>
              </a:rPr>
              <a:t>Merkezleri</a:t>
            </a:r>
            <a:r>
              <a:rPr lang="en-US" sz="4281" dirty="0">
                <a:solidFill>
                  <a:srgbClr val="000000"/>
                </a:solidFill>
                <a:latin typeface="Roboto Bold"/>
              </a:rPr>
              <a:t> </a:t>
            </a:r>
          </a:p>
        </p:txBody>
      </p:sp>
      <p:sp>
        <p:nvSpPr>
          <p:cNvPr id="7" name="TextBox 7"/>
          <p:cNvSpPr txBox="1"/>
          <p:nvPr/>
        </p:nvSpPr>
        <p:spPr>
          <a:xfrm>
            <a:off x="422858" y="1574360"/>
            <a:ext cx="9548767" cy="6202045"/>
          </a:xfrm>
          <a:prstGeom prst="rect">
            <a:avLst/>
          </a:prstGeom>
        </p:spPr>
        <p:txBody>
          <a:bodyPr lIns="0" tIns="0" rIns="0" bIns="0" rtlCol="0" anchor="t">
            <a:spAutoFit/>
          </a:bodyPr>
          <a:lstStyle/>
          <a:p>
            <a:pPr algn="just">
              <a:lnSpc>
                <a:spcPts val="4760"/>
              </a:lnSpc>
            </a:pPr>
            <a:r>
              <a:rPr lang="en-US" sz="3400">
                <a:solidFill>
                  <a:srgbClr val="000000"/>
                </a:solidFill>
                <a:latin typeface="Canva Sans"/>
              </a:rPr>
              <a:t>•En az 3 ineği olan, küçük ölçekli aile işletmesine sahip çiftçiler, kendi işletmelerinde kullanmak üzere, en fazla 1000 litre kapasiteli, manuel olarak kullanılan ve temizlenen soğutma tankları için de proje başvurusunda bulunabilir.</a:t>
            </a:r>
          </a:p>
          <a:p>
            <a:pPr algn="just">
              <a:lnSpc>
                <a:spcPts val="4760"/>
              </a:lnSpc>
            </a:pPr>
            <a:endParaRPr/>
          </a:p>
          <a:p>
            <a:pPr algn="just">
              <a:lnSpc>
                <a:spcPts val="4760"/>
              </a:lnSpc>
            </a:pPr>
            <a:r>
              <a:rPr lang="en-US" sz="3400">
                <a:solidFill>
                  <a:srgbClr val="000000"/>
                </a:solidFill>
                <a:latin typeface="Canva Sans"/>
              </a:rPr>
              <a:t>•Sütün taşınması için kullanılan araçlara soğutma sistemi kurularak frigorifik araca dönüştürülmesi destek kapsamındadır.</a:t>
            </a:r>
          </a:p>
          <a:p>
            <a:pPr>
              <a:lnSpc>
                <a:spcPts val="1400"/>
              </a:lnSpc>
            </a:pP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l="7812" r="7812"/>
          <a:stretch>
            <a:fillRect/>
          </a:stretch>
        </p:blipFill>
        <p:spPr>
          <a:xfrm>
            <a:off x="10198614" y="4894076"/>
            <a:ext cx="8089386" cy="5392924"/>
          </a:xfrm>
          <a:prstGeom prst="rect">
            <a:avLst/>
          </a:prstGeom>
        </p:spPr>
      </p:pic>
      <p:sp>
        <p:nvSpPr>
          <p:cNvPr id="6" name="TextBox 6"/>
          <p:cNvSpPr txBox="1"/>
          <p:nvPr/>
        </p:nvSpPr>
        <p:spPr>
          <a:xfrm>
            <a:off x="10386783" y="208172"/>
            <a:ext cx="7713047" cy="4510074"/>
          </a:xfrm>
          <a:prstGeom prst="rect">
            <a:avLst/>
          </a:prstGeom>
        </p:spPr>
        <p:txBody>
          <a:bodyPr lIns="0" tIns="0" rIns="0" bIns="0" rtlCol="0" anchor="t">
            <a:spAutoFit/>
          </a:bodyPr>
          <a:lstStyle/>
          <a:p>
            <a:pPr algn="ctr">
              <a:lnSpc>
                <a:spcPts val="5994"/>
              </a:lnSpc>
            </a:pPr>
            <a:r>
              <a:rPr lang="en-US" sz="4281" dirty="0">
                <a:solidFill>
                  <a:srgbClr val="000000"/>
                </a:solidFill>
                <a:latin typeface="Roboto Bold"/>
              </a:rPr>
              <a:t>Süt </a:t>
            </a:r>
            <a:r>
              <a:rPr lang="en-US" sz="4281" dirty="0" err="1">
                <a:solidFill>
                  <a:srgbClr val="000000"/>
                </a:solidFill>
                <a:latin typeface="Roboto Bold"/>
              </a:rPr>
              <a:t>ve</a:t>
            </a:r>
            <a:r>
              <a:rPr lang="en-US" sz="4281" dirty="0">
                <a:solidFill>
                  <a:srgbClr val="000000"/>
                </a:solidFill>
                <a:latin typeface="Roboto Bold"/>
              </a:rPr>
              <a:t> Süt </a:t>
            </a:r>
            <a:r>
              <a:rPr lang="en-US" sz="4281" dirty="0" err="1">
                <a:solidFill>
                  <a:srgbClr val="000000"/>
                </a:solidFill>
                <a:latin typeface="Roboto Bold"/>
              </a:rPr>
              <a:t>Ürünlerinin</a:t>
            </a:r>
            <a:r>
              <a:rPr lang="en-US" sz="4281" dirty="0">
                <a:solidFill>
                  <a:srgbClr val="000000"/>
                </a:solidFill>
                <a:latin typeface="Roboto Bold"/>
              </a:rPr>
              <a:t> </a:t>
            </a:r>
            <a:r>
              <a:rPr lang="en-US" sz="4281" dirty="0" err="1">
                <a:solidFill>
                  <a:srgbClr val="000000"/>
                </a:solidFill>
                <a:latin typeface="Roboto Bold"/>
              </a:rPr>
              <a:t>İşlenmesi</a:t>
            </a:r>
            <a:r>
              <a:rPr lang="en-US" sz="4281" dirty="0">
                <a:solidFill>
                  <a:srgbClr val="000000"/>
                </a:solidFill>
                <a:latin typeface="Roboto Bold"/>
              </a:rPr>
              <a:t>, </a:t>
            </a:r>
            <a:r>
              <a:rPr lang="en-US" sz="4281" dirty="0" err="1">
                <a:solidFill>
                  <a:srgbClr val="000000"/>
                </a:solidFill>
                <a:latin typeface="Roboto Bold"/>
              </a:rPr>
              <a:t>Soğutulması</a:t>
            </a:r>
            <a:r>
              <a:rPr lang="en-US" sz="4281" dirty="0">
                <a:solidFill>
                  <a:srgbClr val="000000"/>
                </a:solidFill>
                <a:latin typeface="Roboto Bold"/>
              </a:rPr>
              <a:t>, </a:t>
            </a:r>
            <a:r>
              <a:rPr lang="en-US" sz="4281" dirty="0" err="1">
                <a:solidFill>
                  <a:srgbClr val="000000"/>
                </a:solidFill>
                <a:latin typeface="Roboto Bold"/>
              </a:rPr>
              <a:t>Paketlenmesi</a:t>
            </a:r>
            <a:r>
              <a:rPr lang="en-US" sz="4281" dirty="0">
                <a:solidFill>
                  <a:srgbClr val="000000"/>
                </a:solidFill>
                <a:latin typeface="Roboto Bold"/>
              </a:rPr>
              <a:t> </a:t>
            </a:r>
            <a:r>
              <a:rPr lang="en-US" sz="4281" dirty="0" err="1">
                <a:solidFill>
                  <a:srgbClr val="000000"/>
                </a:solidFill>
                <a:latin typeface="Roboto Bold"/>
              </a:rPr>
              <a:t>ve</a:t>
            </a:r>
            <a:r>
              <a:rPr lang="en-US" sz="4281" dirty="0">
                <a:solidFill>
                  <a:srgbClr val="000000"/>
                </a:solidFill>
                <a:latin typeface="Roboto Bold"/>
              </a:rPr>
              <a:t> </a:t>
            </a:r>
            <a:r>
              <a:rPr lang="en-US" sz="4281" dirty="0" err="1">
                <a:solidFill>
                  <a:srgbClr val="000000"/>
                </a:solidFill>
                <a:latin typeface="Roboto Bold"/>
              </a:rPr>
              <a:t>Depolanmasına</a:t>
            </a:r>
            <a:r>
              <a:rPr lang="en-US" sz="4281" dirty="0">
                <a:solidFill>
                  <a:srgbClr val="000000"/>
                </a:solidFill>
                <a:latin typeface="Roboto Bold"/>
              </a:rPr>
              <a:t> </a:t>
            </a:r>
            <a:r>
              <a:rPr lang="en-US" sz="4281" dirty="0" err="1">
                <a:solidFill>
                  <a:srgbClr val="000000"/>
                </a:solidFill>
                <a:latin typeface="Roboto Bold"/>
              </a:rPr>
              <a:t>Yönelik</a:t>
            </a:r>
            <a:r>
              <a:rPr lang="en-US" sz="4281" dirty="0">
                <a:solidFill>
                  <a:srgbClr val="000000"/>
                </a:solidFill>
                <a:latin typeface="Roboto Bold"/>
              </a:rPr>
              <a:t> </a:t>
            </a:r>
            <a:r>
              <a:rPr lang="en-US" sz="4281" dirty="0" err="1">
                <a:solidFill>
                  <a:srgbClr val="000000"/>
                </a:solidFill>
                <a:latin typeface="Roboto Bold"/>
              </a:rPr>
              <a:t>Yatırımlar</a:t>
            </a:r>
            <a:r>
              <a:rPr lang="en-US" sz="4281" dirty="0">
                <a:solidFill>
                  <a:srgbClr val="000000"/>
                </a:solidFill>
                <a:latin typeface="Roboto Bold"/>
              </a:rPr>
              <a:t> </a:t>
            </a:r>
          </a:p>
          <a:p>
            <a:pPr algn="ctr">
              <a:lnSpc>
                <a:spcPts val="5994"/>
              </a:lnSpc>
            </a:pPr>
            <a:r>
              <a:rPr lang="en-US" sz="4281" dirty="0">
                <a:solidFill>
                  <a:srgbClr val="000000"/>
                </a:solidFill>
                <a:latin typeface="Roboto Bold"/>
              </a:rPr>
              <a:t> Süt </a:t>
            </a:r>
            <a:r>
              <a:rPr lang="en-US" sz="4281" dirty="0" err="1">
                <a:solidFill>
                  <a:srgbClr val="000000"/>
                </a:solidFill>
                <a:latin typeface="Roboto Bold"/>
              </a:rPr>
              <a:t>Toplama</a:t>
            </a:r>
            <a:r>
              <a:rPr lang="en-US" sz="4281" dirty="0">
                <a:solidFill>
                  <a:srgbClr val="000000"/>
                </a:solidFill>
                <a:latin typeface="Roboto Bold"/>
              </a:rPr>
              <a:t> </a:t>
            </a:r>
            <a:r>
              <a:rPr lang="en-US" sz="4281" dirty="0" err="1">
                <a:solidFill>
                  <a:srgbClr val="000000"/>
                </a:solidFill>
                <a:latin typeface="Roboto Bold"/>
              </a:rPr>
              <a:t>Merkezleri</a:t>
            </a:r>
            <a:r>
              <a:rPr lang="en-US" sz="4281" dirty="0">
                <a:solidFill>
                  <a:srgbClr val="000000"/>
                </a:solidFill>
                <a:latin typeface="Roboto Bold"/>
              </a:rPr>
              <a:t> </a:t>
            </a:r>
          </a:p>
        </p:txBody>
      </p:sp>
      <p:sp>
        <p:nvSpPr>
          <p:cNvPr id="7" name="TextBox 7"/>
          <p:cNvSpPr txBox="1"/>
          <p:nvPr/>
        </p:nvSpPr>
        <p:spPr>
          <a:xfrm>
            <a:off x="343420" y="942975"/>
            <a:ext cx="9548767" cy="6202045"/>
          </a:xfrm>
          <a:prstGeom prst="rect">
            <a:avLst/>
          </a:prstGeom>
        </p:spPr>
        <p:txBody>
          <a:bodyPr lIns="0" tIns="0" rIns="0" bIns="0" rtlCol="0" anchor="t">
            <a:spAutoFit/>
          </a:bodyPr>
          <a:lstStyle/>
          <a:p>
            <a:pPr algn="just">
              <a:lnSpc>
                <a:spcPts val="4760"/>
              </a:lnSpc>
            </a:pPr>
            <a:r>
              <a:rPr lang="en-US" sz="3400" dirty="0">
                <a:solidFill>
                  <a:srgbClr val="000000"/>
                </a:solidFill>
                <a:latin typeface="Canva Sans"/>
              </a:rPr>
              <a:t>•</a:t>
            </a:r>
            <a:r>
              <a:rPr lang="en-US" sz="3400" dirty="0" err="1">
                <a:solidFill>
                  <a:srgbClr val="000000"/>
                </a:solidFill>
                <a:latin typeface="Canva Sans"/>
              </a:rPr>
              <a:t>Çiğ</a:t>
            </a:r>
            <a:r>
              <a:rPr lang="en-US" sz="3400" dirty="0">
                <a:solidFill>
                  <a:srgbClr val="000000"/>
                </a:solidFill>
                <a:latin typeface="Canva Sans"/>
              </a:rPr>
              <a:t> </a:t>
            </a:r>
            <a:r>
              <a:rPr lang="en-US" sz="3400" dirty="0" err="1">
                <a:solidFill>
                  <a:srgbClr val="000000"/>
                </a:solidFill>
                <a:latin typeface="Canva Sans"/>
              </a:rPr>
              <a:t>süt</a:t>
            </a:r>
            <a:r>
              <a:rPr lang="en-US" sz="3400" dirty="0">
                <a:solidFill>
                  <a:srgbClr val="000000"/>
                </a:solidFill>
                <a:latin typeface="Canva Sans"/>
              </a:rPr>
              <a:t> </a:t>
            </a:r>
            <a:r>
              <a:rPr lang="en-US" sz="3400" dirty="0" err="1">
                <a:solidFill>
                  <a:srgbClr val="000000"/>
                </a:solidFill>
                <a:latin typeface="Canva Sans"/>
              </a:rPr>
              <a:t>toplamada</a:t>
            </a:r>
            <a:r>
              <a:rPr lang="en-US" sz="3400" dirty="0">
                <a:solidFill>
                  <a:srgbClr val="000000"/>
                </a:solidFill>
                <a:latin typeface="Canva Sans"/>
              </a:rPr>
              <a:t> </a:t>
            </a:r>
            <a:r>
              <a:rPr lang="en-US" sz="3400" dirty="0" err="1">
                <a:solidFill>
                  <a:srgbClr val="000000"/>
                </a:solidFill>
                <a:latin typeface="Canva Sans"/>
              </a:rPr>
              <a:t>kullanılan</a:t>
            </a:r>
            <a:r>
              <a:rPr lang="en-US" sz="3400" dirty="0">
                <a:solidFill>
                  <a:srgbClr val="000000"/>
                </a:solidFill>
                <a:latin typeface="Canva Sans"/>
              </a:rPr>
              <a:t> </a:t>
            </a:r>
            <a:r>
              <a:rPr lang="en-US" sz="3400" dirty="0" err="1">
                <a:solidFill>
                  <a:srgbClr val="000000"/>
                </a:solidFill>
                <a:latin typeface="Canva Sans"/>
              </a:rPr>
              <a:t>tesisin</a:t>
            </a:r>
            <a:r>
              <a:rPr lang="en-US" sz="3400" dirty="0">
                <a:solidFill>
                  <a:srgbClr val="000000"/>
                </a:solidFill>
                <a:latin typeface="Canva Sans"/>
              </a:rPr>
              <a:t> </a:t>
            </a:r>
            <a:r>
              <a:rPr lang="en-US" sz="3400" dirty="0" err="1">
                <a:solidFill>
                  <a:srgbClr val="000000"/>
                </a:solidFill>
                <a:latin typeface="Canva Sans"/>
              </a:rPr>
              <a:t>yeri</a:t>
            </a:r>
            <a:r>
              <a:rPr lang="en-US" sz="3400" dirty="0">
                <a:solidFill>
                  <a:srgbClr val="000000"/>
                </a:solidFill>
                <a:latin typeface="Canva Sans"/>
              </a:rPr>
              <a:t>/</a:t>
            </a:r>
            <a:r>
              <a:rPr lang="en-US" sz="3400" dirty="0" err="1">
                <a:solidFill>
                  <a:srgbClr val="000000"/>
                </a:solidFill>
                <a:latin typeface="Canva Sans"/>
              </a:rPr>
              <a:t>yerleri</a:t>
            </a:r>
            <a:r>
              <a:rPr lang="en-US" sz="3400" dirty="0">
                <a:solidFill>
                  <a:srgbClr val="000000"/>
                </a:solidFill>
                <a:latin typeface="Canva Sans"/>
              </a:rPr>
              <a:t> ile </a:t>
            </a:r>
            <a:r>
              <a:rPr lang="en-US" sz="3400" dirty="0" err="1">
                <a:solidFill>
                  <a:srgbClr val="000000"/>
                </a:solidFill>
                <a:latin typeface="Canva Sans"/>
              </a:rPr>
              <a:t>tankın</a:t>
            </a:r>
            <a:r>
              <a:rPr lang="en-US" sz="3400" dirty="0">
                <a:solidFill>
                  <a:srgbClr val="000000"/>
                </a:solidFill>
                <a:latin typeface="Canva Sans"/>
              </a:rPr>
              <a:t> </a:t>
            </a:r>
            <a:r>
              <a:rPr lang="en-US" sz="3400" dirty="0" err="1">
                <a:solidFill>
                  <a:srgbClr val="000000"/>
                </a:solidFill>
                <a:latin typeface="Canva Sans"/>
              </a:rPr>
              <a:t>konacağı</a:t>
            </a:r>
            <a:r>
              <a:rPr lang="en-US" sz="3400" dirty="0">
                <a:solidFill>
                  <a:srgbClr val="000000"/>
                </a:solidFill>
                <a:latin typeface="Canva Sans"/>
              </a:rPr>
              <a:t> </a:t>
            </a:r>
            <a:r>
              <a:rPr lang="en-US" sz="3400" dirty="0" err="1">
                <a:solidFill>
                  <a:srgbClr val="000000"/>
                </a:solidFill>
                <a:latin typeface="Canva Sans"/>
              </a:rPr>
              <a:t>parselin</a:t>
            </a:r>
            <a:r>
              <a:rPr lang="en-US" sz="3400" dirty="0">
                <a:solidFill>
                  <a:srgbClr val="000000"/>
                </a:solidFill>
                <a:latin typeface="Canva Sans"/>
              </a:rPr>
              <a:t>/</a:t>
            </a:r>
            <a:r>
              <a:rPr lang="en-US" sz="3400" dirty="0" err="1">
                <a:solidFill>
                  <a:srgbClr val="000000"/>
                </a:solidFill>
                <a:latin typeface="Canva Sans"/>
              </a:rPr>
              <a:t>parsellerin</a:t>
            </a:r>
            <a:r>
              <a:rPr lang="en-US" sz="3400" dirty="0">
                <a:solidFill>
                  <a:srgbClr val="000000"/>
                </a:solidFill>
                <a:latin typeface="Canva Sans"/>
              </a:rPr>
              <a:t> </a:t>
            </a:r>
            <a:r>
              <a:rPr lang="en-US" sz="3400" dirty="0" err="1">
                <a:solidFill>
                  <a:srgbClr val="000000"/>
                </a:solidFill>
                <a:latin typeface="Canva Sans"/>
              </a:rPr>
              <a:t>mülkiyeti</a:t>
            </a:r>
            <a:r>
              <a:rPr lang="en-US" sz="3400" dirty="0">
                <a:solidFill>
                  <a:srgbClr val="000000"/>
                </a:solidFill>
                <a:latin typeface="Canva Sans"/>
              </a:rPr>
              <a:t> </a:t>
            </a:r>
            <a:r>
              <a:rPr lang="en-US" sz="3400" dirty="0" err="1">
                <a:solidFill>
                  <a:srgbClr val="000000"/>
                </a:solidFill>
                <a:latin typeface="Canva Sans"/>
              </a:rPr>
              <a:t>proje</a:t>
            </a:r>
            <a:r>
              <a:rPr lang="en-US" sz="3400" dirty="0">
                <a:solidFill>
                  <a:srgbClr val="000000"/>
                </a:solidFill>
                <a:latin typeface="Canva Sans"/>
              </a:rPr>
              <a:t> </a:t>
            </a:r>
            <a:r>
              <a:rPr lang="en-US" sz="3400" dirty="0" err="1">
                <a:solidFill>
                  <a:srgbClr val="000000"/>
                </a:solidFill>
                <a:latin typeface="Canva Sans"/>
              </a:rPr>
              <a:t>sahibine</a:t>
            </a:r>
            <a:r>
              <a:rPr lang="en-US" sz="3400" dirty="0">
                <a:solidFill>
                  <a:srgbClr val="000000"/>
                </a:solidFill>
                <a:latin typeface="Canva Sans"/>
              </a:rPr>
              <a:t> </a:t>
            </a:r>
            <a:r>
              <a:rPr lang="en-US" sz="3400" dirty="0" err="1">
                <a:solidFill>
                  <a:srgbClr val="000000"/>
                </a:solidFill>
                <a:latin typeface="Canva Sans"/>
              </a:rPr>
              <a:t>ait</a:t>
            </a:r>
            <a:r>
              <a:rPr lang="en-US" sz="3400" dirty="0">
                <a:solidFill>
                  <a:srgbClr val="000000"/>
                </a:solidFill>
                <a:latin typeface="Canva Sans"/>
              </a:rPr>
              <a:t> </a:t>
            </a:r>
            <a:r>
              <a:rPr lang="en-US" sz="3400" dirty="0" err="1">
                <a:solidFill>
                  <a:srgbClr val="000000"/>
                </a:solidFill>
                <a:latin typeface="Canva Sans"/>
              </a:rPr>
              <a:t>olmalı</a:t>
            </a:r>
            <a:r>
              <a:rPr lang="en-US" sz="3400" dirty="0">
                <a:solidFill>
                  <a:srgbClr val="000000"/>
                </a:solidFill>
                <a:latin typeface="Canva Sans"/>
              </a:rPr>
              <a:t> </a:t>
            </a:r>
            <a:r>
              <a:rPr lang="en-US" sz="3400" dirty="0" err="1">
                <a:solidFill>
                  <a:srgbClr val="000000"/>
                </a:solidFill>
                <a:latin typeface="Canva Sans"/>
              </a:rPr>
              <a:t>veya</a:t>
            </a:r>
            <a:r>
              <a:rPr lang="en-US" sz="3400" dirty="0">
                <a:solidFill>
                  <a:srgbClr val="000000"/>
                </a:solidFill>
                <a:latin typeface="Canva Sans"/>
              </a:rPr>
              <a:t> </a:t>
            </a:r>
            <a:r>
              <a:rPr lang="en-US" sz="3400" dirty="0" err="1">
                <a:solidFill>
                  <a:srgbClr val="000000"/>
                </a:solidFill>
                <a:latin typeface="Canva Sans"/>
              </a:rPr>
              <a:t>başvurunun</a:t>
            </a:r>
            <a:r>
              <a:rPr lang="en-US" sz="3400" dirty="0">
                <a:solidFill>
                  <a:srgbClr val="000000"/>
                </a:solidFill>
                <a:latin typeface="Canva Sans"/>
              </a:rPr>
              <a:t> </a:t>
            </a:r>
            <a:r>
              <a:rPr lang="en-US" sz="3400" dirty="0" err="1">
                <a:solidFill>
                  <a:srgbClr val="000000"/>
                </a:solidFill>
                <a:latin typeface="Canva Sans"/>
              </a:rPr>
              <a:t>yapıldığı</a:t>
            </a:r>
            <a:r>
              <a:rPr lang="en-US" sz="3400" dirty="0">
                <a:solidFill>
                  <a:srgbClr val="000000"/>
                </a:solidFill>
                <a:latin typeface="Canva Sans"/>
              </a:rPr>
              <a:t> </a:t>
            </a:r>
            <a:r>
              <a:rPr lang="en-US" sz="3400" dirty="0" err="1">
                <a:solidFill>
                  <a:srgbClr val="000000"/>
                </a:solidFill>
                <a:latin typeface="Canva Sans"/>
              </a:rPr>
              <a:t>tarihten</a:t>
            </a:r>
            <a:r>
              <a:rPr lang="en-US" sz="3400" dirty="0">
                <a:solidFill>
                  <a:srgbClr val="000000"/>
                </a:solidFill>
                <a:latin typeface="Canva Sans"/>
              </a:rPr>
              <a:t> </a:t>
            </a:r>
            <a:r>
              <a:rPr lang="en-US" sz="3400" dirty="0" err="1">
                <a:solidFill>
                  <a:srgbClr val="000000"/>
                </a:solidFill>
                <a:latin typeface="Canva Sans"/>
              </a:rPr>
              <a:t>itibaren</a:t>
            </a:r>
            <a:r>
              <a:rPr lang="en-US" sz="3400" dirty="0">
                <a:solidFill>
                  <a:srgbClr val="000000"/>
                </a:solidFill>
                <a:latin typeface="Canva Sans"/>
              </a:rPr>
              <a:t> </a:t>
            </a:r>
            <a:r>
              <a:rPr lang="en-US" sz="3400" dirty="0" err="1">
                <a:solidFill>
                  <a:srgbClr val="000000"/>
                </a:solidFill>
                <a:latin typeface="Canva Sans"/>
              </a:rPr>
              <a:t>en</a:t>
            </a:r>
            <a:r>
              <a:rPr lang="en-US" sz="3400" dirty="0">
                <a:solidFill>
                  <a:srgbClr val="000000"/>
                </a:solidFill>
                <a:latin typeface="Canva Sans"/>
              </a:rPr>
              <a:t> az 5 (</a:t>
            </a:r>
            <a:r>
              <a:rPr lang="en-US" sz="3400" dirty="0" err="1">
                <a:solidFill>
                  <a:srgbClr val="000000"/>
                </a:solidFill>
                <a:latin typeface="Canva Sans"/>
              </a:rPr>
              <a:t>beş</a:t>
            </a:r>
            <a:r>
              <a:rPr lang="en-US" sz="3400" dirty="0">
                <a:solidFill>
                  <a:srgbClr val="000000"/>
                </a:solidFill>
                <a:latin typeface="Canva Sans"/>
              </a:rPr>
              <a:t>) </a:t>
            </a:r>
            <a:r>
              <a:rPr lang="en-US" sz="3400" dirty="0" err="1">
                <a:solidFill>
                  <a:srgbClr val="000000"/>
                </a:solidFill>
                <a:latin typeface="Canva Sans"/>
              </a:rPr>
              <a:t>yıllık</a:t>
            </a:r>
            <a:r>
              <a:rPr lang="en-US" sz="3400" dirty="0">
                <a:solidFill>
                  <a:srgbClr val="000000"/>
                </a:solidFill>
                <a:latin typeface="Canva Sans"/>
              </a:rPr>
              <a:t> </a:t>
            </a:r>
            <a:r>
              <a:rPr lang="en-US" sz="3400" dirty="0" err="1">
                <a:solidFill>
                  <a:srgbClr val="000000"/>
                </a:solidFill>
                <a:latin typeface="Canva Sans"/>
              </a:rPr>
              <a:t>noter</a:t>
            </a:r>
            <a:r>
              <a:rPr lang="en-US" sz="3400" dirty="0">
                <a:solidFill>
                  <a:srgbClr val="000000"/>
                </a:solidFill>
                <a:latin typeface="Canva Sans"/>
              </a:rPr>
              <a:t> </a:t>
            </a:r>
            <a:r>
              <a:rPr lang="en-US" sz="3400" dirty="0" err="1">
                <a:solidFill>
                  <a:srgbClr val="000000"/>
                </a:solidFill>
                <a:latin typeface="Canva Sans"/>
              </a:rPr>
              <a:t>onaylı</a:t>
            </a:r>
            <a:r>
              <a:rPr lang="en-US" sz="3400" dirty="0">
                <a:solidFill>
                  <a:srgbClr val="000000"/>
                </a:solidFill>
                <a:latin typeface="Canva Sans"/>
              </a:rPr>
              <a:t> </a:t>
            </a:r>
            <a:r>
              <a:rPr lang="en-US" sz="3400" dirty="0" err="1">
                <a:solidFill>
                  <a:srgbClr val="000000"/>
                </a:solidFill>
                <a:latin typeface="Canva Sans"/>
              </a:rPr>
              <a:t>kira</a:t>
            </a:r>
            <a:r>
              <a:rPr lang="en-US" sz="3400" dirty="0">
                <a:solidFill>
                  <a:srgbClr val="000000"/>
                </a:solidFill>
                <a:latin typeface="Canva Sans"/>
              </a:rPr>
              <a:t> </a:t>
            </a:r>
            <a:r>
              <a:rPr lang="en-US" sz="3400" dirty="0" err="1">
                <a:solidFill>
                  <a:srgbClr val="000000"/>
                </a:solidFill>
                <a:latin typeface="Canva Sans"/>
              </a:rPr>
              <a:t>sözleşmesi</a:t>
            </a:r>
            <a:r>
              <a:rPr lang="en-US" sz="3400" dirty="0">
                <a:solidFill>
                  <a:srgbClr val="000000"/>
                </a:solidFill>
                <a:latin typeface="Canva Sans"/>
              </a:rPr>
              <a:t> </a:t>
            </a:r>
            <a:r>
              <a:rPr lang="en-US" sz="3400" dirty="0" err="1">
                <a:solidFill>
                  <a:srgbClr val="000000"/>
                </a:solidFill>
                <a:latin typeface="Canva Sans"/>
              </a:rPr>
              <a:t>bulunmalı</a:t>
            </a:r>
            <a:r>
              <a:rPr lang="en-US" sz="3400" dirty="0">
                <a:solidFill>
                  <a:srgbClr val="000000"/>
                </a:solidFill>
                <a:latin typeface="Canva Sans"/>
              </a:rPr>
              <a:t> </a:t>
            </a:r>
            <a:r>
              <a:rPr lang="en-US" sz="3400" dirty="0" err="1">
                <a:solidFill>
                  <a:srgbClr val="000000"/>
                </a:solidFill>
                <a:latin typeface="Canva Sans"/>
              </a:rPr>
              <a:t>ve</a:t>
            </a:r>
            <a:r>
              <a:rPr lang="en-US" sz="3400" dirty="0">
                <a:solidFill>
                  <a:srgbClr val="000000"/>
                </a:solidFill>
                <a:latin typeface="Canva Sans"/>
              </a:rPr>
              <a:t> </a:t>
            </a:r>
            <a:r>
              <a:rPr lang="en-US" sz="3400" dirty="0" err="1">
                <a:solidFill>
                  <a:srgbClr val="000000"/>
                </a:solidFill>
                <a:latin typeface="Canva Sans"/>
              </a:rPr>
              <a:t>başvuru</a:t>
            </a:r>
            <a:r>
              <a:rPr lang="en-US" sz="3400" dirty="0">
                <a:solidFill>
                  <a:srgbClr val="000000"/>
                </a:solidFill>
                <a:latin typeface="Canva Sans"/>
              </a:rPr>
              <a:t> </a:t>
            </a:r>
            <a:r>
              <a:rPr lang="en-US" sz="3400" dirty="0" err="1">
                <a:solidFill>
                  <a:srgbClr val="000000"/>
                </a:solidFill>
                <a:latin typeface="Canva Sans"/>
              </a:rPr>
              <a:t>sahipleri</a:t>
            </a:r>
            <a:r>
              <a:rPr lang="en-US" sz="3400" dirty="0">
                <a:solidFill>
                  <a:srgbClr val="000000"/>
                </a:solidFill>
                <a:latin typeface="Canva Sans"/>
              </a:rPr>
              <a:t> </a:t>
            </a:r>
            <a:r>
              <a:rPr lang="en-US" sz="3400" dirty="0" err="1">
                <a:solidFill>
                  <a:srgbClr val="000000"/>
                </a:solidFill>
                <a:latin typeface="Canva Sans"/>
              </a:rPr>
              <a:t>bu</a:t>
            </a:r>
            <a:r>
              <a:rPr lang="en-US" sz="3400" dirty="0">
                <a:solidFill>
                  <a:srgbClr val="000000"/>
                </a:solidFill>
                <a:latin typeface="Canva Sans"/>
              </a:rPr>
              <a:t> </a:t>
            </a:r>
            <a:r>
              <a:rPr lang="en-US" sz="3400" dirty="0" err="1">
                <a:solidFill>
                  <a:srgbClr val="000000"/>
                </a:solidFill>
                <a:latin typeface="Canva Sans"/>
              </a:rPr>
              <a:t>belgeleri</a:t>
            </a:r>
            <a:r>
              <a:rPr lang="en-US" sz="3400" dirty="0">
                <a:solidFill>
                  <a:srgbClr val="000000"/>
                </a:solidFill>
                <a:latin typeface="Canva Sans"/>
              </a:rPr>
              <a:t> </a:t>
            </a:r>
            <a:r>
              <a:rPr lang="en-US" sz="3400" dirty="0" err="1">
                <a:solidFill>
                  <a:srgbClr val="000000"/>
                </a:solidFill>
                <a:latin typeface="Canva Sans"/>
              </a:rPr>
              <a:t>başvuru</a:t>
            </a:r>
            <a:r>
              <a:rPr lang="en-US" sz="3400" dirty="0">
                <a:solidFill>
                  <a:srgbClr val="000000"/>
                </a:solidFill>
                <a:latin typeface="Canva Sans"/>
              </a:rPr>
              <a:t> </a:t>
            </a:r>
            <a:r>
              <a:rPr lang="en-US" sz="3400" dirty="0" err="1">
                <a:solidFill>
                  <a:srgbClr val="000000"/>
                </a:solidFill>
                <a:latin typeface="Canva Sans"/>
              </a:rPr>
              <a:t>aşamasında</a:t>
            </a:r>
            <a:r>
              <a:rPr lang="en-US" sz="3400" dirty="0">
                <a:solidFill>
                  <a:srgbClr val="000000"/>
                </a:solidFill>
                <a:latin typeface="Canva Sans"/>
              </a:rPr>
              <a:t> </a:t>
            </a:r>
            <a:r>
              <a:rPr lang="en-US" sz="3400" dirty="0" err="1">
                <a:solidFill>
                  <a:srgbClr val="000000"/>
                </a:solidFill>
                <a:latin typeface="Canva Sans"/>
              </a:rPr>
              <a:t>veri</a:t>
            </a:r>
            <a:r>
              <a:rPr lang="en-US" sz="3400" dirty="0">
                <a:solidFill>
                  <a:srgbClr val="000000"/>
                </a:solidFill>
                <a:latin typeface="Canva Sans"/>
              </a:rPr>
              <a:t> </a:t>
            </a:r>
            <a:r>
              <a:rPr lang="en-US" sz="3400" dirty="0" err="1">
                <a:solidFill>
                  <a:srgbClr val="000000"/>
                </a:solidFill>
                <a:latin typeface="Canva Sans"/>
              </a:rPr>
              <a:t>giriş</a:t>
            </a:r>
            <a:r>
              <a:rPr lang="en-US" sz="3400" dirty="0">
                <a:solidFill>
                  <a:srgbClr val="000000"/>
                </a:solidFill>
                <a:latin typeface="Canva Sans"/>
              </a:rPr>
              <a:t> </a:t>
            </a:r>
            <a:r>
              <a:rPr lang="en-US" sz="3400" dirty="0" err="1">
                <a:solidFill>
                  <a:srgbClr val="000000"/>
                </a:solidFill>
                <a:latin typeface="Canva Sans"/>
              </a:rPr>
              <a:t>sistemine</a:t>
            </a:r>
            <a:r>
              <a:rPr lang="en-US" sz="3400" dirty="0">
                <a:solidFill>
                  <a:srgbClr val="000000"/>
                </a:solidFill>
                <a:latin typeface="Canva Sans"/>
              </a:rPr>
              <a:t> </a:t>
            </a:r>
            <a:r>
              <a:rPr lang="en-US" sz="3400" dirty="0" err="1">
                <a:solidFill>
                  <a:srgbClr val="000000"/>
                </a:solidFill>
                <a:latin typeface="Canva Sans"/>
              </a:rPr>
              <a:t>yüklemelidirler</a:t>
            </a:r>
            <a:r>
              <a:rPr lang="en-US" sz="3400" dirty="0">
                <a:solidFill>
                  <a:srgbClr val="000000"/>
                </a:solidFill>
                <a:latin typeface="Canva Sans"/>
              </a:rPr>
              <a:t>. </a:t>
            </a:r>
            <a:r>
              <a:rPr lang="en-US" sz="3400" dirty="0" err="1">
                <a:solidFill>
                  <a:srgbClr val="000000"/>
                </a:solidFill>
                <a:latin typeface="Canva Sans"/>
              </a:rPr>
              <a:t>Elektrik</a:t>
            </a:r>
            <a:r>
              <a:rPr lang="en-US" sz="3400" dirty="0">
                <a:solidFill>
                  <a:srgbClr val="000000"/>
                </a:solidFill>
                <a:latin typeface="Canva Sans"/>
              </a:rPr>
              <a:t> </a:t>
            </a:r>
            <a:r>
              <a:rPr lang="en-US" sz="3400" dirty="0" err="1">
                <a:solidFill>
                  <a:srgbClr val="000000"/>
                </a:solidFill>
                <a:latin typeface="Canva Sans"/>
              </a:rPr>
              <a:t>ve</a:t>
            </a:r>
            <a:r>
              <a:rPr lang="en-US" sz="3400" dirty="0">
                <a:solidFill>
                  <a:srgbClr val="000000"/>
                </a:solidFill>
                <a:latin typeface="Canva Sans"/>
              </a:rPr>
              <a:t> </a:t>
            </a:r>
            <a:r>
              <a:rPr lang="en-US" sz="3400" dirty="0" err="1">
                <a:solidFill>
                  <a:srgbClr val="000000"/>
                </a:solidFill>
                <a:latin typeface="Canva Sans"/>
              </a:rPr>
              <a:t>su</a:t>
            </a:r>
            <a:r>
              <a:rPr lang="en-US" sz="3400" dirty="0">
                <a:solidFill>
                  <a:srgbClr val="000000"/>
                </a:solidFill>
                <a:latin typeface="Canva Sans"/>
              </a:rPr>
              <a:t> </a:t>
            </a:r>
            <a:r>
              <a:rPr lang="en-US" sz="3400" dirty="0" err="1">
                <a:solidFill>
                  <a:srgbClr val="000000"/>
                </a:solidFill>
                <a:latin typeface="Canva Sans"/>
              </a:rPr>
              <a:t>tesisatları</a:t>
            </a:r>
            <a:r>
              <a:rPr lang="en-US" sz="3400" dirty="0">
                <a:solidFill>
                  <a:srgbClr val="000000"/>
                </a:solidFill>
                <a:latin typeface="Canva Sans"/>
              </a:rPr>
              <a:t> </a:t>
            </a:r>
            <a:r>
              <a:rPr lang="en-US" sz="3400" dirty="0" err="1">
                <a:solidFill>
                  <a:srgbClr val="000000"/>
                </a:solidFill>
                <a:latin typeface="Canva Sans"/>
              </a:rPr>
              <a:t>abonelikleri</a:t>
            </a:r>
            <a:r>
              <a:rPr lang="en-US" sz="3400" dirty="0">
                <a:solidFill>
                  <a:srgbClr val="000000"/>
                </a:solidFill>
                <a:latin typeface="Canva Sans"/>
              </a:rPr>
              <a:t> </a:t>
            </a:r>
            <a:r>
              <a:rPr lang="en-US" sz="3400" dirty="0" err="1">
                <a:solidFill>
                  <a:srgbClr val="000000"/>
                </a:solidFill>
                <a:latin typeface="Canva Sans"/>
              </a:rPr>
              <a:t>başvuru</a:t>
            </a:r>
            <a:r>
              <a:rPr lang="en-US" sz="3400" dirty="0">
                <a:solidFill>
                  <a:srgbClr val="000000"/>
                </a:solidFill>
                <a:latin typeface="Canva Sans"/>
              </a:rPr>
              <a:t> </a:t>
            </a:r>
            <a:r>
              <a:rPr lang="en-US" sz="3400" dirty="0" err="1">
                <a:solidFill>
                  <a:srgbClr val="000000"/>
                </a:solidFill>
                <a:latin typeface="Canva Sans"/>
              </a:rPr>
              <a:t>sahibi</a:t>
            </a:r>
            <a:r>
              <a:rPr lang="en-US" sz="3400" dirty="0">
                <a:solidFill>
                  <a:srgbClr val="000000"/>
                </a:solidFill>
                <a:latin typeface="Canva Sans"/>
              </a:rPr>
              <a:t> </a:t>
            </a:r>
            <a:r>
              <a:rPr lang="en-US" sz="3400" dirty="0" err="1">
                <a:solidFill>
                  <a:srgbClr val="000000"/>
                </a:solidFill>
                <a:latin typeface="Canva Sans"/>
              </a:rPr>
              <a:t>adına</a:t>
            </a:r>
            <a:r>
              <a:rPr lang="en-US" sz="3400" dirty="0">
                <a:solidFill>
                  <a:srgbClr val="000000"/>
                </a:solidFill>
                <a:latin typeface="Canva Sans"/>
              </a:rPr>
              <a:t> </a:t>
            </a:r>
            <a:r>
              <a:rPr lang="en-US" sz="3400" dirty="0" err="1">
                <a:solidFill>
                  <a:srgbClr val="000000"/>
                </a:solidFill>
                <a:latin typeface="Canva Sans"/>
              </a:rPr>
              <a:t>olmalıdır</a:t>
            </a:r>
            <a:r>
              <a:rPr lang="en-US" sz="3400" dirty="0">
                <a:solidFill>
                  <a:srgbClr val="000000"/>
                </a:solidFill>
                <a:latin typeface="Canva Sans"/>
              </a:rPr>
              <a:t>.</a:t>
            </a:r>
          </a:p>
          <a:p>
            <a:pPr>
              <a:lnSpc>
                <a:spcPts val="1400"/>
              </a:lnSpc>
            </a:pP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4613875" y="6000765"/>
            <a:ext cx="9060250" cy="3257535"/>
          </a:xfrm>
          <a:prstGeom prst="rect">
            <a:avLst/>
          </a:prstGeom>
        </p:spPr>
      </p:pic>
      <p:sp>
        <p:nvSpPr>
          <p:cNvPr id="4" name="TextBox 4"/>
          <p:cNvSpPr txBox="1"/>
          <p:nvPr/>
        </p:nvSpPr>
        <p:spPr>
          <a:xfrm>
            <a:off x="1770479" y="3095299"/>
            <a:ext cx="14747041" cy="2048201"/>
          </a:xfrm>
          <a:prstGeom prst="rect">
            <a:avLst/>
          </a:prstGeom>
        </p:spPr>
        <p:txBody>
          <a:bodyPr lIns="0" tIns="0" rIns="0" bIns="0" rtlCol="0" anchor="t">
            <a:spAutoFit/>
          </a:bodyPr>
          <a:lstStyle/>
          <a:p>
            <a:pPr algn="ctr">
              <a:lnSpc>
                <a:spcPts val="8199"/>
              </a:lnSpc>
            </a:pPr>
            <a:r>
              <a:rPr lang="en-US" sz="5856">
                <a:solidFill>
                  <a:srgbClr val="000000"/>
                </a:solidFill>
                <a:latin typeface="Roboto Bold"/>
              </a:rPr>
              <a:t>KIRSAL EKONOMİK ALTYAPI YATIRIMLARI</a:t>
            </a:r>
          </a:p>
          <a:p>
            <a:pPr algn="ctr">
              <a:lnSpc>
                <a:spcPts val="8199"/>
              </a:lnSpc>
            </a:pPr>
            <a:r>
              <a:rPr lang="en-US" sz="5856">
                <a:solidFill>
                  <a:srgbClr val="000000"/>
                </a:solidFill>
                <a:latin typeface="Roboto Bold"/>
              </a:rPr>
              <a:t>(B İŞ PLANI)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86783" y="208172"/>
            <a:ext cx="7713047" cy="4510074"/>
          </a:xfrm>
          <a:prstGeom prst="rect">
            <a:avLst/>
          </a:prstGeom>
        </p:spPr>
        <p:txBody>
          <a:bodyPr lIns="0" tIns="0" rIns="0" bIns="0" rtlCol="0" anchor="t">
            <a:spAutoFit/>
          </a:bodyPr>
          <a:lstStyle/>
          <a:p>
            <a:pPr algn="ctr">
              <a:lnSpc>
                <a:spcPts val="5994"/>
              </a:lnSpc>
            </a:pPr>
            <a:r>
              <a:rPr lang="en-US" sz="4281" dirty="0">
                <a:solidFill>
                  <a:srgbClr val="000000"/>
                </a:solidFill>
                <a:latin typeface="Roboto Bold"/>
              </a:rPr>
              <a:t>Süt </a:t>
            </a:r>
            <a:r>
              <a:rPr lang="en-US" sz="4281" dirty="0" err="1">
                <a:solidFill>
                  <a:srgbClr val="000000"/>
                </a:solidFill>
                <a:latin typeface="Roboto Bold"/>
              </a:rPr>
              <a:t>ve</a:t>
            </a:r>
            <a:r>
              <a:rPr lang="en-US" sz="4281" dirty="0">
                <a:solidFill>
                  <a:srgbClr val="000000"/>
                </a:solidFill>
                <a:latin typeface="Roboto Bold"/>
              </a:rPr>
              <a:t> Süt </a:t>
            </a:r>
            <a:r>
              <a:rPr lang="en-US" sz="4281" dirty="0" err="1">
                <a:solidFill>
                  <a:srgbClr val="000000"/>
                </a:solidFill>
                <a:latin typeface="Roboto Bold"/>
              </a:rPr>
              <a:t>Ürünlerinin</a:t>
            </a:r>
            <a:r>
              <a:rPr lang="en-US" sz="4281" dirty="0">
                <a:solidFill>
                  <a:srgbClr val="000000"/>
                </a:solidFill>
                <a:latin typeface="Roboto Bold"/>
              </a:rPr>
              <a:t> </a:t>
            </a:r>
            <a:r>
              <a:rPr lang="en-US" sz="4281" dirty="0" err="1">
                <a:solidFill>
                  <a:srgbClr val="000000"/>
                </a:solidFill>
                <a:latin typeface="Roboto Bold"/>
              </a:rPr>
              <a:t>İşlenmesi</a:t>
            </a:r>
            <a:r>
              <a:rPr lang="en-US" sz="4281" dirty="0">
                <a:solidFill>
                  <a:srgbClr val="000000"/>
                </a:solidFill>
                <a:latin typeface="Roboto Bold"/>
              </a:rPr>
              <a:t>, </a:t>
            </a:r>
            <a:r>
              <a:rPr lang="en-US" sz="4281" dirty="0" err="1">
                <a:solidFill>
                  <a:srgbClr val="000000"/>
                </a:solidFill>
                <a:latin typeface="Roboto Bold"/>
              </a:rPr>
              <a:t>Soğutulması</a:t>
            </a:r>
            <a:r>
              <a:rPr lang="en-US" sz="4281" dirty="0">
                <a:solidFill>
                  <a:srgbClr val="000000"/>
                </a:solidFill>
                <a:latin typeface="Roboto Bold"/>
              </a:rPr>
              <a:t>, </a:t>
            </a:r>
            <a:r>
              <a:rPr lang="en-US" sz="4281" dirty="0" err="1">
                <a:solidFill>
                  <a:srgbClr val="000000"/>
                </a:solidFill>
                <a:latin typeface="Roboto Bold"/>
              </a:rPr>
              <a:t>Paketlenmesi</a:t>
            </a:r>
            <a:r>
              <a:rPr lang="en-US" sz="4281" dirty="0">
                <a:solidFill>
                  <a:srgbClr val="000000"/>
                </a:solidFill>
                <a:latin typeface="Roboto Bold"/>
              </a:rPr>
              <a:t> </a:t>
            </a:r>
            <a:r>
              <a:rPr lang="en-US" sz="4281" dirty="0" err="1">
                <a:solidFill>
                  <a:srgbClr val="000000"/>
                </a:solidFill>
                <a:latin typeface="Roboto Bold"/>
              </a:rPr>
              <a:t>ve</a:t>
            </a:r>
            <a:r>
              <a:rPr lang="en-US" sz="4281" dirty="0">
                <a:solidFill>
                  <a:srgbClr val="000000"/>
                </a:solidFill>
                <a:latin typeface="Roboto Bold"/>
              </a:rPr>
              <a:t> </a:t>
            </a:r>
            <a:r>
              <a:rPr lang="en-US" sz="4281" dirty="0" err="1">
                <a:solidFill>
                  <a:srgbClr val="000000"/>
                </a:solidFill>
                <a:latin typeface="Roboto Bold"/>
              </a:rPr>
              <a:t>Depolanmasına</a:t>
            </a:r>
            <a:r>
              <a:rPr lang="en-US" sz="4281" dirty="0">
                <a:solidFill>
                  <a:srgbClr val="000000"/>
                </a:solidFill>
                <a:latin typeface="Roboto Bold"/>
              </a:rPr>
              <a:t> </a:t>
            </a:r>
            <a:r>
              <a:rPr lang="en-US" sz="4281" dirty="0" err="1">
                <a:solidFill>
                  <a:srgbClr val="000000"/>
                </a:solidFill>
                <a:latin typeface="Roboto Bold"/>
              </a:rPr>
              <a:t>Yönelik</a:t>
            </a:r>
            <a:r>
              <a:rPr lang="en-US" sz="4281" dirty="0">
                <a:solidFill>
                  <a:srgbClr val="000000"/>
                </a:solidFill>
                <a:latin typeface="Roboto Bold"/>
              </a:rPr>
              <a:t> </a:t>
            </a:r>
            <a:r>
              <a:rPr lang="en-US" sz="4281" dirty="0" err="1">
                <a:solidFill>
                  <a:srgbClr val="000000"/>
                </a:solidFill>
                <a:latin typeface="Roboto Bold"/>
              </a:rPr>
              <a:t>Yatırımlar</a:t>
            </a:r>
            <a:r>
              <a:rPr lang="en-US" sz="4281" dirty="0">
                <a:solidFill>
                  <a:srgbClr val="000000"/>
                </a:solidFill>
                <a:latin typeface="Roboto Bold"/>
              </a:rPr>
              <a:t> </a:t>
            </a:r>
          </a:p>
          <a:p>
            <a:pPr algn="ctr">
              <a:lnSpc>
                <a:spcPts val="5994"/>
              </a:lnSpc>
            </a:pPr>
            <a:r>
              <a:rPr lang="en-US" sz="4281" dirty="0">
                <a:solidFill>
                  <a:srgbClr val="000000"/>
                </a:solidFill>
                <a:latin typeface="Roboto Bold"/>
              </a:rPr>
              <a:t> Süt </a:t>
            </a:r>
            <a:r>
              <a:rPr lang="en-US" sz="4281" dirty="0" err="1">
                <a:solidFill>
                  <a:srgbClr val="000000"/>
                </a:solidFill>
                <a:latin typeface="Roboto Bold"/>
              </a:rPr>
              <a:t>Toplama</a:t>
            </a:r>
            <a:r>
              <a:rPr lang="en-US" sz="4281" dirty="0">
                <a:solidFill>
                  <a:srgbClr val="000000"/>
                </a:solidFill>
                <a:latin typeface="Roboto Bold"/>
              </a:rPr>
              <a:t> </a:t>
            </a:r>
            <a:r>
              <a:rPr lang="en-US" sz="4281" dirty="0" err="1">
                <a:solidFill>
                  <a:srgbClr val="000000"/>
                </a:solidFill>
                <a:latin typeface="Roboto Bold"/>
              </a:rPr>
              <a:t>Merkezleri</a:t>
            </a:r>
            <a:r>
              <a:rPr lang="en-US" sz="4281" dirty="0">
                <a:solidFill>
                  <a:srgbClr val="000000"/>
                </a:solidFill>
                <a:latin typeface="Roboto Bold"/>
              </a:rPr>
              <a:t> </a:t>
            </a:r>
          </a:p>
        </p:txBody>
      </p:sp>
      <p:sp>
        <p:nvSpPr>
          <p:cNvPr id="7" name="TextBox 7"/>
          <p:cNvSpPr txBox="1"/>
          <p:nvPr/>
        </p:nvSpPr>
        <p:spPr>
          <a:xfrm>
            <a:off x="343420" y="942975"/>
            <a:ext cx="9548767" cy="8602345"/>
          </a:xfrm>
          <a:prstGeom prst="rect">
            <a:avLst/>
          </a:prstGeom>
        </p:spPr>
        <p:txBody>
          <a:bodyPr lIns="0" tIns="0" rIns="0" bIns="0" rtlCol="0" anchor="t">
            <a:spAutoFit/>
          </a:bodyPr>
          <a:lstStyle/>
          <a:p>
            <a:pPr algn="just">
              <a:lnSpc>
                <a:spcPts val="4760"/>
              </a:lnSpc>
            </a:pPr>
            <a:r>
              <a:rPr lang="en-US" sz="3400" dirty="0">
                <a:solidFill>
                  <a:srgbClr val="000000"/>
                </a:solidFill>
                <a:latin typeface="Canva Sans"/>
              </a:rPr>
              <a:t>•</a:t>
            </a:r>
            <a:r>
              <a:rPr lang="en-US" sz="3400" dirty="0" err="1">
                <a:solidFill>
                  <a:srgbClr val="000000"/>
                </a:solidFill>
                <a:latin typeface="Canva Sans"/>
              </a:rPr>
              <a:t>Mevcut</a:t>
            </a:r>
            <a:r>
              <a:rPr lang="en-US" sz="3400" dirty="0">
                <a:solidFill>
                  <a:srgbClr val="000000"/>
                </a:solidFill>
                <a:latin typeface="Canva Sans"/>
              </a:rPr>
              <a:t> </a:t>
            </a:r>
            <a:r>
              <a:rPr lang="en-US" sz="3400" dirty="0" err="1">
                <a:solidFill>
                  <a:srgbClr val="000000"/>
                </a:solidFill>
                <a:latin typeface="Canva Sans"/>
              </a:rPr>
              <a:t>bir</a:t>
            </a:r>
            <a:r>
              <a:rPr lang="en-US" sz="3400" dirty="0">
                <a:solidFill>
                  <a:srgbClr val="000000"/>
                </a:solidFill>
                <a:latin typeface="Canva Sans"/>
              </a:rPr>
              <a:t> </a:t>
            </a:r>
            <a:r>
              <a:rPr lang="en-US" sz="3400" dirty="0" err="1">
                <a:solidFill>
                  <a:srgbClr val="000000"/>
                </a:solidFill>
                <a:latin typeface="Canva Sans"/>
              </a:rPr>
              <a:t>tesise</a:t>
            </a:r>
            <a:r>
              <a:rPr lang="en-US" sz="3400" dirty="0">
                <a:solidFill>
                  <a:srgbClr val="000000"/>
                </a:solidFill>
                <a:latin typeface="Canva Sans"/>
              </a:rPr>
              <a:t> </a:t>
            </a:r>
            <a:r>
              <a:rPr lang="en-US" sz="3400" dirty="0" err="1">
                <a:solidFill>
                  <a:srgbClr val="000000"/>
                </a:solidFill>
                <a:latin typeface="Canva Sans"/>
              </a:rPr>
              <a:t>bağlı</a:t>
            </a:r>
            <a:r>
              <a:rPr lang="en-US" sz="3400" dirty="0">
                <a:solidFill>
                  <a:srgbClr val="000000"/>
                </a:solidFill>
                <a:latin typeface="Canva Sans"/>
              </a:rPr>
              <a:t> </a:t>
            </a:r>
            <a:r>
              <a:rPr lang="en-US" sz="3400" dirty="0" err="1">
                <a:solidFill>
                  <a:srgbClr val="000000"/>
                </a:solidFill>
                <a:latin typeface="Canva Sans"/>
              </a:rPr>
              <a:t>bulunmayan</a:t>
            </a:r>
            <a:r>
              <a:rPr lang="en-US" sz="3400" dirty="0">
                <a:solidFill>
                  <a:srgbClr val="000000"/>
                </a:solidFill>
                <a:latin typeface="Canva Sans"/>
              </a:rPr>
              <a:t>, </a:t>
            </a:r>
            <a:r>
              <a:rPr lang="en-US" sz="3400" dirty="0" err="1">
                <a:solidFill>
                  <a:srgbClr val="000000"/>
                </a:solidFill>
                <a:latin typeface="Canva Sans"/>
              </a:rPr>
              <a:t>süt</a:t>
            </a:r>
            <a:r>
              <a:rPr lang="en-US" sz="3400" dirty="0">
                <a:solidFill>
                  <a:srgbClr val="000000"/>
                </a:solidFill>
                <a:latin typeface="Canva Sans"/>
              </a:rPr>
              <a:t> </a:t>
            </a:r>
            <a:r>
              <a:rPr lang="en-US" sz="3400" dirty="0" err="1">
                <a:solidFill>
                  <a:srgbClr val="000000"/>
                </a:solidFill>
                <a:latin typeface="Canva Sans"/>
              </a:rPr>
              <a:t>toplama</a:t>
            </a:r>
            <a:r>
              <a:rPr lang="en-US" sz="3400" dirty="0">
                <a:solidFill>
                  <a:srgbClr val="000000"/>
                </a:solidFill>
                <a:latin typeface="Canva Sans"/>
              </a:rPr>
              <a:t> </a:t>
            </a:r>
            <a:r>
              <a:rPr lang="en-US" sz="3400" dirty="0" err="1">
                <a:solidFill>
                  <a:srgbClr val="000000"/>
                </a:solidFill>
                <a:latin typeface="Canva Sans"/>
              </a:rPr>
              <a:t>merkezi</a:t>
            </a:r>
            <a:r>
              <a:rPr lang="en-US" sz="3400" dirty="0">
                <a:solidFill>
                  <a:srgbClr val="000000"/>
                </a:solidFill>
                <a:latin typeface="Canva Sans"/>
              </a:rPr>
              <a:t> </a:t>
            </a:r>
            <a:r>
              <a:rPr lang="en-US" sz="3400" dirty="0" err="1">
                <a:solidFill>
                  <a:srgbClr val="000000"/>
                </a:solidFill>
                <a:latin typeface="Canva Sans"/>
              </a:rPr>
              <a:t>olarak</a:t>
            </a:r>
            <a:r>
              <a:rPr lang="en-US" sz="3400" dirty="0">
                <a:solidFill>
                  <a:srgbClr val="000000"/>
                </a:solidFill>
                <a:latin typeface="Canva Sans"/>
              </a:rPr>
              <a:t> </a:t>
            </a:r>
            <a:r>
              <a:rPr lang="en-US" sz="3400" dirty="0" err="1">
                <a:solidFill>
                  <a:srgbClr val="000000"/>
                </a:solidFill>
                <a:latin typeface="Canva Sans"/>
              </a:rPr>
              <a:t>faaliyet</a:t>
            </a:r>
            <a:r>
              <a:rPr lang="en-US" sz="3400" dirty="0">
                <a:solidFill>
                  <a:srgbClr val="000000"/>
                </a:solidFill>
                <a:latin typeface="Canva Sans"/>
              </a:rPr>
              <a:t> </a:t>
            </a:r>
            <a:r>
              <a:rPr lang="en-US" sz="3400" dirty="0" err="1">
                <a:solidFill>
                  <a:srgbClr val="000000"/>
                </a:solidFill>
                <a:latin typeface="Canva Sans"/>
              </a:rPr>
              <a:t>gösterecek</a:t>
            </a:r>
            <a:r>
              <a:rPr lang="en-US" sz="3400" dirty="0">
                <a:solidFill>
                  <a:srgbClr val="000000"/>
                </a:solidFill>
                <a:latin typeface="Canva Sans"/>
              </a:rPr>
              <a:t> </a:t>
            </a:r>
            <a:r>
              <a:rPr lang="en-US" sz="3400" dirty="0" err="1">
                <a:solidFill>
                  <a:srgbClr val="000000"/>
                </a:solidFill>
                <a:latin typeface="Canva Sans"/>
              </a:rPr>
              <a:t>yeni</a:t>
            </a:r>
            <a:r>
              <a:rPr lang="en-US" sz="3400" dirty="0">
                <a:solidFill>
                  <a:srgbClr val="000000"/>
                </a:solidFill>
                <a:latin typeface="Canva Sans"/>
              </a:rPr>
              <a:t> </a:t>
            </a:r>
            <a:r>
              <a:rPr lang="en-US" sz="3400" dirty="0" err="1">
                <a:solidFill>
                  <a:srgbClr val="000000"/>
                </a:solidFill>
                <a:latin typeface="Canva Sans"/>
              </a:rPr>
              <a:t>tesis</a:t>
            </a:r>
            <a:r>
              <a:rPr lang="en-US" sz="3400" dirty="0">
                <a:solidFill>
                  <a:srgbClr val="000000"/>
                </a:solidFill>
                <a:latin typeface="Canva Sans"/>
              </a:rPr>
              <a:t> </a:t>
            </a:r>
            <a:r>
              <a:rPr lang="en-US" sz="3400" dirty="0" err="1">
                <a:solidFill>
                  <a:srgbClr val="000000"/>
                </a:solidFill>
                <a:latin typeface="Canva Sans"/>
              </a:rPr>
              <a:t>niteliğindeki</a:t>
            </a:r>
            <a:r>
              <a:rPr lang="en-US" sz="3400" dirty="0">
                <a:solidFill>
                  <a:srgbClr val="000000"/>
                </a:solidFill>
                <a:latin typeface="Canva Sans"/>
              </a:rPr>
              <a:t> </a:t>
            </a:r>
            <a:r>
              <a:rPr lang="en-US" sz="3400" dirty="0" err="1">
                <a:solidFill>
                  <a:srgbClr val="000000"/>
                </a:solidFill>
                <a:latin typeface="Canva Sans"/>
              </a:rPr>
              <a:t>projeler</a:t>
            </a:r>
            <a:r>
              <a:rPr lang="en-US" sz="3400" dirty="0">
                <a:solidFill>
                  <a:srgbClr val="000000"/>
                </a:solidFill>
                <a:latin typeface="Canva Sans"/>
              </a:rPr>
              <a:t> </a:t>
            </a:r>
            <a:r>
              <a:rPr lang="en-US" sz="3400" dirty="0" err="1">
                <a:solidFill>
                  <a:srgbClr val="000000"/>
                </a:solidFill>
                <a:latin typeface="Canva Sans"/>
              </a:rPr>
              <a:t>için</a:t>
            </a:r>
            <a:r>
              <a:rPr lang="en-US" sz="3400" dirty="0">
                <a:solidFill>
                  <a:srgbClr val="000000"/>
                </a:solidFill>
                <a:latin typeface="Canva Sans"/>
              </a:rPr>
              <a:t> </a:t>
            </a:r>
            <a:r>
              <a:rPr lang="en-US" sz="3400" dirty="0" err="1">
                <a:solidFill>
                  <a:srgbClr val="000000"/>
                </a:solidFill>
                <a:latin typeface="Canva Sans"/>
              </a:rPr>
              <a:t>sadece</a:t>
            </a:r>
            <a:r>
              <a:rPr lang="en-US" sz="3400" dirty="0">
                <a:solidFill>
                  <a:srgbClr val="000000"/>
                </a:solidFill>
                <a:latin typeface="Canva Sans"/>
              </a:rPr>
              <a:t> </a:t>
            </a:r>
            <a:r>
              <a:rPr lang="en-US" sz="3400" dirty="0" err="1">
                <a:solidFill>
                  <a:srgbClr val="000000"/>
                </a:solidFill>
                <a:latin typeface="Canva Sans"/>
              </a:rPr>
              <a:t>üretici</a:t>
            </a:r>
            <a:r>
              <a:rPr lang="en-US" sz="3400" dirty="0">
                <a:solidFill>
                  <a:srgbClr val="000000"/>
                </a:solidFill>
                <a:latin typeface="Canva Sans"/>
              </a:rPr>
              <a:t> </a:t>
            </a:r>
            <a:r>
              <a:rPr lang="en-US" sz="3400" dirty="0" err="1">
                <a:solidFill>
                  <a:srgbClr val="000000"/>
                </a:solidFill>
                <a:latin typeface="Canva Sans"/>
              </a:rPr>
              <a:t>birlikleri</a:t>
            </a:r>
            <a:r>
              <a:rPr lang="en-US" sz="3400" dirty="0">
                <a:solidFill>
                  <a:srgbClr val="000000"/>
                </a:solidFill>
                <a:latin typeface="Canva Sans"/>
              </a:rPr>
              <a:t>/</a:t>
            </a:r>
            <a:r>
              <a:rPr lang="en-US" sz="3400" dirty="0" err="1">
                <a:solidFill>
                  <a:srgbClr val="000000"/>
                </a:solidFill>
                <a:latin typeface="Canva Sans"/>
              </a:rPr>
              <a:t>tarımsal</a:t>
            </a:r>
            <a:r>
              <a:rPr lang="en-US" sz="3400" dirty="0">
                <a:solidFill>
                  <a:srgbClr val="000000"/>
                </a:solidFill>
                <a:latin typeface="Canva Sans"/>
              </a:rPr>
              <a:t> </a:t>
            </a:r>
            <a:r>
              <a:rPr lang="en-US" sz="3400" dirty="0" err="1">
                <a:solidFill>
                  <a:srgbClr val="000000"/>
                </a:solidFill>
                <a:latin typeface="Canva Sans"/>
              </a:rPr>
              <a:t>amaçlı</a:t>
            </a:r>
            <a:r>
              <a:rPr lang="en-US" sz="3400" dirty="0">
                <a:solidFill>
                  <a:srgbClr val="000000"/>
                </a:solidFill>
                <a:latin typeface="Canva Sans"/>
              </a:rPr>
              <a:t> </a:t>
            </a:r>
            <a:r>
              <a:rPr lang="en-US" sz="3400" dirty="0" err="1">
                <a:solidFill>
                  <a:srgbClr val="000000"/>
                </a:solidFill>
                <a:latin typeface="Canva Sans"/>
              </a:rPr>
              <a:t>birim</a:t>
            </a:r>
            <a:r>
              <a:rPr lang="en-US" sz="3400" dirty="0">
                <a:solidFill>
                  <a:srgbClr val="000000"/>
                </a:solidFill>
                <a:latin typeface="Canva Sans"/>
              </a:rPr>
              <a:t> </a:t>
            </a:r>
            <a:r>
              <a:rPr lang="en-US" sz="3400" dirty="0" err="1">
                <a:solidFill>
                  <a:srgbClr val="000000"/>
                </a:solidFill>
                <a:latin typeface="Canva Sans"/>
              </a:rPr>
              <a:t>kooperatifler</a:t>
            </a:r>
            <a:r>
              <a:rPr lang="en-US" sz="3400" dirty="0">
                <a:solidFill>
                  <a:srgbClr val="000000"/>
                </a:solidFill>
                <a:latin typeface="Canva Sans"/>
              </a:rPr>
              <a:t> ile </a:t>
            </a:r>
            <a:r>
              <a:rPr lang="en-US" sz="3400" dirty="0" err="1">
                <a:solidFill>
                  <a:srgbClr val="000000"/>
                </a:solidFill>
                <a:latin typeface="Canva Sans"/>
              </a:rPr>
              <a:t>bunların</a:t>
            </a:r>
            <a:r>
              <a:rPr lang="en-US" sz="3400" dirty="0">
                <a:solidFill>
                  <a:srgbClr val="000000"/>
                </a:solidFill>
                <a:latin typeface="Canva Sans"/>
              </a:rPr>
              <a:t> </a:t>
            </a:r>
            <a:r>
              <a:rPr lang="en-US" sz="3400" dirty="0" err="1">
                <a:solidFill>
                  <a:srgbClr val="000000"/>
                </a:solidFill>
                <a:latin typeface="Canva Sans"/>
              </a:rPr>
              <a:t>üst</a:t>
            </a:r>
            <a:r>
              <a:rPr lang="en-US" sz="3400" dirty="0">
                <a:solidFill>
                  <a:srgbClr val="000000"/>
                </a:solidFill>
                <a:latin typeface="Canva Sans"/>
              </a:rPr>
              <a:t> </a:t>
            </a:r>
            <a:r>
              <a:rPr lang="en-US" sz="3400" dirty="0" err="1">
                <a:solidFill>
                  <a:srgbClr val="000000"/>
                </a:solidFill>
                <a:latin typeface="Canva Sans"/>
              </a:rPr>
              <a:t>birlikleri</a:t>
            </a:r>
            <a:r>
              <a:rPr lang="en-US" sz="3400" dirty="0">
                <a:solidFill>
                  <a:srgbClr val="000000"/>
                </a:solidFill>
                <a:latin typeface="Canva Sans"/>
              </a:rPr>
              <a:t> </a:t>
            </a:r>
            <a:r>
              <a:rPr lang="en-US" sz="3400" dirty="0" err="1">
                <a:solidFill>
                  <a:srgbClr val="000000"/>
                </a:solidFill>
                <a:latin typeface="Canva Sans"/>
              </a:rPr>
              <a:t>hibe</a:t>
            </a:r>
            <a:r>
              <a:rPr lang="en-US" sz="3400" dirty="0">
                <a:solidFill>
                  <a:srgbClr val="000000"/>
                </a:solidFill>
                <a:latin typeface="Canva Sans"/>
              </a:rPr>
              <a:t> </a:t>
            </a:r>
            <a:r>
              <a:rPr lang="en-US" sz="3400" dirty="0" err="1">
                <a:solidFill>
                  <a:srgbClr val="000000"/>
                </a:solidFill>
                <a:latin typeface="Canva Sans"/>
              </a:rPr>
              <a:t>başvurusunda</a:t>
            </a:r>
            <a:r>
              <a:rPr lang="en-US" sz="3400" dirty="0">
                <a:solidFill>
                  <a:srgbClr val="000000"/>
                </a:solidFill>
                <a:latin typeface="Canva Sans"/>
              </a:rPr>
              <a:t> </a:t>
            </a:r>
            <a:r>
              <a:rPr lang="en-US" sz="3400" dirty="0" err="1">
                <a:solidFill>
                  <a:srgbClr val="000000"/>
                </a:solidFill>
                <a:latin typeface="Canva Sans"/>
              </a:rPr>
              <a:t>bulunabilirler</a:t>
            </a:r>
            <a:r>
              <a:rPr lang="en-US" sz="3400" dirty="0">
                <a:solidFill>
                  <a:srgbClr val="000000"/>
                </a:solidFill>
                <a:latin typeface="Canva Sans"/>
              </a:rPr>
              <a:t>.</a:t>
            </a:r>
          </a:p>
          <a:p>
            <a:pPr algn="just">
              <a:lnSpc>
                <a:spcPts val="4760"/>
              </a:lnSpc>
            </a:pPr>
            <a:endParaRPr dirty="0"/>
          </a:p>
          <a:p>
            <a:pPr algn="just">
              <a:lnSpc>
                <a:spcPts val="4760"/>
              </a:lnSpc>
            </a:pPr>
            <a:r>
              <a:rPr lang="en-US" sz="3400" dirty="0">
                <a:solidFill>
                  <a:srgbClr val="000000"/>
                </a:solidFill>
                <a:latin typeface="Canva Sans"/>
              </a:rPr>
              <a:t>•</a:t>
            </a:r>
            <a:r>
              <a:rPr lang="en-US" sz="3400" dirty="0" err="1">
                <a:solidFill>
                  <a:srgbClr val="000000"/>
                </a:solidFill>
                <a:latin typeface="Canva Sans"/>
              </a:rPr>
              <a:t>Mevcut</a:t>
            </a:r>
            <a:r>
              <a:rPr lang="en-US" sz="3400" dirty="0">
                <a:solidFill>
                  <a:srgbClr val="000000"/>
                </a:solidFill>
                <a:latin typeface="Canva Sans"/>
              </a:rPr>
              <a:t> </a:t>
            </a:r>
            <a:r>
              <a:rPr lang="en-US" sz="3400" dirty="0" err="1">
                <a:solidFill>
                  <a:srgbClr val="000000"/>
                </a:solidFill>
                <a:latin typeface="Canva Sans"/>
              </a:rPr>
              <a:t>bir</a:t>
            </a:r>
            <a:r>
              <a:rPr lang="en-US" sz="3400" dirty="0">
                <a:solidFill>
                  <a:srgbClr val="000000"/>
                </a:solidFill>
                <a:latin typeface="Canva Sans"/>
              </a:rPr>
              <a:t> </a:t>
            </a:r>
            <a:r>
              <a:rPr lang="en-US" sz="3400" dirty="0" err="1">
                <a:solidFill>
                  <a:srgbClr val="000000"/>
                </a:solidFill>
                <a:latin typeface="Canva Sans"/>
              </a:rPr>
              <a:t>tesise</a:t>
            </a:r>
            <a:r>
              <a:rPr lang="en-US" sz="3400" dirty="0">
                <a:solidFill>
                  <a:srgbClr val="000000"/>
                </a:solidFill>
                <a:latin typeface="Canva Sans"/>
              </a:rPr>
              <a:t> </a:t>
            </a:r>
            <a:r>
              <a:rPr lang="en-US" sz="3400" dirty="0" err="1">
                <a:solidFill>
                  <a:srgbClr val="000000"/>
                </a:solidFill>
                <a:latin typeface="Canva Sans"/>
              </a:rPr>
              <a:t>bağlı</a:t>
            </a:r>
            <a:r>
              <a:rPr lang="en-US" sz="3400" dirty="0">
                <a:solidFill>
                  <a:srgbClr val="000000"/>
                </a:solidFill>
                <a:latin typeface="Canva Sans"/>
              </a:rPr>
              <a:t> </a:t>
            </a:r>
            <a:r>
              <a:rPr lang="en-US" sz="3400" dirty="0" err="1">
                <a:solidFill>
                  <a:srgbClr val="000000"/>
                </a:solidFill>
                <a:latin typeface="Canva Sans"/>
              </a:rPr>
              <a:t>bulunmayan</a:t>
            </a:r>
            <a:r>
              <a:rPr lang="en-US" sz="3400" dirty="0">
                <a:solidFill>
                  <a:srgbClr val="000000"/>
                </a:solidFill>
                <a:latin typeface="Canva Sans"/>
              </a:rPr>
              <a:t>, </a:t>
            </a:r>
            <a:r>
              <a:rPr lang="en-US" sz="3400" dirty="0" err="1">
                <a:solidFill>
                  <a:srgbClr val="000000"/>
                </a:solidFill>
                <a:latin typeface="Canva Sans"/>
              </a:rPr>
              <a:t>süt</a:t>
            </a:r>
            <a:r>
              <a:rPr lang="en-US" sz="3400" dirty="0">
                <a:solidFill>
                  <a:srgbClr val="000000"/>
                </a:solidFill>
                <a:latin typeface="Canva Sans"/>
              </a:rPr>
              <a:t> </a:t>
            </a:r>
            <a:r>
              <a:rPr lang="en-US" sz="3400" dirty="0" err="1">
                <a:solidFill>
                  <a:srgbClr val="000000"/>
                </a:solidFill>
                <a:latin typeface="Canva Sans"/>
              </a:rPr>
              <a:t>toplama</a:t>
            </a:r>
            <a:r>
              <a:rPr lang="en-US" sz="3400" dirty="0">
                <a:solidFill>
                  <a:srgbClr val="000000"/>
                </a:solidFill>
                <a:latin typeface="Canva Sans"/>
              </a:rPr>
              <a:t> </a:t>
            </a:r>
            <a:r>
              <a:rPr lang="en-US" sz="3400" dirty="0" err="1">
                <a:solidFill>
                  <a:srgbClr val="000000"/>
                </a:solidFill>
                <a:latin typeface="Canva Sans"/>
              </a:rPr>
              <a:t>merkezi</a:t>
            </a:r>
            <a:r>
              <a:rPr lang="en-US" sz="3400" dirty="0">
                <a:solidFill>
                  <a:srgbClr val="000000"/>
                </a:solidFill>
                <a:latin typeface="Canva Sans"/>
              </a:rPr>
              <a:t> </a:t>
            </a:r>
            <a:r>
              <a:rPr lang="en-US" sz="3400" dirty="0" err="1">
                <a:solidFill>
                  <a:srgbClr val="000000"/>
                </a:solidFill>
                <a:latin typeface="Canva Sans"/>
              </a:rPr>
              <a:t>olarak</a:t>
            </a:r>
            <a:r>
              <a:rPr lang="en-US" sz="3400" dirty="0">
                <a:solidFill>
                  <a:srgbClr val="000000"/>
                </a:solidFill>
                <a:latin typeface="Canva Sans"/>
              </a:rPr>
              <a:t> </a:t>
            </a:r>
            <a:r>
              <a:rPr lang="en-US" sz="3400" dirty="0" err="1">
                <a:solidFill>
                  <a:srgbClr val="000000"/>
                </a:solidFill>
                <a:latin typeface="Canva Sans"/>
              </a:rPr>
              <a:t>faaliyet</a:t>
            </a:r>
            <a:r>
              <a:rPr lang="en-US" sz="3400" dirty="0">
                <a:solidFill>
                  <a:srgbClr val="000000"/>
                </a:solidFill>
                <a:latin typeface="Canva Sans"/>
              </a:rPr>
              <a:t> </a:t>
            </a:r>
            <a:r>
              <a:rPr lang="en-US" sz="3400" dirty="0" err="1">
                <a:solidFill>
                  <a:srgbClr val="000000"/>
                </a:solidFill>
                <a:latin typeface="Canva Sans"/>
              </a:rPr>
              <a:t>gösterecek</a:t>
            </a:r>
            <a:r>
              <a:rPr lang="en-US" sz="3400" dirty="0">
                <a:solidFill>
                  <a:srgbClr val="000000"/>
                </a:solidFill>
                <a:latin typeface="Canva Sans"/>
              </a:rPr>
              <a:t> </a:t>
            </a:r>
            <a:r>
              <a:rPr lang="en-US" sz="3400" dirty="0" err="1">
                <a:solidFill>
                  <a:srgbClr val="000000"/>
                </a:solidFill>
                <a:latin typeface="Canva Sans"/>
              </a:rPr>
              <a:t>yeni</a:t>
            </a:r>
            <a:r>
              <a:rPr lang="en-US" sz="3400" dirty="0">
                <a:solidFill>
                  <a:srgbClr val="000000"/>
                </a:solidFill>
                <a:latin typeface="Canva Sans"/>
              </a:rPr>
              <a:t> </a:t>
            </a:r>
            <a:r>
              <a:rPr lang="en-US" sz="3400" dirty="0" err="1">
                <a:solidFill>
                  <a:srgbClr val="000000"/>
                </a:solidFill>
                <a:latin typeface="Canva Sans"/>
              </a:rPr>
              <a:t>tesis</a:t>
            </a:r>
            <a:r>
              <a:rPr lang="en-US" sz="3400" dirty="0">
                <a:solidFill>
                  <a:srgbClr val="000000"/>
                </a:solidFill>
                <a:latin typeface="Canva Sans"/>
              </a:rPr>
              <a:t> </a:t>
            </a:r>
            <a:r>
              <a:rPr lang="en-US" sz="3400" dirty="0" err="1">
                <a:solidFill>
                  <a:srgbClr val="000000"/>
                </a:solidFill>
                <a:latin typeface="Canva Sans"/>
              </a:rPr>
              <a:t>niteliğindeki</a:t>
            </a:r>
            <a:r>
              <a:rPr lang="en-US" sz="3400" dirty="0">
                <a:solidFill>
                  <a:srgbClr val="000000"/>
                </a:solidFill>
                <a:latin typeface="Canva Sans"/>
              </a:rPr>
              <a:t> </a:t>
            </a:r>
            <a:r>
              <a:rPr lang="en-US" sz="3400" dirty="0" err="1">
                <a:solidFill>
                  <a:srgbClr val="000000"/>
                </a:solidFill>
                <a:latin typeface="Canva Sans"/>
              </a:rPr>
              <a:t>projeler</a:t>
            </a:r>
            <a:r>
              <a:rPr lang="en-US" sz="3400" dirty="0">
                <a:solidFill>
                  <a:srgbClr val="000000"/>
                </a:solidFill>
                <a:latin typeface="Canva Sans"/>
              </a:rPr>
              <a:t> </a:t>
            </a:r>
            <a:r>
              <a:rPr lang="en-US" sz="3400" dirty="0" err="1">
                <a:solidFill>
                  <a:srgbClr val="000000"/>
                </a:solidFill>
                <a:latin typeface="Canva Sans"/>
              </a:rPr>
              <a:t>için</a:t>
            </a:r>
            <a:r>
              <a:rPr lang="en-US" sz="3400" dirty="0">
                <a:solidFill>
                  <a:srgbClr val="000000"/>
                </a:solidFill>
                <a:latin typeface="Canva Sans"/>
              </a:rPr>
              <a:t> </a:t>
            </a:r>
            <a:r>
              <a:rPr lang="en-US" sz="3400" dirty="0" err="1">
                <a:solidFill>
                  <a:srgbClr val="000000"/>
                </a:solidFill>
                <a:latin typeface="Canva Sans"/>
              </a:rPr>
              <a:t>sadece</a:t>
            </a:r>
            <a:r>
              <a:rPr lang="en-US" sz="3400" dirty="0">
                <a:solidFill>
                  <a:srgbClr val="000000"/>
                </a:solidFill>
                <a:latin typeface="Canva Sans"/>
              </a:rPr>
              <a:t> </a:t>
            </a:r>
            <a:r>
              <a:rPr lang="en-US" sz="3400" dirty="0" err="1">
                <a:solidFill>
                  <a:srgbClr val="000000"/>
                </a:solidFill>
                <a:latin typeface="Canva Sans"/>
              </a:rPr>
              <a:t>üretici</a:t>
            </a:r>
            <a:r>
              <a:rPr lang="en-US" sz="3400" dirty="0">
                <a:solidFill>
                  <a:srgbClr val="000000"/>
                </a:solidFill>
                <a:latin typeface="Canva Sans"/>
              </a:rPr>
              <a:t> </a:t>
            </a:r>
            <a:r>
              <a:rPr lang="en-US" sz="3400" dirty="0" err="1">
                <a:solidFill>
                  <a:srgbClr val="000000"/>
                </a:solidFill>
                <a:latin typeface="Canva Sans"/>
              </a:rPr>
              <a:t>birlikleri</a:t>
            </a:r>
            <a:r>
              <a:rPr lang="en-US" sz="3400" dirty="0">
                <a:solidFill>
                  <a:srgbClr val="000000"/>
                </a:solidFill>
                <a:latin typeface="Canva Sans"/>
              </a:rPr>
              <a:t>/</a:t>
            </a:r>
            <a:r>
              <a:rPr lang="en-US" sz="3400" dirty="0" err="1">
                <a:solidFill>
                  <a:srgbClr val="000000"/>
                </a:solidFill>
                <a:latin typeface="Canva Sans"/>
              </a:rPr>
              <a:t>tarımsal</a:t>
            </a:r>
            <a:r>
              <a:rPr lang="en-US" sz="3400" dirty="0">
                <a:solidFill>
                  <a:srgbClr val="000000"/>
                </a:solidFill>
                <a:latin typeface="Canva Sans"/>
              </a:rPr>
              <a:t> </a:t>
            </a:r>
            <a:r>
              <a:rPr lang="en-US" sz="3400" dirty="0" err="1">
                <a:solidFill>
                  <a:srgbClr val="000000"/>
                </a:solidFill>
                <a:latin typeface="Canva Sans"/>
              </a:rPr>
              <a:t>amaçlı</a:t>
            </a:r>
            <a:r>
              <a:rPr lang="en-US" sz="3400" dirty="0">
                <a:solidFill>
                  <a:srgbClr val="000000"/>
                </a:solidFill>
                <a:latin typeface="Canva Sans"/>
              </a:rPr>
              <a:t> </a:t>
            </a:r>
            <a:r>
              <a:rPr lang="en-US" sz="3400" dirty="0" err="1">
                <a:solidFill>
                  <a:srgbClr val="000000"/>
                </a:solidFill>
                <a:latin typeface="Canva Sans"/>
              </a:rPr>
              <a:t>birim</a:t>
            </a:r>
            <a:r>
              <a:rPr lang="en-US" sz="3400" dirty="0">
                <a:solidFill>
                  <a:srgbClr val="000000"/>
                </a:solidFill>
                <a:latin typeface="Canva Sans"/>
              </a:rPr>
              <a:t> </a:t>
            </a:r>
            <a:r>
              <a:rPr lang="en-US" sz="3400" dirty="0" err="1">
                <a:solidFill>
                  <a:srgbClr val="000000"/>
                </a:solidFill>
                <a:latin typeface="Canva Sans"/>
              </a:rPr>
              <a:t>kooperatifler</a:t>
            </a:r>
            <a:r>
              <a:rPr lang="en-US" sz="3400" dirty="0">
                <a:solidFill>
                  <a:srgbClr val="000000"/>
                </a:solidFill>
                <a:latin typeface="Canva Sans"/>
              </a:rPr>
              <a:t> ile </a:t>
            </a:r>
            <a:r>
              <a:rPr lang="en-US" sz="3400" dirty="0" err="1">
                <a:solidFill>
                  <a:srgbClr val="000000"/>
                </a:solidFill>
                <a:latin typeface="Canva Sans"/>
              </a:rPr>
              <a:t>bunların</a:t>
            </a:r>
            <a:r>
              <a:rPr lang="en-US" sz="3400" dirty="0">
                <a:solidFill>
                  <a:srgbClr val="000000"/>
                </a:solidFill>
                <a:latin typeface="Canva Sans"/>
              </a:rPr>
              <a:t> </a:t>
            </a:r>
            <a:r>
              <a:rPr lang="en-US" sz="3400" dirty="0" err="1">
                <a:solidFill>
                  <a:srgbClr val="000000"/>
                </a:solidFill>
                <a:latin typeface="Canva Sans"/>
              </a:rPr>
              <a:t>üst</a:t>
            </a:r>
            <a:r>
              <a:rPr lang="en-US" sz="3400" dirty="0">
                <a:solidFill>
                  <a:srgbClr val="000000"/>
                </a:solidFill>
                <a:latin typeface="Canva Sans"/>
              </a:rPr>
              <a:t> </a:t>
            </a:r>
            <a:r>
              <a:rPr lang="en-US" sz="3400" dirty="0" err="1">
                <a:solidFill>
                  <a:srgbClr val="000000"/>
                </a:solidFill>
                <a:latin typeface="Canva Sans"/>
              </a:rPr>
              <a:t>birlikleri</a:t>
            </a:r>
            <a:r>
              <a:rPr lang="en-US" sz="3400" dirty="0">
                <a:solidFill>
                  <a:srgbClr val="000000"/>
                </a:solidFill>
                <a:latin typeface="Canva Sans"/>
              </a:rPr>
              <a:t> </a:t>
            </a:r>
            <a:r>
              <a:rPr lang="en-US" sz="3400" dirty="0" err="1">
                <a:solidFill>
                  <a:srgbClr val="000000"/>
                </a:solidFill>
                <a:latin typeface="Canva Sans"/>
              </a:rPr>
              <a:t>hibe</a:t>
            </a:r>
            <a:r>
              <a:rPr lang="en-US" sz="3400" dirty="0">
                <a:solidFill>
                  <a:srgbClr val="000000"/>
                </a:solidFill>
                <a:latin typeface="Canva Sans"/>
              </a:rPr>
              <a:t> </a:t>
            </a:r>
            <a:r>
              <a:rPr lang="en-US" sz="3400" dirty="0" err="1">
                <a:solidFill>
                  <a:srgbClr val="000000"/>
                </a:solidFill>
                <a:latin typeface="Canva Sans"/>
              </a:rPr>
              <a:t>başvurusunda</a:t>
            </a:r>
            <a:r>
              <a:rPr lang="en-US" sz="3400" dirty="0">
                <a:solidFill>
                  <a:srgbClr val="000000"/>
                </a:solidFill>
                <a:latin typeface="Canva Sans"/>
              </a:rPr>
              <a:t> </a:t>
            </a:r>
            <a:r>
              <a:rPr lang="en-US" sz="3400" dirty="0" err="1">
                <a:solidFill>
                  <a:srgbClr val="000000"/>
                </a:solidFill>
                <a:latin typeface="Canva Sans"/>
              </a:rPr>
              <a:t>bulunabilirler</a:t>
            </a:r>
            <a:r>
              <a:rPr lang="en-US" sz="3400" dirty="0">
                <a:solidFill>
                  <a:srgbClr val="000000"/>
                </a:solidFill>
                <a:latin typeface="Canva Sans"/>
              </a:rPr>
              <a:t>.</a:t>
            </a:r>
          </a:p>
          <a:p>
            <a:pPr algn="just">
              <a:lnSpc>
                <a:spcPts val="4760"/>
              </a:lnSpc>
            </a:pPr>
            <a:endParaRPr dirty="0"/>
          </a:p>
          <a:p>
            <a:pPr>
              <a:lnSpc>
                <a:spcPts val="1400"/>
              </a:lnSpc>
            </a:pPr>
            <a:endParaRPr dirty="0"/>
          </a:p>
        </p:txBody>
      </p:sp>
      <p:pic>
        <p:nvPicPr>
          <p:cNvPr id="8" name="Picture 2" descr="Hakkımız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8615" y="5359524"/>
            <a:ext cx="8089385" cy="4927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370759"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86783" y="1439464"/>
            <a:ext cx="7713047" cy="1488002"/>
          </a:xfrm>
          <a:prstGeom prst="rect">
            <a:avLst/>
          </a:prstGeom>
        </p:spPr>
        <p:txBody>
          <a:bodyPr lIns="0" tIns="0" rIns="0" bIns="0" rtlCol="0" anchor="t">
            <a:spAutoFit/>
          </a:bodyPr>
          <a:lstStyle/>
          <a:p>
            <a:pPr algn="ctr">
              <a:lnSpc>
                <a:spcPts val="5994"/>
              </a:lnSpc>
            </a:pPr>
            <a:r>
              <a:rPr lang="en-US" sz="4281" dirty="0">
                <a:solidFill>
                  <a:srgbClr val="000000"/>
                </a:solidFill>
                <a:latin typeface="Roboto Bold"/>
              </a:rPr>
              <a:t>Süt </a:t>
            </a:r>
            <a:r>
              <a:rPr lang="en-US" sz="4281" dirty="0" err="1">
                <a:solidFill>
                  <a:srgbClr val="000000"/>
                </a:solidFill>
                <a:latin typeface="Roboto Bold"/>
              </a:rPr>
              <a:t>Toplama</a:t>
            </a:r>
            <a:r>
              <a:rPr lang="en-US" sz="4281" dirty="0">
                <a:solidFill>
                  <a:srgbClr val="000000"/>
                </a:solidFill>
                <a:latin typeface="Roboto Bold"/>
              </a:rPr>
              <a:t> </a:t>
            </a:r>
            <a:r>
              <a:rPr lang="en-US" sz="4281" dirty="0" err="1">
                <a:solidFill>
                  <a:srgbClr val="000000"/>
                </a:solidFill>
                <a:latin typeface="Roboto Bold"/>
              </a:rPr>
              <a:t>Merkezi</a:t>
            </a:r>
            <a:endParaRPr lang="en-US" sz="4281" dirty="0">
              <a:solidFill>
                <a:srgbClr val="000000"/>
              </a:solidFill>
              <a:latin typeface="Roboto Bold"/>
            </a:endParaRPr>
          </a:p>
          <a:p>
            <a:pPr algn="ctr">
              <a:lnSpc>
                <a:spcPts val="5994"/>
              </a:lnSpc>
            </a:pPr>
            <a:r>
              <a:rPr lang="en-US" sz="4281" dirty="0">
                <a:solidFill>
                  <a:srgbClr val="000000"/>
                </a:solidFill>
                <a:latin typeface="Roboto Bold"/>
              </a:rPr>
              <a:t> </a:t>
            </a:r>
            <a:r>
              <a:rPr lang="en-US" sz="4281" dirty="0" err="1">
                <a:solidFill>
                  <a:srgbClr val="000000"/>
                </a:solidFill>
                <a:latin typeface="Roboto Bold"/>
              </a:rPr>
              <a:t>Konteynır</a:t>
            </a:r>
            <a:r>
              <a:rPr lang="en-US" sz="4281" dirty="0">
                <a:solidFill>
                  <a:srgbClr val="000000"/>
                </a:solidFill>
                <a:latin typeface="Roboto Bold"/>
              </a:rPr>
              <a:t> </a:t>
            </a:r>
            <a:r>
              <a:rPr lang="en-US" sz="4281" dirty="0" err="1">
                <a:solidFill>
                  <a:srgbClr val="000000"/>
                </a:solidFill>
                <a:latin typeface="Roboto Bold"/>
              </a:rPr>
              <a:t>Kamyon</a:t>
            </a:r>
            <a:r>
              <a:rPr lang="en-US" sz="4281" dirty="0">
                <a:solidFill>
                  <a:srgbClr val="000000"/>
                </a:solidFill>
                <a:latin typeface="Roboto Bold"/>
              </a:rPr>
              <a:t> </a:t>
            </a:r>
          </a:p>
        </p:txBody>
      </p:sp>
      <p:sp>
        <p:nvSpPr>
          <p:cNvPr id="7" name="TextBox 7"/>
          <p:cNvSpPr txBox="1"/>
          <p:nvPr/>
        </p:nvSpPr>
        <p:spPr>
          <a:xfrm>
            <a:off x="383139" y="499427"/>
            <a:ext cx="9548767" cy="9392920"/>
          </a:xfrm>
          <a:prstGeom prst="rect">
            <a:avLst/>
          </a:prstGeom>
        </p:spPr>
        <p:txBody>
          <a:bodyPr lIns="0" tIns="0" rIns="0" bIns="0" rtlCol="0" anchor="t">
            <a:spAutoFit/>
          </a:bodyPr>
          <a:lstStyle/>
          <a:p>
            <a:pPr algn="just">
              <a:lnSpc>
                <a:spcPts val="4760"/>
              </a:lnSpc>
            </a:pPr>
            <a:r>
              <a:rPr lang="en-US" sz="3400" dirty="0">
                <a:solidFill>
                  <a:srgbClr val="000000"/>
                </a:solidFill>
                <a:latin typeface="Canva Sans"/>
              </a:rPr>
              <a:t>Süt </a:t>
            </a:r>
            <a:r>
              <a:rPr lang="en-US" sz="3400" dirty="0" err="1">
                <a:solidFill>
                  <a:srgbClr val="000000"/>
                </a:solidFill>
                <a:latin typeface="Canva Sans"/>
              </a:rPr>
              <a:t>toplama</a:t>
            </a:r>
            <a:r>
              <a:rPr lang="en-US" sz="3400" dirty="0">
                <a:solidFill>
                  <a:srgbClr val="000000"/>
                </a:solidFill>
                <a:latin typeface="Canva Sans"/>
              </a:rPr>
              <a:t> </a:t>
            </a:r>
            <a:r>
              <a:rPr lang="en-US" sz="3400" dirty="0" err="1">
                <a:solidFill>
                  <a:srgbClr val="000000"/>
                </a:solidFill>
                <a:latin typeface="Canva Sans"/>
              </a:rPr>
              <a:t>merkezleri</a:t>
            </a:r>
            <a:r>
              <a:rPr lang="en-US" sz="3400" dirty="0">
                <a:solidFill>
                  <a:srgbClr val="000000"/>
                </a:solidFill>
                <a:latin typeface="Canva Sans"/>
              </a:rPr>
              <a:t> </a:t>
            </a:r>
            <a:r>
              <a:rPr lang="en-US" sz="3400" dirty="0" err="1">
                <a:solidFill>
                  <a:srgbClr val="000000"/>
                </a:solidFill>
                <a:latin typeface="Canva Sans"/>
              </a:rPr>
              <a:t>konteynır</a:t>
            </a:r>
            <a:r>
              <a:rPr lang="en-US" sz="3400" dirty="0">
                <a:solidFill>
                  <a:srgbClr val="000000"/>
                </a:solidFill>
                <a:latin typeface="Canva Sans"/>
              </a:rPr>
              <a:t> </a:t>
            </a:r>
            <a:r>
              <a:rPr lang="en-US" sz="3400" dirty="0" err="1">
                <a:solidFill>
                  <a:srgbClr val="000000"/>
                </a:solidFill>
                <a:latin typeface="Canva Sans"/>
              </a:rPr>
              <a:t>gibi</a:t>
            </a:r>
            <a:r>
              <a:rPr lang="en-US" sz="3400" dirty="0">
                <a:solidFill>
                  <a:srgbClr val="000000"/>
                </a:solidFill>
                <a:latin typeface="Canva Sans"/>
              </a:rPr>
              <a:t> </a:t>
            </a:r>
            <a:r>
              <a:rPr lang="en-US" sz="3400" dirty="0" err="1">
                <a:solidFill>
                  <a:srgbClr val="000000"/>
                </a:solidFill>
                <a:latin typeface="Canva Sans"/>
              </a:rPr>
              <a:t>taşınabilir</a:t>
            </a:r>
            <a:r>
              <a:rPr lang="en-US" sz="3400" dirty="0">
                <a:solidFill>
                  <a:srgbClr val="000000"/>
                </a:solidFill>
                <a:latin typeface="Canva Sans"/>
              </a:rPr>
              <a:t> </a:t>
            </a:r>
            <a:r>
              <a:rPr lang="en-US" sz="3400" dirty="0" err="1">
                <a:solidFill>
                  <a:srgbClr val="000000"/>
                </a:solidFill>
                <a:latin typeface="Canva Sans"/>
              </a:rPr>
              <a:t>yapılar</a:t>
            </a:r>
            <a:r>
              <a:rPr lang="en-US" sz="3400" dirty="0">
                <a:solidFill>
                  <a:srgbClr val="000000"/>
                </a:solidFill>
                <a:latin typeface="Canva Sans"/>
              </a:rPr>
              <a:t> </a:t>
            </a:r>
            <a:r>
              <a:rPr lang="en-US" sz="3400" dirty="0" err="1">
                <a:solidFill>
                  <a:srgbClr val="000000"/>
                </a:solidFill>
                <a:latin typeface="Canva Sans"/>
              </a:rPr>
              <a:t>olabilir</a:t>
            </a:r>
            <a:r>
              <a:rPr lang="en-US" sz="3400" dirty="0">
                <a:solidFill>
                  <a:srgbClr val="000000"/>
                </a:solidFill>
                <a:latin typeface="Canva Sans"/>
              </a:rPr>
              <a:t>. Bu </a:t>
            </a:r>
            <a:r>
              <a:rPr lang="en-US" sz="3400" dirty="0" err="1">
                <a:solidFill>
                  <a:srgbClr val="000000"/>
                </a:solidFill>
                <a:latin typeface="Canva Sans"/>
              </a:rPr>
              <a:t>konuda</a:t>
            </a:r>
            <a:r>
              <a:rPr lang="en-US" sz="3400" dirty="0">
                <a:solidFill>
                  <a:srgbClr val="000000"/>
                </a:solidFill>
                <a:latin typeface="Canva Sans"/>
              </a:rPr>
              <a:t> </a:t>
            </a:r>
            <a:r>
              <a:rPr lang="en-US" sz="3400" dirty="0" err="1">
                <a:solidFill>
                  <a:srgbClr val="000000"/>
                </a:solidFill>
                <a:latin typeface="Canva Sans"/>
              </a:rPr>
              <a:t>sunulacak</a:t>
            </a:r>
            <a:r>
              <a:rPr lang="en-US" sz="3400" dirty="0">
                <a:solidFill>
                  <a:srgbClr val="000000"/>
                </a:solidFill>
                <a:latin typeface="Canva Sans"/>
              </a:rPr>
              <a:t> </a:t>
            </a:r>
            <a:r>
              <a:rPr lang="en-US" sz="3400" dirty="0" err="1">
                <a:solidFill>
                  <a:srgbClr val="000000"/>
                </a:solidFill>
                <a:latin typeface="Canva Sans"/>
              </a:rPr>
              <a:t>projeler</a:t>
            </a:r>
            <a:r>
              <a:rPr lang="en-US" sz="3400" dirty="0">
                <a:solidFill>
                  <a:srgbClr val="000000"/>
                </a:solidFill>
                <a:latin typeface="Canva Sans"/>
              </a:rPr>
              <a:t>, </a:t>
            </a:r>
            <a:r>
              <a:rPr lang="en-US" sz="3400" dirty="0" err="1">
                <a:solidFill>
                  <a:srgbClr val="000000"/>
                </a:solidFill>
                <a:latin typeface="Canva Sans"/>
              </a:rPr>
              <a:t>asgari</a:t>
            </a:r>
            <a:r>
              <a:rPr lang="en-US" sz="3400" dirty="0">
                <a:solidFill>
                  <a:srgbClr val="000000"/>
                </a:solidFill>
                <a:latin typeface="Canva Sans"/>
              </a:rPr>
              <a:t> </a:t>
            </a:r>
            <a:r>
              <a:rPr lang="en-US" sz="3400" dirty="0" err="1">
                <a:solidFill>
                  <a:srgbClr val="000000"/>
                </a:solidFill>
                <a:latin typeface="Canva Sans"/>
              </a:rPr>
              <a:t>olarak</a:t>
            </a:r>
            <a:r>
              <a:rPr lang="en-US" sz="3400" dirty="0">
                <a:solidFill>
                  <a:srgbClr val="000000"/>
                </a:solidFill>
                <a:latin typeface="Canva Sans"/>
              </a:rPr>
              <a:t> </a:t>
            </a:r>
            <a:r>
              <a:rPr lang="en-US" sz="3400" dirty="0" err="1">
                <a:solidFill>
                  <a:srgbClr val="000000"/>
                </a:solidFill>
                <a:latin typeface="Canva Sans"/>
              </a:rPr>
              <a:t>aşağıdaki</a:t>
            </a:r>
            <a:r>
              <a:rPr lang="en-US" sz="3400" dirty="0">
                <a:solidFill>
                  <a:srgbClr val="000000"/>
                </a:solidFill>
                <a:latin typeface="Canva Sans"/>
              </a:rPr>
              <a:t> </a:t>
            </a:r>
            <a:r>
              <a:rPr lang="en-US" sz="3400" dirty="0" err="1">
                <a:solidFill>
                  <a:srgbClr val="000000"/>
                </a:solidFill>
                <a:latin typeface="Canva Sans"/>
              </a:rPr>
              <a:t>kalemleri</a:t>
            </a:r>
            <a:r>
              <a:rPr lang="en-US" sz="3400" dirty="0">
                <a:solidFill>
                  <a:srgbClr val="000000"/>
                </a:solidFill>
                <a:latin typeface="Canva Sans"/>
              </a:rPr>
              <a:t> </a:t>
            </a:r>
            <a:r>
              <a:rPr lang="en-US" sz="3400" dirty="0" err="1">
                <a:solidFill>
                  <a:srgbClr val="000000"/>
                </a:solidFill>
                <a:latin typeface="Canva Sans"/>
              </a:rPr>
              <a:t>içermelidir</a:t>
            </a:r>
            <a:r>
              <a:rPr lang="en-US" sz="3400" dirty="0">
                <a:solidFill>
                  <a:srgbClr val="000000"/>
                </a:solidFill>
                <a:latin typeface="Canva Sans"/>
              </a:rPr>
              <a:t>: </a:t>
            </a:r>
          </a:p>
          <a:p>
            <a:pPr algn="just">
              <a:lnSpc>
                <a:spcPts val="4760"/>
              </a:lnSpc>
            </a:pPr>
            <a:endParaRPr dirty="0"/>
          </a:p>
          <a:p>
            <a:pPr algn="just">
              <a:lnSpc>
                <a:spcPts val="4890"/>
              </a:lnSpc>
            </a:pPr>
            <a:r>
              <a:rPr lang="en-US" sz="3000" dirty="0">
                <a:solidFill>
                  <a:srgbClr val="000000"/>
                </a:solidFill>
                <a:latin typeface="Canva Sans Bold"/>
              </a:rPr>
              <a:t>a)</a:t>
            </a:r>
            <a:r>
              <a:rPr lang="en-US" sz="3000" dirty="0" err="1">
                <a:solidFill>
                  <a:srgbClr val="000000"/>
                </a:solidFill>
                <a:latin typeface="Canva Sans"/>
              </a:rPr>
              <a:t>Otomatik</a:t>
            </a:r>
            <a:r>
              <a:rPr lang="en-US" sz="3000" dirty="0">
                <a:solidFill>
                  <a:srgbClr val="000000"/>
                </a:solidFill>
                <a:latin typeface="Canva Sans"/>
              </a:rPr>
              <a:t> </a:t>
            </a:r>
            <a:r>
              <a:rPr lang="en-US" sz="3000" dirty="0" err="1">
                <a:solidFill>
                  <a:srgbClr val="000000"/>
                </a:solidFill>
                <a:latin typeface="Canva Sans"/>
              </a:rPr>
              <a:t>temizleme</a:t>
            </a:r>
            <a:r>
              <a:rPr lang="en-US" sz="3000" dirty="0">
                <a:solidFill>
                  <a:srgbClr val="000000"/>
                </a:solidFill>
                <a:latin typeface="Canva Sans"/>
              </a:rPr>
              <a:t> </a:t>
            </a:r>
            <a:r>
              <a:rPr lang="en-US" sz="3000" dirty="0" err="1">
                <a:solidFill>
                  <a:srgbClr val="000000"/>
                </a:solidFill>
                <a:latin typeface="Canva Sans"/>
              </a:rPr>
              <a:t>sistemi</a:t>
            </a:r>
            <a:r>
              <a:rPr lang="en-US" sz="3000" dirty="0">
                <a:solidFill>
                  <a:srgbClr val="000000"/>
                </a:solidFill>
                <a:latin typeface="Canva Sans"/>
              </a:rPr>
              <a:t> </a:t>
            </a:r>
          </a:p>
          <a:p>
            <a:pPr algn="just">
              <a:lnSpc>
                <a:spcPts val="4890"/>
              </a:lnSpc>
            </a:pPr>
            <a:r>
              <a:rPr lang="en-US" sz="3000" dirty="0">
                <a:solidFill>
                  <a:srgbClr val="000000"/>
                </a:solidFill>
                <a:latin typeface="Canva Sans Bold"/>
              </a:rPr>
              <a:t>b)</a:t>
            </a:r>
            <a:r>
              <a:rPr lang="en-US" sz="3000" dirty="0" err="1">
                <a:solidFill>
                  <a:srgbClr val="000000"/>
                </a:solidFill>
                <a:latin typeface="Canva Sans"/>
              </a:rPr>
              <a:t>Sıcak</a:t>
            </a:r>
            <a:r>
              <a:rPr lang="en-US" sz="3000" dirty="0">
                <a:solidFill>
                  <a:srgbClr val="000000"/>
                </a:solidFill>
                <a:latin typeface="Canva Sans"/>
              </a:rPr>
              <a:t> </a:t>
            </a:r>
            <a:r>
              <a:rPr lang="en-US" sz="3000" dirty="0" err="1">
                <a:solidFill>
                  <a:srgbClr val="000000"/>
                </a:solidFill>
                <a:latin typeface="Canva Sans"/>
              </a:rPr>
              <a:t>su</a:t>
            </a:r>
            <a:r>
              <a:rPr lang="en-US" sz="3000" dirty="0">
                <a:solidFill>
                  <a:srgbClr val="000000"/>
                </a:solidFill>
                <a:latin typeface="Canva Sans"/>
              </a:rPr>
              <a:t> </a:t>
            </a:r>
            <a:r>
              <a:rPr lang="en-US" sz="3000" dirty="0" err="1">
                <a:solidFill>
                  <a:srgbClr val="000000"/>
                </a:solidFill>
                <a:latin typeface="Canva Sans"/>
              </a:rPr>
              <a:t>kaynağı</a:t>
            </a:r>
            <a:r>
              <a:rPr lang="en-US" sz="3000" dirty="0">
                <a:solidFill>
                  <a:srgbClr val="000000"/>
                </a:solidFill>
                <a:latin typeface="Canva Sans"/>
              </a:rPr>
              <a:t> (</a:t>
            </a:r>
            <a:r>
              <a:rPr lang="en-US" sz="3000" dirty="0" err="1">
                <a:solidFill>
                  <a:srgbClr val="000000"/>
                </a:solidFill>
                <a:latin typeface="Canva Sans"/>
              </a:rPr>
              <a:t>kazan</a:t>
            </a:r>
            <a:r>
              <a:rPr lang="en-US" sz="3000" dirty="0">
                <a:solidFill>
                  <a:srgbClr val="000000"/>
                </a:solidFill>
                <a:latin typeface="Canva Sans"/>
              </a:rPr>
              <a:t>) </a:t>
            </a:r>
          </a:p>
          <a:p>
            <a:pPr algn="just">
              <a:lnSpc>
                <a:spcPts val="4890"/>
              </a:lnSpc>
            </a:pPr>
            <a:r>
              <a:rPr lang="en-US" sz="3000" dirty="0">
                <a:solidFill>
                  <a:srgbClr val="000000"/>
                </a:solidFill>
                <a:latin typeface="Canva Sans Bold"/>
              </a:rPr>
              <a:t>c)</a:t>
            </a:r>
            <a:r>
              <a:rPr lang="en-US" sz="3000" dirty="0" err="1">
                <a:solidFill>
                  <a:srgbClr val="000000"/>
                </a:solidFill>
                <a:latin typeface="Canva Sans"/>
              </a:rPr>
              <a:t>Paslanmaz</a:t>
            </a:r>
            <a:r>
              <a:rPr lang="en-US" sz="3000" dirty="0">
                <a:solidFill>
                  <a:srgbClr val="000000"/>
                </a:solidFill>
                <a:latin typeface="Canva Sans"/>
              </a:rPr>
              <a:t> </a:t>
            </a:r>
            <a:r>
              <a:rPr lang="en-US" sz="3000" dirty="0" err="1">
                <a:solidFill>
                  <a:srgbClr val="000000"/>
                </a:solidFill>
                <a:latin typeface="Canva Sans"/>
              </a:rPr>
              <a:t>çelikten</a:t>
            </a:r>
            <a:r>
              <a:rPr lang="en-US" sz="3000" dirty="0">
                <a:solidFill>
                  <a:srgbClr val="000000"/>
                </a:solidFill>
                <a:latin typeface="Canva Sans"/>
              </a:rPr>
              <a:t> </a:t>
            </a:r>
            <a:r>
              <a:rPr lang="en-US" sz="3000" dirty="0" err="1">
                <a:solidFill>
                  <a:srgbClr val="000000"/>
                </a:solidFill>
                <a:latin typeface="Canva Sans"/>
              </a:rPr>
              <a:t>yapılmış</a:t>
            </a:r>
            <a:r>
              <a:rPr lang="en-US" sz="3000" dirty="0">
                <a:solidFill>
                  <a:srgbClr val="000000"/>
                </a:solidFill>
                <a:latin typeface="Canva Sans"/>
              </a:rPr>
              <a:t> </a:t>
            </a:r>
            <a:r>
              <a:rPr lang="en-US" sz="3000" dirty="0" err="1">
                <a:solidFill>
                  <a:srgbClr val="000000"/>
                </a:solidFill>
                <a:latin typeface="Canva Sans"/>
              </a:rPr>
              <a:t>kısımlar</a:t>
            </a:r>
            <a:r>
              <a:rPr lang="en-US" sz="3000" dirty="0">
                <a:solidFill>
                  <a:srgbClr val="000000"/>
                </a:solidFill>
                <a:latin typeface="Canva Sans"/>
              </a:rPr>
              <a:t> </a:t>
            </a:r>
          </a:p>
          <a:p>
            <a:pPr algn="just">
              <a:lnSpc>
                <a:spcPts val="4890"/>
              </a:lnSpc>
            </a:pPr>
            <a:r>
              <a:rPr lang="en-US" sz="3000" dirty="0">
                <a:solidFill>
                  <a:srgbClr val="000000"/>
                </a:solidFill>
                <a:latin typeface="Canva Sans Bold"/>
              </a:rPr>
              <a:t>ç)</a:t>
            </a:r>
            <a:r>
              <a:rPr lang="en-US" sz="3000" dirty="0" err="1">
                <a:solidFill>
                  <a:srgbClr val="000000"/>
                </a:solidFill>
                <a:latin typeface="Canva Sans"/>
              </a:rPr>
              <a:t>Tek</a:t>
            </a:r>
            <a:r>
              <a:rPr lang="en-US" sz="3000" dirty="0">
                <a:solidFill>
                  <a:srgbClr val="000000"/>
                </a:solidFill>
                <a:latin typeface="Canva Sans"/>
              </a:rPr>
              <a:t> </a:t>
            </a:r>
            <a:r>
              <a:rPr lang="en-US" sz="3000" dirty="0" err="1">
                <a:solidFill>
                  <a:srgbClr val="000000"/>
                </a:solidFill>
                <a:latin typeface="Canva Sans"/>
              </a:rPr>
              <a:t>ya</a:t>
            </a:r>
            <a:r>
              <a:rPr lang="en-US" sz="3000" dirty="0">
                <a:solidFill>
                  <a:srgbClr val="000000"/>
                </a:solidFill>
                <a:latin typeface="Canva Sans"/>
              </a:rPr>
              <a:t> da </a:t>
            </a:r>
            <a:r>
              <a:rPr lang="en-US" sz="3000" dirty="0" err="1">
                <a:solidFill>
                  <a:srgbClr val="000000"/>
                </a:solidFill>
                <a:latin typeface="Canva Sans"/>
              </a:rPr>
              <a:t>çift</a:t>
            </a:r>
            <a:r>
              <a:rPr lang="en-US" sz="3000" dirty="0">
                <a:solidFill>
                  <a:srgbClr val="000000"/>
                </a:solidFill>
                <a:latin typeface="Canva Sans"/>
              </a:rPr>
              <a:t> </a:t>
            </a:r>
            <a:r>
              <a:rPr lang="en-US" sz="3000" dirty="0" err="1">
                <a:solidFill>
                  <a:srgbClr val="000000"/>
                </a:solidFill>
                <a:latin typeface="Canva Sans"/>
              </a:rPr>
              <a:t>birimler</a:t>
            </a:r>
            <a:r>
              <a:rPr lang="en-US" sz="3000" dirty="0">
                <a:solidFill>
                  <a:srgbClr val="000000"/>
                </a:solidFill>
                <a:latin typeface="Canva Sans"/>
              </a:rPr>
              <a:t> </a:t>
            </a:r>
          </a:p>
          <a:p>
            <a:pPr algn="just">
              <a:lnSpc>
                <a:spcPts val="4890"/>
              </a:lnSpc>
            </a:pPr>
            <a:r>
              <a:rPr lang="en-US" sz="3000" dirty="0">
                <a:solidFill>
                  <a:srgbClr val="000000"/>
                </a:solidFill>
                <a:latin typeface="Canva Sans Bold"/>
              </a:rPr>
              <a:t>d)</a:t>
            </a:r>
            <a:r>
              <a:rPr lang="en-US" sz="3000" dirty="0" err="1">
                <a:solidFill>
                  <a:srgbClr val="000000"/>
                </a:solidFill>
                <a:latin typeface="Canva Sans"/>
              </a:rPr>
              <a:t>Yeni</a:t>
            </a:r>
            <a:r>
              <a:rPr lang="en-US" sz="3000" dirty="0">
                <a:solidFill>
                  <a:srgbClr val="000000"/>
                </a:solidFill>
                <a:latin typeface="Canva Sans"/>
              </a:rPr>
              <a:t> </a:t>
            </a:r>
            <a:r>
              <a:rPr lang="en-US" sz="3000" dirty="0" err="1">
                <a:solidFill>
                  <a:srgbClr val="000000"/>
                </a:solidFill>
                <a:latin typeface="Canva Sans"/>
              </a:rPr>
              <a:t>tanklar</a:t>
            </a:r>
            <a:r>
              <a:rPr lang="en-US" sz="3000" dirty="0">
                <a:solidFill>
                  <a:srgbClr val="000000"/>
                </a:solidFill>
                <a:latin typeface="Canva Sans"/>
              </a:rPr>
              <a:t> </a:t>
            </a:r>
          </a:p>
          <a:p>
            <a:pPr algn="just">
              <a:lnSpc>
                <a:spcPts val="4890"/>
              </a:lnSpc>
            </a:pPr>
            <a:r>
              <a:rPr lang="en-US" sz="3000" dirty="0">
                <a:solidFill>
                  <a:srgbClr val="000000"/>
                </a:solidFill>
                <a:latin typeface="Canva Sans Bold"/>
              </a:rPr>
              <a:t>e)</a:t>
            </a:r>
            <a:r>
              <a:rPr lang="en-US" sz="3000" dirty="0">
                <a:solidFill>
                  <a:srgbClr val="000000"/>
                </a:solidFill>
                <a:latin typeface="Canva Sans"/>
              </a:rPr>
              <a:t>Süt </a:t>
            </a:r>
            <a:r>
              <a:rPr lang="en-US" sz="3000" dirty="0" err="1">
                <a:solidFill>
                  <a:srgbClr val="000000"/>
                </a:solidFill>
                <a:latin typeface="Canva Sans"/>
              </a:rPr>
              <a:t>kamyonuna</a:t>
            </a:r>
            <a:r>
              <a:rPr lang="en-US" sz="3000" dirty="0">
                <a:solidFill>
                  <a:srgbClr val="000000"/>
                </a:solidFill>
                <a:latin typeface="Canva Sans"/>
              </a:rPr>
              <a:t> </a:t>
            </a:r>
            <a:r>
              <a:rPr lang="en-US" sz="3000" dirty="0" err="1">
                <a:solidFill>
                  <a:srgbClr val="000000"/>
                </a:solidFill>
                <a:latin typeface="Canva Sans"/>
              </a:rPr>
              <a:t>süt</a:t>
            </a:r>
            <a:r>
              <a:rPr lang="en-US" sz="3000" dirty="0">
                <a:solidFill>
                  <a:srgbClr val="000000"/>
                </a:solidFill>
                <a:latin typeface="Canva Sans"/>
              </a:rPr>
              <a:t> </a:t>
            </a:r>
            <a:r>
              <a:rPr lang="en-US" sz="3000" dirty="0" err="1">
                <a:solidFill>
                  <a:srgbClr val="000000"/>
                </a:solidFill>
                <a:latin typeface="Canva Sans"/>
              </a:rPr>
              <a:t>transferini</a:t>
            </a:r>
            <a:r>
              <a:rPr lang="en-US" sz="3000" dirty="0">
                <a:solidFill>
                  <a:srgbClr val="000000"/>
                </a:solidFill>
                <a:latin typeface="Canva Sans"/>
              </a:rPr>
              <a:t> </a:t>
            </a:r>
            <a:r>
              <a:rPr lang="en-US" sz="3000" dirty="0" err="1">
                <a:solidFill>
                  <a:srgbClr val="000000"/>
                </a:solidFill>
                <a:latin typeface="Canva Sans"/>
              </a:rPr>
              <a:t>sağlamak</a:t>
            </a:r>
            <a:r>
              <a:rPr lang="en-US" sz="3000" dirty="0">
                <a:solidFill>
                  <a:srgbClr val="000000"/>
                </a:solidFill>
                <a:latin typeface="Canva Sans"/>
              </a:rPr>
              <a:t> </a:t>
            </a:r>
            <a:r>
              <a:rPr lang="en-US" sz="3000" dirty="0" err="1">
                <a:solidFill>
                  <a:srgbClr val="000000"/>
                </a:solidFill>
                <a:latin typeface="Canva Sans"/>
              </a:rPr>
              <a:t>için</a:t>
            </a:r>
            <a:r>
              <a:rPr lang="en-US" sz="3000" dirty="0">
                <a:solidFill>
                  <a:srgbClr val="000000"/>
                </a:solidFill>
                <a:latin typeface="Canva Sans"/>
              </a:rPr>
              <a:t> </a:t>
            </a:r>
            <a:r>
              <a:rPr lang="en-US" sz="3000" dirty="0" err="1">
                <a:solidFill>
                  <a:srgbClr val="000000"/>
                </a:solidFill>
                <a:latin typeface="Canva Sans"/>
              </a:rPr>
              <a:t>entegre</a:t>
            </a:r>
            <a:r>
              <a:rPr lang="en-US" sz="3000" dirty="0">
                <a:solidFill>
                  <a:srgbClr val="000000"/>
                </a:solidFill>
                <a:latin typeface="Canva Sans"/>
              </a:rPr>
              <a:t> </a:t>
            </a:r>
            <a:r>
              <a:rPr lang="en-US" sz="3000" dirty="0" err="1">
                <a:solidFill>
                  <a:srgbClr val="000000"/>
                </a:solidFill>
                <a:latin typeface="Canva Sans"/>
              </a:rPr>
              <a:t>süt</a:t>
            </a:r>
            <a:r>
              <a:rPr lang="en-US" sz="3000" dirty="0">
                <a:solidFill>
                  <a:srgbClr val="000000"/>
                </a:solidFill>
                <a:latin typeface="Canva Sans"/>
              </a:rPr>
              <a:t> </a:t>
            </a:r>
            <a:r>
              <a:rPr lang="en-US" sz="3000" dirty="0" err="1">
                <a:solidFill>
                  <a:srgbClr val="000000"/>
                </a:solidFill>
                <a:latin typeface="Canva Sans"/>
              </a:rPr>
              <a:t>pompası</a:t>
            </a:r>
            <a:r>
              <a:rPr lang="en-US" sz="3000" dirty="0">
                <a:solidFill>
                  <a:srgbClr val="000000"/>
                </a:solidFill>
                <a:latin typeface="Canva Sans"/>
              </a:rPr>
              <a:t> </a:t>
            </a:r>
          </a:p>
          <a:p>
            <a:pPr algn="just">
              <a:lnSpc>
                <a:spcPts val="4890"/>
              </a:lnSpc>
            </a:pPr>
            <a:r>
              <a:rPr lang="en-US" sz="3000" dirty="0">
                <a:solidFill>
                  <a:srgbClr val="000000"/>
                </a:solidFill>
                <a:latin typeface="Canva Sans Bold"/>
              </a:rPr>
              <a:t>f)</a:t>
            </a:r>
            <a:r>
              <a:rPr lang="en-US" sz="3000" dirty="0">
                <a:solidFill>
                  <a:srgbClr val="000000"/>
                </a:solidFill>
                <a:latin typeface="Canva Sans"/>
              </a:rPr>
              <a:t>Süt </a:t>
            </a:r>
            <a:r>
              <a:rPr lang="en-US" sz="3000" dirty="0" err="1">
                <a:solidFill>
                  <a:srgbClr val="000000"/>
                </a:solidFill>
                <a:latin typeface="Canva Sans"/>
              </a:rPr>
              <a:t>nakil</a:t>
            </a:r>
            <a:r>
              <a:rPr lang="en-US" sz="3000" dirty="0">
                <a:solidFill>
                  <a:srgbClr val="000000"/>
                </a:solidFill>
                <a:latin typeface="Canva Sans"/>
              </a:rPr>
              <a:t> </a:t>
            </a:r>
            <a:r>
              <a:rPr lang="en-US" sz="3000" dirty="0" err="1">
                <a:solidFill>
                  <a:srgbClr val="000000"/>
                </a:solidFill>
                <a:latin typeface="Canva Sans"/>
              </a:rPr>
              <a:t>tankları</a:t>
            </a:r>
            <a:r>
              <a:rPr lang="en-US" sz="3000" dirty="0">
                <a:solidFill>
                  <a:srgbClr val="000000"/>
                </a:solidFill>
                <a:latin typeface="Canva Sans"/>
              </a:rPr>
              <a:t> (200-3000 </a:t>
            </a:r>
            <a:r>
              <a:rPr lang="en-US" sz="3000" dirty="0" err="1">
                <a:solidFill>
                  <a:srgbClr val="000000"/>
                </a:solidFill>
                <a:latin typeface="Canva Sans"/>
              </a:rPr>
              <a:t>litre</a:t>
            </a:r>
            <a:r>
              <a:rPr lang="en-US" sz="3000" dirty="0">
                <a:solidFill>
                  <a:srgbClr val="000000"/>
                </a:solidFill>
                <a:latin typeface="Canva Sans"/>
              </a:rPr>
              <a:t> </a:t>
            </a:r>
            <a:r>
              <a:rPr lang="en-US" sz="3000" dirty="0" err="1">
                <a:solidFill>
                  <a:srgbClr val="000000"/>
                </a:solidFill>
                <a:latin typeface="Canva Sans"/>
              </a:rPr>
              <a:t>kapasiteli</a:t>
            </a:r>
            <a:r>
              <a:rPr lang="en-US" sz="3000" dirty="0">
                <a:solidFill>
                  <a:srgbClr val="000000"/>
                </a:solidFill>
                <a:latin typeface="Canva Sans"/>
              </a:rPr>
              <a:t>) </a:t>
            </a:r>
            <a:r>
              <a:rPr lang="en-US" sz="3000" dirty="0">
                <a:solidFill>
                  <a:srgbClr val="000000"/>
                </a:solidFill>
                <a:latin typeface="Canva Sans Bold"/>
              </a:rPr>
              <a:t>g)</a:t>
            </a:r>
            <a:r>
              <a:rPr lang="en-US" sz="3000" dirty="0" err="1">
                <a:solidFill>
                  <a:srgbClr val="000000"/>
                </a:solidFill>
                <a:latin typeface="Canva Sans"/>
              </a:rPr>
              <a:t>Sütün</a:t>
            </a:r>
            <a:r>
              <a:rPr lang="en-US" sz="3000" dirty="0">
                <a:solidFill>
                  <a:srgbClr val="000000"/>
                </a:solidFill>
                <a:latin typeface="Canva Sans"/>
              </a:rPr>
              <a:t> </a:t>
            </a:r>
            <a:r>
              <a:rPr lang="en-US" sz="3000" dirty="0" err="1">
                <a:solidFill>
                  <a:srgbClr val="000000"/>
                </a:solidFill>
                <a:latin typeface="Canva Sans"/>
              </a:rPr>
              <a:t>kabulü</a:t>
            </a:r>
            <a:r>
              <a:rPr lang="en-US" sz="3000" dirty="0">
                <a:solidFill>
                  <a:srgbClr val="000000"/>
                </a:solidFill>
                <a:latin typeface="Canva Sans"/>
              </a:rPr>
              <a:t> </a:t>
            </a:r>
            <a:r>
              <a:rPr lang="en-US" sz="3000" dirty="0" err="1">
                <a:solidFill>
                  <a:srgbClr val="000000"/>
                </a:solidFill>
                <a:latin typeface="Canva Sans"/>
              </a:rPr>
              <a:t>sırasında</a:t>
            </a:r>
            <a:r>
              <a:rPr lang="en-US" sz="3000" dirty="0">
                <a:solidFill>
                  <a:srgbClr val="000000"/>
                </a:solidFill>
                <a:latin typeface="Canva Sans"/>
              </a:rPr>
              <a:t> </a:t>
            </a:r>
            <a:r>
              <a:rPr lang="en-US" sz="3000" dirty="0" err="1">
                <a:solidFill>
                  <a:srgbClr val="000000"/>
                </a:solidFill>
                <a:latin typeface="Canva Sans"/>
              </a:rPr>
              <a:t>değer</a:t>
            </a:r>
            <a:r>
              <a:rPr lang="en-US" sz="3000" dirty="0">
                <a:solidFill>
                  <a:srgbClr val="000000"/>
                </a:solidFill>
                <a:latin typeface="Canva Sans"/>
              </a:rPr>
              <a:t> </a:t>
            </a:r>
            <a:r>
              <a:rPr lang="en-US" sz="3000" dirty="0" err="1">
                <a:solidFill>
                  <a:srgbClr val="000000"/>
                </a:solidFill>
                <a:latin typeface="Canva Sans"/>
              </a:rPr>
              <a:t>tespiti</a:t>
            </a:r>
            <a:r>
              <a:rPr lang="en-US" sz="3000" dirty="0">
                <a:solidFill>
                  <a:srgbClr val="000000"/>
                </a:solidFill>
                <a:latin typeface="Canva Sans"/>
              </a:rPr>
              <a:t> </a:t>
            </a:r>
            <a:r>
              <a:rPr lang="en-US" sz="3000" dirty="0" err="1">
                <a:solidFill>
                  <a:srgbClr val="000000"/>
                </a:solidFill>
                <a:latin typeface="Canva Sans"/>
              </a:rPr>
              <a:t>yapacak</a:t>
            </a:r>
            <a:r>
              <a:rPr lang="en-US" sz="3000" dirty="0">
                <a:solidFill>
                  <a:srgbClr val="000000"/>
                </a:solidFill>
                <a:latin typeface="Canva Sans"/>
              </a:rPr>
              <a:t> </a:t>
            </a:r>
            <a:r>
              <a:rPr lang="en-US" sz="3000" dirty="0" err="1">
                <a:solidFill>
                  <a:srgbClr val="000000"/>
                </a:solidFill>
                <a:latin typeface="Canva Sans"/>
              </a:rPr>
              <a:t>alet-ekipman</a:t>
            </a:r>
            <a:r>
              <a:rPr lang="en-US" sz="3000" dirty="0">
                <a:solidFill>
                  <a:srgbClr val="000000"/>
                </a:solidFill>
                <a:latin typeface="Canva Sans"/>
              </a:rPr>
              <a:t> </a:t>
            </a:r>
            <a:r>
              <a:rPr lang="en-US" sz="3000" dirty="0" err="1">
                <a:solidFill>
                  <a:srgbClr val="000000"/>
                </a:solidFill>
                <a:latin typeface="Canva Sans"/>
              </a:rPr>
              <a:t>içermelidir</a:t>
            </a:r>
            <a:r>
              <a:rPr lang="en-US" sz="3000" dirty="0">
                <a:solidFill>
                  <a:srgbClr val="000000"/>
                </a:solidFill>
                <a:latin typeface="Canva Sans"/>
              </a:rPr>
              <a:t>.</a:t>
            </a:r>
          </a:p>
          <a:p>
            <a:pPr>
              <a:lnSpc>
                <a:spcPts val="1400"/>
              </a:lnSpc>
            </a:pPr>
            <a:endParaRPr dirty="0"/>
          </a:p>
        </p:txBody>
      </p:sp>
      <p:pic>
        <p:nvPicPr>
          <p:cNvPr id="8"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8615" y="5431532"/>
            <a:ext cx="8089385" cy="485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cstate="print"/>
          <a:srcRect t="62" b="62"/>
          <a:stretch>
            <a:fillRect/>
          </a:stretch>
        </p:blipFill>
        <p:spPr>
          <a:xfrm>
            <a:off x="10198614" y="4894076"/>
            <a:ext cx="8089386" cy="5392924"/>
          </a:xfrm>
          <a:prstGeom prst="rect">
            <a:avLst/>
          </a:prstGeom>
        </p:spPr>
      </p:pic>
      <p:sp>
        <p:nvSpPr>
          <p:cNvPr id="6" name="TextBox 6"/>
          <p:cNvSpPr txBox="1"/>
          <p:nvPr/>
        </p:nvSpPr>
        <p:spPr>
          <a:xfrm>
            <a:off x="10386783" y="228031"/>
            <a:ext cx="7713047" cy="4510074"/>
          </a:xfrm>
          <a:prstGeom prst="rect">
            <a:avLst/>
          </a:prstGeom>
        </p:spPr>
        <p:txBody>
          <a:bodyPr lIns="0" tIns="0" rIns="0" bIns="0" rtlCol="0" anchor="t">
            <a:spAutoFit/>
          </a:bodyPr>
          <a:lstStyle/>
          <a:p>
            <a:pPr algn="ctr">
              <a:lnSpc>
                <a:spcPts val="5994"/>
              </a:lnSpc>
            </a:pPr>
            <a:r>
              <a:rPr lang="en-US" sz="4281" dirty="0">
                <a:solidFill>
                  <a:srgbClr val="000000"/>
                </a:solidFill>
                <a:latin typeface="Roboto Bold"/>
              </a:rPr>
              <a:t>Süt </a:t>
            </a:r>
            <a:r>
              <a:rPr lang="en-US" sz="4281" dirty="0" err="1">
                <a:solidFill>
                  <a:srgbClr val="000000"/>
                </a:solidFill>
                <a:latin typeface="Roboto Bold"/>
              </a:rPr>
              <a:t>ve</a:t>
            </a:r>
            <a:r>
              <a:rPr lang="en-US" sz="4281" dirty="0">
                <a:solidFill>
                  <a:srgbClr val="000000"/>
                </a:solidFill>
                <a:latin typeface="Roboto Bold"/>
              </a:rPr>
              <a:t> Süt </a:t>
            </a:r>
            <a:r>
              <a:rPr lang="en-US" sz="4281" dirty="0" err="1">
                <a:solidFill>
                  <a:srgbClr val="000000"/>
                </a:solidFill>
                <a:latin typeface="Roboto Bold"/>
              </a:rPr>
              <a:t>Ürünlerinin</a:t>
            </a:r>
            <a:r>
              <a:rPr lang="en-US" sz="4281" dirty="0">
                <a:solidFill>
                  <a:srgbClr val="000000"/>
                </a:solidFill>
                <a:latin typeface="Roboto Bold"/>
              </a:rPr>
              <a:t> </a:t>
            </a:r>
            <a:r>
              <a:rPr lang="en-US" sz="4281" dirty="0" err="1">
                <a:solidFill>
                  <a:srgbClr val="000000"/>
                </a:solidFill>
                <a:latin typeface="Roboto Bold"/>
              </a:rPr>
              <a:t>İşlenmesi</a:t>
            </a:r>
            <a:r>
              <a:rPr lang="en-US" sz="4281" dirty="0">
                <a:solidFill>
                  <a:srgbClr val="000000"/>
                </a:solidFill>
                <a:latin typeface="Roboto Bold"/>
              </a:rPr>
              <a:t>, </a:t>
            </a:r>
            <a:r>
              <a:rPr lang="en-US" sz="4281" dirty="0" err="1">
                <a:solidFill>
                  <a:srgbClr val="000000"/>
                </a:solidFill>
                <a:latin typeface="Roboto Bold"/>
              </a:rPr>
              <a:t>Soğutulması</a:t>
            </a:r>
            <a:r>
              <a:rPr lang="en-US" sz="4281" dirty="0">
                <a:solidFill>
                  <a:srgbClr val="000000"/>
                </a:solidFill>
                <a:latin typeface="Roboto Bold"/>
              </a:rPr>
              <a:t>, </a:t>
            </a:r>
            <a:r>
              <a:rPr lang="en-US" sz="4281" dirty="0" err="1">
                <a:solidFill>
                  <a:srgbClr val="000000"/>
                </a:solidFill>
                <a:latin typeface="Roboto Bold"/>
              </a:rPr>
              <a:t>Paketlenmesi</a:t>
            </a:r>
            <a:r>
              <a:rPr lang="en-US" sz="4281" dirty="0">
                <a:solidFill>
                  <a:srgbClr val="000000"/>
                </a:solidFill>
                <a:latin typeface="Roboto Bold"/>
              </a:rPr>
              <a:t> </a:t>
            </a:r>
            <a:r>
              <a:rPr lang="en-US" sz="4281" dirty="0" err="1">
                <a:solidFill>
                  <a:srgbClr val="000000"/>
                </a:solidFill>
                <a:latin typeface="Roboto Bold"/>
              </a:rPr>
              <a:t>ve</a:t>
            </a:r>
            <a:r>
              <a:rPr lang="en-US" sz="4281" dirty="0">
                <a:solidFill>
                  <a:srgbClr val="000000"/>
                </a:solidFill>
                <a:latin typeface="Roboto Bold"/>
              </a:rPr>
              <a:t> </a:t>
            </a:r>
            <a:r>
              <a:rPr lang="en-US" sz="4281" dirty="0" err="1">
                <a:solidFill>
                  <a:srgbClr val="000000"/>
                </a:solidFill>
                <a:latin typeface="Roboto Bold"/>
              </a:rPr>
              <a:t>Depolanmasına</a:t>
            </a:r>
            <a:r>
              <a:rPr lang="en-US" sz="4281" dirty="0">
                <a:solidFill>
                  <a:srgbClr val="000000"/>
                </a:solidFill>
                <a:latin typeface="Roboto Bold"/>
              </a:rPr>
              <a:t> </a:t>
            </a:r>
            <a:r>
              <a:rPr lang="en-US" sz="4281" dirty="0" err="1">
                <a:solidFill>
                  <a:srgbClr val="000000"/>
                </a:solidFill>
                <a:latin typeface="Roboto Bold"/>
              </a:rPr>
              <a:t>Yönelik</a:t>
            </a:r>
            <a:r>
              <a:rPr lang="en-US" sz="4281" dirty="0">
                <a:solidFill>
                  <a:srgbClr val="000000"/>
                </a:solidFill>
                <a:latin typeface="Roboto Bold"/>
              </a:rPr>
              <a:t> </a:t>
            </a:r>
            <a:r>
              <a:rPr lang="en-US" sz="4281" dirty="0" err="1">
                <a:solidFill>
                  <a:srgbClr val="000000"/>
                </a:solidFill>
                <a:latin typeface="Roboto Bold"/>
              </a:rPr>
              <a:t>Yatırımlar</a:t>
            </a:r>
            <a:r>
              <a:rPr lang="en-US" sz="4281" dirty="0">
                <a:solidFill>
                  <a:srgbClr val="000000"/>
                </a:solidFill>
                <a:latin typeface="Roboto Bold"/>
              </a:rPr>
              <a:t> </a:t>
            </a:r>
          </a:p>
          <a:p>
            <a:pPr algn="ctr">
              <a:lnSpc>
                <a:spcPts val="5994"/>
              </a:lnSpc>
            </a:pPr>
            <a:r>
              <a:rPr lang="en-US" sz="4281" dirty="0">
                <a:solidFill>
                  <a:srgbClr val="000000"/>
                </a:solidFill>
                <a:latin typeface="Roboto Bold"/>
              </a:rPr>
              <a:t> Süt </a:t>
            </a:r>
            <a:r>
              <a:rPr lang="en-US" sz="4281" dirty="0" err="1">
                <a:solidFill>
                  <a:srgbClr val="000000"/>
                </a:solidFill>
                <a:latin typeface="Roboto Bold"/>
              </a:rPr>
              <a:t>Toplama</a:t>
            </a:r>
            <a:r>
              <a:rPr lang="en-US" sz="4281" dirty="0">
                <a:solidFill>
                  <a:srgbClr val="000000"/>
                </a:solidFill>
                <a:latin typeface="Roboto Bold"/>
              </a:rPr>
              <a:t> </a:t>
            </a:r>
            <a:r>
              <a:rPr lang="en-US" sz="4281" dirty="0" err="1">
                <a:solidFill>
                  <a:srgbClr val="000000"/>
                </a:solidFill>
                <a:latin typeface="Roboto Bold"/>
              </a:rPr>
              <a:t>Merkezleri</a:t>
            </a:r>
            <a:r>
              <a:rPr lang="en-US" sz="4281" dirty="0">
                <a:solidFill>
                  <a:srgbClr val="000000"/>
                </a:solidFill>
                <a:latin typeface="Roboto Bold"/>
              </a:rPr>
              <a:t> </a:t>
            </a:r>
          </a:p>
        </p:txBody>
      </p:sp>
      <p:sp>
        <p:nvSpPr>
          <p:cNvPr id="7" name="TextBox 7"/>
          <p:cNvSpPr txBox="1"/>
          <p:nvPr/>
        </p:nvSpPr>
        <p:spPr>
          <a:xfrm>
            <a:off x="383139" y="876300"/>
            <a:ext cx="9548767" cy="7039610"/>
          </a:xfrm>
          <a:prstGeom prst="rect">
            <a:avLst/>
          </a:prstGeom>
        </p:spPr>
        <p:txBody>
          <a:bodyPr lIns="0" tIns="0" rIns="0" bIns="0" rtlCol="0" anchor="t">
            <a:spAutoFit/>
          </a:bodyPr>
          <a:lstStyle/>
          <a:p>
            <a:pPr algn="just">
              <a:lnSpc>
                <a:spcPts val="4890"/>
              </a:lnSpc>
            </a:pPr>
            <a:r>
              <a:rPr lang="en-US" sz="3000">
                <a:solidFill>
                  <a:srgbClr val="000000"/>
                </a:solidFill>
                <a:latin typeface="Canva Sans"/>
              </a:rPr>
              <a:t>•Birim kooperatifler, birlikler ve bunların üst birliklerince yapılacak başvurularda parsel ve abonelikler ortaklarının/üyelerinin adına kayıtlı olabilir. Bu taktirde ortakların ve/veya üyelerin tesisin kendi adlarına kayıtlı parselde kurulmasına, başvurunun yapıldığı tarihten itibaren en az 5 (beş) yıl süresince faaliyet göstermesine ve aboneliklerle ilgi tüm harcamaların kendilerince karşılanacağına dair rızalarının olduğu noter onaylı muvafakatname hibe sözleşmesi aşamasında il müdürlüğüne sunulmalıdır. </a:t>
            </a:r>
          </a:p>
          <a:p>
            <a:pPr>
              <a:lnSpc>
                <a:spcPts val="1400"/>
              </a:lnSpc>
            </a:pP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86783" y="228031"/>
            <a:ext cx="7713047" cy="4510074"/>
          </a:xfrm>
          <a:prstGeom prst="rect">
            <a:avLst/>
          </a:prstGeom>
        </p:spPr>
        <p:txBody>
          <a:bodyPr lIns="0" tIns="0" rIns="0" bIns="0" rtlCol="0" anchor="t">
            <a:spAutoFit/>
          </a:bodyPr>
          <a:lstStyle/>
          <a:p>
            <a:pPr algn="ctr">
              <a:lnSpc>
                <a:spcPts val="5994"/>
              </a:lnSpc>
            </a:pPr>
            <a:r>
              <a:rPr lang="en-US" sz="4281" dirty="0">
                <a:solidFill>
                  <a:srgbClr val="000000"/>
                </a:solidFill>
                <a:latin typeface="Roboto Bold"/>
              </a:rPr>
              <a:t>Süt </a:t>
            </a:r>
            <a:r>
              <a:rPr lang="en-US" sz="4281" dirty="0" err="1">
                <a:solidFill>
                  <a:srgbClr val="000000"/>
                </a:solidFill>
                <a:latin typeface="Roboto Bold"/>
              </a:rPr>
              <a:t>ve</a:t>
            </a:r>
            <a:r>
              <a:rPr lang="en-US" sz="4281" dirty="0">
                <a:solidFill>
                  <a:srgbClr val="000000"/>
                </a:solidFill>
                <a:latin typeface="Roboto Bold"/>
              </a:rPr>
              <a:t> Süt </a:t>
            </a:r>
            <a:r>
              <a:rPr lang="en-US" sz="4281" dirty="0" err="1">
                <a:solidFill>
                  <a:srgbClr val="000000"/>
                </a:solidFill>
                <a:latin typeface="Roboto Bold"/>
              </a:rPr>
              <a:t>Ürünlerinin</a:t>
            </a:r>
            <a:r>
              <a:rPr lang="en-US" sz="4281" dirty="0">
                <a:solidFill>
                  <a:srgbClr val="000000"/>
                </a:solidFill>
                <a:latin typeface="Roboto Bold"/>
              </a:rPr>
              <a:t> </a:t>
            </a:r>
            <a:r>
              <a:rPr lang="en-US" sz="4281" dirty="0" err="1">
                <a:solidFill>
                  <a:srgbClr val="000000"/>
                </a:solidFill>
                <a:latin typeface="Roboto Bold"/>
              </a:rPr>
              <a:t>İşlenmesi</a:t>
            </a:r>
            <a:r>
              <a:rPr lang="en-US" sz="4281" dirty="0">
                <a:solidFill>
                  <a:srgbClr val="000000"/>
                </a:solidFill>
                <a:latin typeface="Roboto Bold"/>
              </a:rPr>
              <a:t>, </a:t>
            </a:r>
            <a:r>
              <a:rPr lang="en-US" sz="4281" dirty="0" err="1">
                <a:solidFill>
                  <a:srgbClr val="000000"/>
                </a:solidFill>
                <a:latin typeface="Roboto Bold"/>
              </a:rPr>
              <a:t>Soğutulması</a:t>
            </a:r>
            <a:r>
              <a:rPr lang="en-US" sz="4281" dirty="0">
                <a:solidFill>
                  <a:srgbClr val="000000"/>
                </a:solidFill>
                <a:latin typeface="Roboto Bold"/>
              </a:rPr>
              <a:t>, </a:t>
            </a:r>
            <a:r>
              <a:rPr lang="en-US" sz="4281" dirty="0" err="1">
                <a:solidFill>
                  <a:srgbClr val="000000"/>
                </a:solidFill>
                <a:latin typeface="Roboto Bold"/>
              </a:rPr>
              <a:t>Paketlenmesi</a:t>
            </a:r>
            <a:r>
              <a:rPr lang="en-US" sz="4281" dirty="0">
                <a:solidFill>
                  <a:srgbClr val="000000"/>
                </a:solidFill>
                <a:latin typeface="Roboto Bold"/>
              </a:rPr>
              <a:t> </a:t>
            </a:r>
            <a:r>
              <a:rPr lang="en-US" sz="4281" dirty="0" err="1">
                <a:solidFill>
                  <a:srgbClr val="000000"/>
                </a:solidFill>
                <a:latin typeface="Roboto Bold"/>
              </a:rPr>
              <a:t>ve</a:t>
            </a:r>
            <a:r>
              <a:rPr lang="en-US" sz="4281" dirty="0">
                <a:solidFill>
                  <a:srgbClr val="000000"/>
                </a:solidFill>
                <a:latin typeface="Roboto Bold"/>
              </a:rPr>
              <a:t> </a:t>
            </a:r>
            <a:r>
              <a:rPr lang="en-US" sz="4281" dirty="0" err="1">
                <a:solidFill>
                  <a:srgbClr val="000000"/>
                </a:solidFill>
                <a:latin typeface="Roboto Bold"/>
              </a:rPr>
              <a:t>Depolanmasına</a:t>
            </a:r>
            <a:r>
              <a:rPr lang="en-US" sz="4281" dirty="0">
                <a:solidFill>
                  <a:srgbClr val="000000"/>
                </a:solidFill>
                <a:latin typeface="Roboto Bold"/>
              </a:rPr>
              <a:t> </a:t>
            </a:r>
            <a:r>
              <a:rPr lang="en-US" sz="4281" dirty="0" err="1">
                <a:solidFill>
                  <a:srgbClr val="000000"/>
                </a:solidFill>
                <a:latin typeface="Roboto Bold"/>
              </a:rPr>
              <a:t>Yönelik</a:t>
            </a:r>
            <a:r>
              <a:rPr lang="en-US" sz="4281" dirty="0">
                <a:solidFill>
                  <a:srgbClr val="000000"/>
                </a:solidFill>
                <a:latin typeface="Roboto Bold"/>
              </a:rPr>
              <a:t> </a:t>
            </a:r>
            <a:r>
              <a:rPr lang="en-US" sz="4281" dirty="0" err="1">
                <a:solidFill>
                  <a:srgbClr val="000000"/>
                </a:solidFill>
                <a:latin typeface="Roboto Bold"/>
              </a:rPr>
              <a:t>Yatırımlar</a:t>
            </a:r>
            <a:r>
              <a:rPr lang="en-US" sz="4281" dirty="0">
                <a:solidFill>
                  <a:srgbClr val="000000"/>
                </a:solidFill>
                <a:latin typeface="Roboto Bold"/>
              </a:rPr>
              <a:t> </a:t>
            </a:r>
          </a:p>
          <a:p>
            <a:pPr algn="ctr">
              <a:lnSpc>
                <a:spcPts val="5994"/>
              </a:lnSpc>
            </a:pPr>
            <a:r>
              <a:rPr lang="en-US" sz="4281" dirty="0">
                <a:solidFill>
                  <a:srgbClr val="000000"/>
                </a:solidFill>
                <a:latin typeface="Roboto Bold"/>
              </a:rPr>
              <a:t> Süt </a:t>
            </a:r>
            <a:r>
              <a:rPr lang="en-US" sz="4281" dirty="0" err="1">
                <a:solidFill>
                  <a:srgbClr val="000000"/>
                </a:solidFill>
                <a:latin typeface="Roboto Bold"/>
              </a:rPr>
              <a:t>Toplama</a:t>
            </a:r>
            <a:r>
              <a:rPr lang="en-US" sz="4281" dirty="0">
                <a:solidFill>
                  <a:srgbClr val="000000"/>
                </a:solidFill>
                <a:latin typeface="Roboto Bold"/>
              </a:rPr>
              <a:t> </a:t>
            </a:r>
            <a:r>
              <a:rPr lang="en-US" sz="4281" dirty="0" err="1">
                <a:solidFill>
                  <a:srgbClr val="000000"/>
                </a:solidFill>
                <a:latin typeface="Roboto Bold"/>
              </a:rPr>
              <a:t>Merkezleri</a:t>
            </a:r>
            <a:r>
              <a:rPr lang="en-US" sz="4281" dirty="0">
                <a:solidFill>
                  <a:srgbClr val="000000"/>
                </a:solidFill>
                <a:latin typeface="Roboto Bold"/>
              </a:rPr>
              <a:t> </a:t>
            </a:r>
          </a:p>
        </p:txBody>
      </p:sp>
      <p:sp>
        <p:nvSpPr>
          <p:cNvPr id="7" name="TextBox 7"/>
          <p:cNvSpPr txBox="1"/>
          <p:nvPr/>
        </p:nvSpPr>
        <p:spPr>
          <a:xfrm>
            <a:off x="383139" y="876300"/>
            <a:ext cx="9548767" cy="3943985"/>
          </a:xfrm>
          <a:prstGeom prst="rect">
            <a:avLst/>
          </a:prstGeom>
        </p:spPr>
        <p:txBody>
          <a:bodyPr lIns="0" tIns="0" rIns="0" bIns="0" rtlCol="0" anchor="t">
            <a:spAutoFit/>
          </a:bodyPr>
          <a:lstStyle/>
          <a:p>
            <a:pPr algn="just">
              <a:lnSpc>
                <a:spcPts val="4890"/>
              </a:lnSpc>
            </a:pPr>
            <a:r>
              <a:rPr lang="en-US" sz="3000" dirty="0">
                <a:solidFill>
                  <a:srgbClr val="000000"/>
                </a:solidFill>
                <a:latin typeface="Canva Sans"/>
              </a:rPr>
              <a:t>•Süt </a:t>
            </a:r>
            <a:r>
              <a:rPr lang="en-US" sz="3000" dirty="0" err="1">
                <a:solidFill>
                  <a:srgbClr val="000000"/>
                </a:solidFill>
                <a:latin typeface="Canva Sans"/>
              </a:rPr>
              <a:t>işleme</a:t>
            </a:r>
            <a:r>
              <a:rPr lang="en-US" sz="3000" dirty="0">
                <a:solidFill>
                  <a:srgbClr val="000000"/>
                </a:solidFill>
                <a:latin typeface="Canva Sans"/>
              </a:rPr>
              <a:t> ile </a:t>
            </a:r>
            <a:r>
              <a:rPr lang="en-US" sz="3000" dirty="0" err="1">
                <a:solidFill>
                  <a:srgbClr val="000000"/>
                </a:solidFill>
                <a:latin typeface="Canva Sans"/>
              </a:rPr>
              <a:t>ilgili</a:t>
            </a:r>
            <a:r>
              <a:rPr lang="en-US" sz="3000" dirty="0">
                <a:solidFill>
                  <a:srgbClr val="000000"/>
                </a:solidFill>
                <a:latin typeface="Canva Sans"/>
              </a:rPr>
              <a:t> </a:t>
            </a:r>
            <a:r>
              <a:rPr lang="en-US" sz="3000" dirty="0" err="1">
                <a:solidFill>
                  <a:srgbClr val="000000"/>
                </a:solidFill>
                <a:latin typeface="Canva Sans"/>
              </a:rPr>
              <a:t>mevcut</a:t>
            </a:r>
            <a:r>
              <a:rPr lang="en-US" sz="3000" dirty="0">
                <a:solidFill>
                  <a:srgbClr val="000000"/>
                </a:solidFill>
                <a:latin typeface="Canva Sans"/>
              </a:rPr>
              <a:t> </a:t>
            </a:r>
            <a:r>
              <a:rPr lang="en-US" sz="3000" dirty="0" err="1">
                <a:solidFill>
                  <a:srgbClr val="000000"/>
                </a:solidFill>
                <a:latin typeface="Canva Sans"/>
              </a:rPr>
              <a:t>işletmesi</a:t>
            </a:r>
            <a:r>
              <a:rPr lang="en-US" sz="3000" dirty="0">
                <a:solidFill>
                  <a:srgbClr val="000000"/>
                </a:solidFill>
                <a:latin typeface="Canva Sans"/>
              </a:rPr>
              <a:t> </a:t>
            </a:r>
            <a:r>
              <a:rPr lang="en-US" sz="3000" dirty="0" err="1">
                <a:solidFill>
                  <a:srgbClr val="000000"/>
                </a:solidFill>
                <a:latin typeface="Canva Sans"/>
              </a:rPr>
              <a:t>bulunmayan</a:t>
            </a:r>
            <a:r>
              <a:rPr lang="en-US" sz="3000" dirty="0">
                <a:solidFill>
                  <a:srgbClr val="000000"/>
                </a:solidFill>
                <a:latin typeface="Canva Sans"/>
              </a:rPr>
              <a:t> </a:t>
            </a:r>
            <a:r>
              <a:rPr lang="en-US" sz="3000" dirty="0" err="1">
                <a:solidFill>
                  <a:srgbClr val="000000"/>
                </a:solidFill>
                <a:latin typeface="Canva Sans"/>
              </a:rPr>
              <a:t>ancak</a:t>
            </a:r>
            <a:r>
              <a:rPr lang="en-US" sz="3000" dirty="0">
                <a:solidFill>
                  <a:srgbClr val="000000"/>
                </a:solidFill>
                <a:latin typeface="Canva Sans"/>
              </a:rPr>
              <a:t> </a:t>
            </a:r>
            <a:r>
              <a:rPr lang="en-US" sz="3000" dirty="0" err="1">
                <a:solidFill>
                  <a:srgbClr val="000000"/>
                </a:solidFill>
                <a:latin typeface="Canva Sans"/>
              </a:rPr>
              <a:t>süt</a:t>
            </a:r>
            <a:r>
              <a:rPr lang="en-US" sz="3000" dirty="0">
                <a:solidFill>
                  <a:srgbClr val="000000"/>
                </a:solidFill>
                <a:latin typeface="Canva Sans"/>
              </a:rPr>
              <a:t> </a:t>
            </a:r>
            <a:r>
              <a:rPr lang="en-US" sz="3000" dirty="0" err="1">
                <a:solidFill>
                  <a:srgbClr val="000000"/>
                </a:solidFill>
                <a:latin typeface="Canva Sans"/>
              </a:rPr>
              <a:t>toplama</a:t>
            </a:r>
            <a:r>
              <a:rPr lang="en-US" sz="3000" dirty="0">
                <a:solidFill>
                  <a:srgbClr val="000000"/>
                </a:solidFill>
                <a:latin typeface="Canva Sans"/>
              </a:rPr>
              <a:t> </a:t>
            </a:r>
            <a:r>
              <a:rPr lang="en-US" sz="3000" dirty="0" err="1">
                <a:solidFill>
                  <a:srgbClr val="000000"/>
                </a:solidFill>
                <a:latin typeface="Canva Sans"/>
              </a:rPr>
              <a:t>amaçlı</a:t>
            </a:r>
            <a:r>
              <a:rPr lang="en-US" sz="3000" dirty="0">
                <a:solidFill>
                  <a:srgbClr val="000000"/>
                </a:solidFill>
                <a:latin typeface="Canva Sans"/>
              </a:rPr>
              <a:t> </a:t>
            </a:r>
            <a:r>
              <a:rPr lang="en-US" sz="3000" dirty="0" err="1">
                <a:solidFill>
                  <a:srgbClr val="000000"/>
                </a:solidFill>
                <a:latin typeface="Canva Sans"/>
              </a:rPr>
              <a:t>yeni</a:t>
            </a:r>
            <a:r>
              <a:rPr lang="en-US" sz="3000" dirty="0">
                <a:solidFill>
                  <a:srgbClr val="000000"/>
                </a:solidFill>
                <a:latin typeface="Canva Sans"/>
              </a:rPr>
              <a:t> </a:t>
            </a:r>
            <a:r>
              <a:rPr lang="en-US" sz="3000" dirty="0" err="1">
                <a:solidFill>
                  <a:srgbClr val="000000"/>
                </a:solidFill>
                <a:latin typeface="Canva Sans"/>
              </a:rPr>
              <a:t>tesis</a:t>
            </a:r>
            <a:r>
              <a:rPr lang="en-US" sz="3000" dirty="0">
                <a:solidFill>
                  <a:srgbClr val="000000"/>
                </a:solidFill>
                <a:latin typeface="Canva Sans"/>
              </a:rPr>
              <a:t> </a:t>
            </a:r>
            <a:r>
              <a:rPr lang="en-US" sz="3000" dirty="0" err="1">
                <a:solidFill>
                  <a:srgbClr val="000000"/>
                </a:solidFill>
                <a:latin typeface="Canva Sans"/>
              </a:rPr>
              <a:t>kuracak</a:t>
            </a:r>
            <a:r>
              <a:rPr lang="en-US" sz="3000" dirty="0">
                <a:solidFill>
                  <a:srgbClr val="000000"/>
                </a:solidFill>
                <a:latin typeface="Canva Sans"/>
              </a:rPr>
              <a:t> </a:t>
            </a:r>
            <a:r>
              <a:rPr lang="en-US" sz="3000" dirty="0" err="1">
                <a:solidFill>
                  <a:srgbClr val="000000"/>
                </a:solidFill>
                <a:latin typeface="Canva Sans"/>
              </a:rPr>
              <a:t>tarımsal</a:t>
            </a:r>
            <a:r>
              <a:rPr lang="en-US" sz="3000" dirty="0">
                <a:solidFill>
                  <a:srgbClr val="000000"/>
                </a:solidFill>
                <a:latin typeface="Canva Sans"/>
              </a:rPr>
              <a:t> </a:t>
            </a:r>
            <a:r>
              <a:rPr lang="en-US" sz="3000" dirty="0" err="1">
                <a:solidFill>
                  <a:srgbClr val="000000"/>
                </a:solidFill>
                <a:latin typeface="Canva Sans"/>
              </a:rPr>
              <a:t>amaçlı</a:t>
            </a:r>
            <a:r>
              <a:rPr lang="en-US" sz="3000" dirty="0">
                <a:solidFill>
                  <a:srgbClr val="000000"/>
                </a:solidFill>
                <a:latin typeface="Canva Sans"/>
              </a:rPr>
              <a:t> </a:t>
            </a:r>
            <a:r>
              <a:rPr lang="en-US" sz="3000" dirty="0" err="1">
                <a:solidFill>
                  <a:srgbClr val="000000"/>
                </a:solidFill>
                <a:latin typeface="Canva Sans"/>
              </a:rPr>
              <a:t>birim</a:t>
            </a:r>
            <a:r>
              <a:rPr lang="en-US" sz="3000" dirty="0">
                <a:solidFill>
                  <a:srgbClr val="000000"/>
                </a:solidFill>
                <a:latin typeface="Canva Sans"/>
              </a:rPr>
              <a:t> </a:t>
            </a:r>
            <a:r>
              <a:rPr lang="en-US" sz="3000" dirty="0" err="1">
                <a:solidFill>
                  <a:srgbClr val="000000"/>
                </a:solidFill>
                <a:latin typeface="Canva Sans"/>
              </a:rPr>
              <a:t>kooperatif</a:t>
            </a:r>
            <a:r>
              <a:rPr lang="en-US" sz="3000" dirty="0">
                <a:solidFill>
                  <a:srgbClr val="000000"/>
                </a:solidFill>
                <a:latin typeface="Canva Sans"/>
              </a:rPr>
              <a:t> </a:t>
            </a:r>
            <a:r>
              <a:rPr lang="en-US" sz="3000" dirty="0" err="1">
                <a:solidFill>
                  <a:srgbClr val="000000"/>
                </a:solidFill>
                <a:latin typeface="Canva Sans"/>
              </a:rPr>
              <a:t>ve</a:t>
            </a:r>
            <a:r>
              <a:rPr lang="en-US" sz="3000" dirty="0">
                <a:solidFill>
                  <a:srgbClr val="000000"/>
                </a:solidFill>
                <a:latin typeface="Canva Sans"/>
              </a:rPr>
              <a:t> </a:t>
            </a:r>
            <a:r>
              <a:rPr lang="en-US" sz="3000" dirty="0" err="1">
                <a:solidFill>
                  <a:srgbClr val="000000"/>
                </a:solidFill>
                <a:latin typeface="Canva Sans"/>
              </a:rPr>
              <a:t>üretici</a:t>
            </a:r>
            <a:r>
              <a:rPr lang="en-US" sz="3000" dirty="0">
                <a:solidFill>
                  <a:srgbClr val="000000"/>
                </a:solidFill>
                <a:latin typeface="Canva Sans"/>
              </a:rPr>
              <a:t> </a:t>
            </a:r>
            <a:r>
              <a:rPr lang="en-US" sz="3000" dirty="0" err="1">
                <a:solidFill>
                  <a:srgbClr val="000000"/>
                </a:solidFill>
                <a:latin typeface="Canva Sans"/>
              </a:rPr>
              <a:t>birlikleri</a:t>
            </a:r>
            <a:r>
              <a:rPr lang="en-US" sz="3000" dirty="0">
                <a:solidFill>
                  <a:srgbClr val="000000"/>
                </a:solidFill>
                <a:latin typeface="Canva Sans"/>
              </a:rPr>
              <a:t> ile </a:t>
            </a:r>
            <a:r>
              <a:rPr lang="en-US" sz="3000" dirty="0" err="1">
                <a:solidFill>
                  <a:srgbClr val="000000"/>
                </a:solidFill>
                <a:latin typeface="Canva Sans"/>
              </a:rPr>
              <a:t>bunların</a:t>
            </a:r>
            <a:r>
              <a:rPr lang="en-US" sz="3000" dirty="0">
                <a:solidFill>
                  <a:srgbClr val="000000"/>
                </a:solidFill>
                <a:latin typeface="Canva Sans"/>
              </a:rPr>
              <a:t> alt </a:t>
            </a:r>
            <a:r>
              <a:rPr lang="en-US" sz="3000" dirty="0" err="1">
                <a:solidFill>
                  <a:srgbClr val="000000"/>
                </a:solidFill>
                <a:latin typeface="Canva Sans"/>
              </a:rPr>
              <a:t>birlikleri</a:t>
            </a:r>
            <a:r>
              <a:rPr lang="en-US" sz="3000" dirty="0">
                <a:solidFill>
                  <a:srgbClr val="000000"/>
                </a:solidFill>
                <a:latin typeface="Canva Sans"/>
              </a:rPr>
              <a:t> </a:t>
            </a:r>
            <a:r>
              <a:rPr lang="en-US" sz="3000" dirty="0" err="1">
                <a:solidFill>
                  <a:srgbClr val="000000"/>
                </a:solidFill>
                <a:latin typeface="Canva Sans"/>
              </a:rPr>
              <a:t>için</a:t>
            </a:r>
            <a:r>
              <a:rPr lang="en-US" sz="3000" dirty="0">
                <a:solidFill>
                  <a:srgbClr val="000000"/>
                </a:solidFill>
                <a:latin typeface="Canva Sans"/>
              </a:rPr>
              <a:t> </a:t>
            </a:r>
            <a:r>
              <a:rPr lang="en-US" sz="3000" dirty="0" err="1">
                <a:solidFill>
                  <a:srgbClr val="000000"/>
                </a:solidFill>
                <a:latin typeface="Canva Sans"/>
              </a:rPr>
              <a:t>ana</a:t>
            </a:r>
            <a:r>
              <a:rPr lang="en-US" sz="3000" dirty="0">
                <a:solidFill>
                  <a:srgbClr val="000000"/>
                </a:solidFill>
                <a:latin typeface="Canva Sans"/>
              </a:rPr>
              <a:t> </a:t>
            </a:r>
            <a:r>
              <a:rPr lang="en-US" sz="3000" dirty="0" err="1">
                <a:solidFill>
                  <a:srgbClr val="000000"/>
                </a:solidFill>
                <a:latin typeface="Canva Sans"/>
              </a:rPr>
              <a:t>sözleşmeleri</a:t>
            </a:r>
            <a:r>
              <a:rPr lang="en-US" sz="3000" dirty="0">
                <a:solidFill>
                  <a:srgbClr val="000000"/>
                </a:solidFill>
                <a:latin typeface="Canva Sans"/>
              </a:rPr>
              <a:t> </a:t>
            </a:r>
            <a:r>
              <a:rPr lang="en-US" sz="3000" dirty="0" err="1">
                <a:solidFill>
                  <a:srgbClr val="000000"/>
                </a:solidFill>
                <a:latin typeface="Canva Sans"/>
              </a:rPr>
              <a:t>ve</a:t>
            </a:r>
            <a:r>
              <a:rPr lang="en-US" sz="3000" dirty="0">
                <a:solidFill>
                  <a:srgbClr val="000000"/>
                </a:solidFill>
                <a:latin typeface="Canva Sans"/>
              </a:rPr>
              <a:t>/</a:t>
            </a:r>
            <a:r>
              <a:rPr lang="en-US" sz="3000" dirty="0" err="1">
                <a:solidFill>
                  <a:srgbClr val="000000"/>
                </a:solidFill>
                <a:latin typeface="Canva Sans"/>
              </a:rPr>
              <a:t>veya</a:t>
            </a:r>
            <a:r>
              <a:rPr lang="en-US" sz="3000" dirty="0">
                <a:solidFill>
                  <a:srgbClr val="000000"/>
                </a:solidFill>
                <a:latin typeface="Canva Sans"/>
              </a:rPr>
              <a:t> </a:t>
            </a:r>
            <a:r>
              <a:rPr lang="en-US" sz="3000" dirty="0" err="1">
                <a:solidFill>
                  <a:srgbClr val="000000"/>
                </a:solidFill>
                <a:latin typeface="Canva Sans"/>
              </a:rPr>
              <a:t>tüzüklerinde</a:t>
            </a:r>
            <a:r>
              <a:rPr lang="en-US" sz="3000" dirty="0">
                <a:solidFill>
                  <a:srgbClr val="000000"/>
                </a:solidFill>
                <a:latin typeface="Canva Sans"/>
              </a:rPr>
              <a:t> </a:t>
            </a:r>
            <a:r>
              <a:rPr lang="en-US" sz="3000" dirty="0" err="1">
                <a:solidFill>
                  <a:srgbClr val="000000"/>
                </a:solidFill>
                <a:latin typeface="Canva Sans"/>
              </a:rPr>
              <a:t>belirtilmiş</a:t>
            </a:r>
            <a:r>
              <a:rPr lang="en-US" sz="3000" dirty="0">
                <a:solidFill>
                  <a:srgbClr val="000000"/>
                </a:solidFill>
                <a:latin typeface="Canva Sans"/>
              </a:rPr>
              <a:t> </a:t>
            </a:r>
            <a:r>
              <a:rPr lang="en-US" sz="3000" dirty="0" err="1">
                <a:solidFill>
                  <a:srgbClr val="000000"/>
                </a:solidFill>
                <a:latin typeface="Canva Sans"/>
              </a:rPr>
              <a:t>olan</a:t>
            </a:r>
            <a:r>
              <a:rPr lang="en-US" sz="3000" dirty="0">
                <a:solidFill>
                  <a:srgbClr val="000000"/>
                </a:solidFill>
                <a:latin typeface="Canva Sans"/>
              </a:rPr>
              <a:t> </a:t>
            </a:r>
            <a:r>
              <a:rPr lang="en-US" sz="3000" dirty="0" err="1">
                <a:solidFill>
                  <a:srgbClr val="000000"/>
                </a:solidFill>
                <a:latin typeface="Canva Sans"/>
              </a:rPr>
              <a:t>faaliyet</a:t>
            </a:r>
            <a:r>
              <a:rPr lang="en-US" sz="3000" dirty="0">
                <a:solidFill>
                  <a:srgbClr val="000000"/>
                </a:solidFill>
                <a:latin typeface="Canva Sans"/>
              </a:rPr>
              <a:t> </a:t>
            </a:r>
            <a:r>
              <a:rPr lang="en-US" sz="3000" dirty="0" err="1">
                <a:solidFill>
                  <a:srgbClr val="000000"/>
                </a:solidFill>
                <a:latin typeface="Canva Sans"/>
              </a:rPr>
              <a:t>alanları</a:t>
            </a:r>
            <a:r>
              <a:rPr lang="en-US" sz="3000" dirty="0">
                <a:solidFill>
                  <a:srgbClr val="000000"/>
                </a:solidFill>
                <a:latin typeface="Canva Sans"/>
              </a:rPr>
              <a:t>, </a:t>
            </a:r>
            <a:r>
              <a:rPr lang="en-US" sz="3000" dirty="0" err="1">
                <a:solidFill>
                  <a:srgbClr val="000000"/>
                </a:solidFill>
                <a:latin typeface="Canva Sans"/>
              </a:rPr>
              <a:t>içerisinde</a:t>
            </a:r>
            <a:r>
              <a:rPr lang="en-US" sz="3000" dirty="0">
                <a:solidFill>
                  <a:srgbClr val="000000"/>
                </a:solidFill>
                <a:latin typeface="Canva Sans"/>
              </a:rPr>
              <a:t> </a:t>
            </a:r>
            <a:r>
              <a:rPr lang="en-US" sz="3000" dirty="0" err="1">
                <a:solidFill>
                  <a:srgbClr val="000000"/>
                </a:solidFill>
                <a:latin typeface="Canva Sans"/>
              </a:rPr>
              <a:t>olmalıdır</a:t>
            </a:r>
            <a:r>
              <a:rPr lang="en-US" sz="3000" dirty="0">
                <a:solidFill>
                  <a:srgbClr val="000000"/>
                </a:solidFill>
                <a:latin typeface="Canva Sans"/>
              </a:rPr>
              <a:t>.</a:t>
            </a:r>
          </a:p>
          <a:p>
            <a:pPr>
              <a:lnSpc>
                <a:spcPts val="1400"/>
              </a:lnSpc>
            </a:pPr>
            <a:endParaRPr dirty="0"/>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8614" y="4966136"/>
            <a:ext cx="8131916" cy="532086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t="5555" b="5555"/>
          <a:stretch>
            <a:fillRect/>
          </a:stretch>
        </p:blipFill>
        <p:spPr>
          <a:xfrm>
            <a:off x="10198614" y="4894076"/>
            <a:ext cx="8089386" cy="5392924"/>
          </a:xfrm>
          <a:prstGeom prst="rect">
            <a:avLst/>
          </a:prstGeom>
        </p:spPr>
      </p:pic>
      <p:sp>
        <p:nvSpPr>
          <p:cNvPr id="6" name="TextBox 6"/>
          <p:cNvSpPr txBox="1"/>
          <p:nvPr/>
        </p:nvSpPr>
        <p:spPr>
          <a:xfrm>
            <a:off x="10386783" y="1161430"/>
            <a:ext cx="7713047" cy="2243520"/>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Aile İşletmeciliği Faaliyetlerinin Geliştirilmesine Yönelik Altyapı Sistemleri</a:t>
            </a:r>
          </a:p>
        </p:txBody>
      </p:sp>
      <p:sp>
        <p:nvSpPr>
          <p:cNvPr id="7" name="TextBox 7"/>
          <p:cNvSpPr txBox="1"/>
          <p:nvPr/>
        </p:nvSpPr>
        <p:spPr>
          <a:xfrm>
            <a:off x="363280" y="3071185"/>
            <a:ext cx="9548767" cy="3775583"/>
          </a:xfrm>
          <a:prstGeom prst="rect">
            <a:avLst/>
          </a:prstGeom>
        </p:spPr>
        <p:txBody>
          <a:bodyPr lIns="0" tIns="0" rIns="0" bIns="0" rtlCol="0" anchor="t">
            <a:spAutoFit/>
          </a:bodyPr>
          <a:lstStyle/>
          <a:p>
            <a:pPr algn="ctr">
              <a:lnSpc>
                <a:spcPts val="5542"/>
              </a:lnSpc>
            </a:pPr>
            <a:r>
              <a:rPr lang="en-US" sz="3400">
                <a:solidFill>
                  <a:srgbClr val="000000"/>
                </a:solidFill>
                <a:latin typeface="Canva Sans Bold"/>
              </a:rPr>
              <a:t>b) Tarımsal Ürünlerin Depolanması</a:t>
            </a:r>
          </a:p>
          <a:p>
            <a:pPr algn="ctr">
              <a:lnSpc>
                <a:spcPts val="5542"/>
              </a:lnSpc>
            </a:pPr>
            <a:endParaRPr/>
          </a:p>
          <a:p>
            <a:pPr algn="ctr">
              <a:lnSpc>
                <a:spcPts val="5542"/>
              </a:lnSpc>
            </a:pPr>
            <a:r>
              <a:rPr lang="en-US" sz="3400">
                <a:solidFill>
                  <a:srgbClr val="000000"/>
                </a:solidFill>
                <a:latin typeface="Canva Sans"/>
              </a:rPr>
              <a:t>- Çelik silo </a:t>
            </a:r>
          </a:p>
          <a:p>
            <a:pPr algn="ctr">
              <a:lnSpc>
                <a:spcPts val="5542"/>
              </a:lnSpc>
            </a:pPr>
            <a:endParaRPr/>
          </a:p>
          <a:p>
            <a:pPr algn="ctr">
              <a:lnSpc>
                <a:spcPts val="5542"/>
              </a:lnSpc>
            </a:pPr>
            <a:r>
              <a:rPr lang="en-US" sz="3400">
                <a:solidFill>
                  <a:srgbClr val="000000"/>
                </a:solidFill>
                <a:latin typeface="Canva Sans"/>
              </a:rPr>
              <a:t>- Soğuk hava deposu</a:t>
            </a:r>
          </a:p>
          <a:p>
            <a:pPr algn="ctr">
              <a:lnSpc>
                <a:spcPts val="1959"/>
              </a:lnSpc>
            </a:pP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t="14679" b="14679"/>
          <a:stretch>
            <a:fillRect/>
          </a:stretch>
        </p:blipFill>
        <p:spPr>
          <a:xfrm>
            <a:off x="10198614" y="4894076"/>
            <a:ext cx="8089386" cy="5392924"/>
          </a:xfrm>
          <a:prstGeom prst="rect">
            <a:avLst/>
          </a:prstGeom>
        </p:spPr>
      </p:pic>
      <p:sp>
        <p:nvSpPr>
          <p:cNvPr id="6" name="TextBox 6"/>
          <p:cNvSpPr txBox="1"/>
          <p:nvPr/>
        </p:nvSpPr>
        <p:spPr>
          <a:xfrm>
            <a:off x="10386783" y="1161430"/>
            <a:ext cx="7713047" cy="2243520"/>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Tarımsal Ürünlerin Depolanması</a:t>
            </a:r>
          </a:p>
          <a:p>
            <a:pPr algn="ctr">
              <a:lnSpc>
                <a:spcPts val="5994"/>
              </a:lnSpc>
            </a:pPr>
            <a:r>
              <a:rPr lang="en-US" sz="4281">
                <a:solidFill>
                  <a:srgbClr val="000000"/>
                </a:solidFill>
                <a:latin typeface="Roboto Bold"/>
              </a:rPr>
              <a:t> Çelik Silo-Soğuk Hava Deposu</a:t>
            </a:r>
          </a:p>
        </p:txBody>
      </p:sp>
      <p:sp>
        <p:nvSpPr>
          <p:cNvPr id="7" name="TextBox 7"/>
          <p:cNvSpPr txBox="1"/>
          <p:nvPr/>
        </p:nvSpPr>
        <p:spPr>
          <a:xfrm>
            <a:off x="299640" y="309245"/>
            <a:ext cx="9548767" cy="9516110"/>
          </a:xfrm>
          <a:prstGeom prst="rect">
            <a:avLst/>
          </a:prstGeom>
        </p:spPr>
        <p:txBody>
          <a:bodyPr lIns="0" tIns="0" rIns="0" bIns="0" rtlCol="0" anchor="t">
            <a:spAutoFit/>
          </a:bodyPr>
          <a:lstStyle/>
          <a:p>
            <a:pPr algn="just">
              <a:lnSpc>
                <a:spcPts val="4890"/>
              </a:lnSpc>
            </a:pPr>
            <a:r>
              <a:rPr lang="en-US" sz="3000" dirty="0">
                <a:solidFill>
                  <a:srgbClr val="000000"/>
                </a:solidFill>
                <a:latin typeface="Canva Sans"/>
              </a:rPr>
              <a:t>•</a:t>
            </a:r>
            <a:r>
              <a:rPr lang="en-US" sz="3000" dirty="0" err="1">
                <a:solidFill>
                  <a:srgbClr val="000000"/>
                </a:solidFill>
                <a:latin typeface="Canva Sans"/>
              </a:rPr>
              <a:t>Mevcut</a:t>
            </a:r>
            <a:r>
              <a:rPr lang="en-US" sz="3000" dirty="0">
                <a:solidFill>
                  <a:srgbClr val="000000"/>
                </a:solidFill>
                <a:latin typeface="Canva Sans"/>
              </a:rPr>
              <a:t> </a:t>
            </a:r>
            <a:r>
              <a:rPr lang="en-US" sz="3000" dirty="0" err="1">
                <a:solidFill>
                  <a:srgbClr val="000000"/>
                </a:solidFill>
                <a:latin typeface="Canva Sans"/>
              </a:rPr>
              <a:t>bir</a:t>
            </a:r>
            <a:r>
              <a:rPr lang="en-US" sz="3000" dirty="0">
                <a:solidFill>
                  <a:srgbClr val="000000"/>
                </a:solidFill>
                <a:latin typeface="Canva Sans"/>
              </a:rPr>
              <a:t> </a:t>
            </a:r>
            <a:r>
              <a:rPr lang="en-US" sz="3000" dirty="0" err="1">
                <a:solidFill>
                  <a:srgbClr val="000000"/>
                </a:solidFill>
                <a:latin typeface="Canva Sans"/>
              </a:rPr>
              <a:t>tesisin</a:t>
            </a:r>
            <a:r>
              <a:rPr lang="en-US" sz="3000" dirty="0">
                <a:solidFill>
                  <a:srgbClr val="000000"/>
                </a:solidFill>
                <a:latin typeface="Canva Sans"/>
              </a:rPr>
              <a:t> </a:t>
            </a:r>
            <a:r>
              <a:rPr lang="en-US" sz="3000" dirty="0" err="1">
                <a:solidFill>
                  <a:srgbClr val="000000"/>
                </a:solidFill>
                <a:latin typeface="Canva Sans"/>
              </a:rPr>
              <a:t>bir</a:t>
            </a:r>
            <a:r>
              <a:rPr lang="en-US" sz="3000" dirty="0">
                <a:solidFill>
                  <a:srgbClr val="000000"/>
                </a:solidFill>
                <a:latin typeface="Canva Sans"/>
              </a:rPr>
              <a:t> </a:t>
            </a:r>
            <a:r>
              <a:rPr lang="en-US" sz="3000" dirty="0" err="1">
                <a:solidFill>
                  <a:srgbClr val="000000"/>
                </a:solidFill>
                <a:latin typeface="Canva Sans"/>
              </a:rPr>
              <a:t>ünitesi</a:t>
            </a:r>
            <a:r>
              <a:rPr lang="en-US" sz="3000" dirty="0">
                <a:solidFill>
                  <a:srgbClr val="000000"/>
                </a:solidFill>
                <a:latin typeface="Canva Sans"/>
              </a:rPr>
              <a:t> </a:t>
            </a:r>
            <a:r>
              <a:rPr lang="en-US" sz="3000" dirty="0" err="1">
                <a:solidFill>
                  <a:srgbClr val="000000"/>
                </a:solidFill>
                <a:latin typeface="Canva Sans"/>
              </a:rPr>
              <a:t>olarak</a:t>
            </a:r>
            <a:r>
              <a:rPr lang="en-US" sz="3000" dirty="0">
                <a:solidFill>
                  <a:srgbClr val="000000"/>
                </a:solidFill>
                <a:latin typeface="Canva Sans"/>
              </a:rPr>
              <a:t> </a:t>
            </a:r>
            <a:r>
              <a:rPr lang="en-US" sz="3000" dirty="0" err="1">
                <a:solidFill>
                  <a:srgbClr val="000000"/>
                </a:solidFill>
                <a:latin typeface="Canva Sans"/>
              </a:rPr>
              <a:t>yapılacak</a:t>
            </a:r>
            <a:r>
              <a:rPr lang="en-US" sz="3000" dirty="0">
                <a:solidFill>
                  <a:srgbClr val="000000"/>
                </a:solidFill>
                <a:latin typeface="Canva Sans"/>
              </a:rPr>
              <a:t> </a:t>
            </a:r>
            <a:r>
              <a:rPr lang="en-US" sz="3000" dirty="0" err="1">
                <a:solidFill>
                  <a:srgbClr val="000000"/>
                </a:solidFill>
                <a:latin typeface="Canva Sans"/>
              </a:rPr>
              <a:t>çelik</a:t>
            </a:r>
            <a:r>
              <a:rPr lang="en-US" sz="3000" dirty="0">
                <a:solidFill>
                  <a:srgbClr val="000000"/>
                </a:solidFill>
                <a:latin typeface="Canva Sans"/>
              </a:rPr>
              <a:t> silo </a:t>
            </a:r>
            <a:r>
              <a:rPr lang="en-US" sz="3000" dirty="0" err="1">
                <a:solidFill>
                  <a:srgbClr val="000000"/>
                </a:solidFill>
                <a:latin typeface="Canva Sans"/>
              </a:rPr>
              <a:t>başvurularında</a:t>
            </a:r>
            <a:r>
              <a:rPr lang="en-US" sz="3000" dirty="0">
                <a:solidFill>
                  <a:srgbClr val="000000"/>
                </a:solidFill>
                <a:latin typeface="Canva Sans"/>
              </a:rPr>
              <a:t>; </a:t>
            </a:r>
          </a:p>
          <a:p>
            <a:pPr algn="just">
              <a:lnSpc>
                <a:spcPts val="4890"/>
              </a:lnSpc>
            </a:pPr>
            <a:r>
              <a:rPr lang="en-US" sz="3000" dirty="0">
                <a:solidFill>
                  <a:srgbClr val="000000"/>
                </a:solidFill>
                <a:latin typeface="Canva Sans"/>
              </a:rPr>
              <a:t>• </a:t>
            </a:r>
            <a:r>
              <a:rPr lang="en-US" sz="3000" dirty="0" err="1">
                <a:solidFill>
                  <a:srgbClr val="000000"/>
                </a:solidFill>
                <a:latin typeface="Canva Sans"/>
              </a:rPr>
              <a:t>Yatırımın</a:t>
            </a:r>
            <a:r>
              <a:rPr lang="en-US" sz="3000" dirty="0">
                <a:solidFill>
                  <a:srgbClr val="000000"/>
                </a:solidFill>
                <a:latin typeface="Canva Sans"/>
              </a:rPr>
              <a:t> </a:t>
            </a:r>
            <a:r>
              <a:rPr lang="en-US" sz="3000" dirty="0" err="1">
                <a:solidFill>
                  <a:srgbClr val="000000"/>
                </a:solidFill>
                <a:latin typeface="Canva Sans"/>
              </a:rPr>
              <a:t>niteliği</a:t>
            </a:r>
            <a:r>
              <a:rPr lang="en-US" sz="3000" dirty="0">
                <a:solidFill>
                  <a:srgbClr val="000000"/>
                </a:solidFill>
                <a:latin typeface="Canva Sans"/>
              </a:rPr>
              <a:t> </a:t>
            </a:r>
            <a:r>
              <a:rPr lang="en-US" sz="3000" dirty="0" err="1">
                <a:solidFill>
                  <a:srgbClr val="000000"/>
                </a:solidFill>
                <a:latin typeface="Canva Sans"/>
              </a:rPr>
              <a:t>kapasite</a:t>
            </a:r>
            <a:r>
              <a:rPr lang="en-US" sz="3000" dirty="0">
                <a:solidFill>
                  <a:srgbClr val="000000"/>
                </a:solidFill>
                <a:latin typeface="Canva Sans"/>
              </a:rPr>
              <a:t> </a:t>
            </a:r>
            <a:r>
              <a:rPr lang="en-US" sz="3000" dirty="0" err="1">
                <a:solidFill>
                  <a:srgbClr val="000000"/>
                </a:solidFill>
                <a:latin typeface="Canva Sans"/>
              </a:rPr>
              <a:t>artırımı</a:t>
            </a:r>
            <a:r>
              <a:rPr lang="en-US" sz="3000" dirty="0">
                <a:solidFill>
                  <a:srgbClr val="000000"/>
                </a:solidFill>
                <a:latin typeface="Canva Sans"/>
              </a:rPr>
              <a:t> </a:t>
            </a:r>
            <a:r>
              <a:rPr lang="en-US" sz="3000" dirty="0" err="1">
                <a:solidFill>
                  <a:srgbClr val="000000"/>
                </a:solidFill>
                <a:latin typeface="Canva Sans"/>
              </a:rPr>
              <a:t>ya</a:t>
            </a:r>
            <a:r>
              <a:rPr lang="en-US" sz="3000" dirty="0">
                <a:solidFill>
                  <a:srgbClr val="000000"/>
                </a:solidFill>
                <a:latin typeface="Canva Sans"/>
              </a:rPr>
              <a:t> da </a:t>
            </a:r>
            <a:r>
              <a:rPr lang="en-US" sz="3000" dirty="0" err="1">
                <a:solidFill>
                  <a:srgbClr val="000000"/>
                </a:solidFill>
                <a:latin typeface="Canva Sans"/>
              </a:rPr>
              <a:t>teknoloji</a:t>
            </a:r>
            <a:r>
              <a:rPr lang="en-US" sz="3000" dirty="0">
                <a:solidFill>
                  <a:srgbClr val="000000"/>
                </a:solidFill>
                <a:latin typeface="Canva Sans"/>
              </a:rPr>
              <a:t> </a:t>
            </a:r>
            <a:r>
              <a:rPr lang="en-US" sz="3000" dirty="0" err="1">
                <a:solidFill>
                  <a:srgbClr val="000000"/>
                </a:solidFill>
                <a:latin typeface="Canva Sans"/>
              </a:rPr>
              <a:t>yenileme</a:t>
            </a:r>
            <a:r>
              <a:rPr lang="en-US" sz="3000" dirty="0">
                <a:solidFill>
                  <a:srgbClr val="000000"/>
                </a:solidFill>
                <a:latin typeface="Canva Sans"/>
              </a:rPr>
              <a:t> </a:t>
            </a:r>
            <a:r>
              <a:rPr lang="en-US" sz="3000" dirty="0" err="1">
                <a:solidFill>
                  <a:srgbClr val="000000"/>
                </a:solidFill>
                <a:latin typeface="Canva Sans"/>
              </a:rPr>
              <a:t>ve</a:t>
            </a:r>
            <a:r>
              <a:rPr lang="en-US" sz="3000" dirty="0">
                <a:solidFill>
                  <a:srgbClr val="000000"/>
                </a:solidFill>
                <a:latin typeface="Canva Sans"/>
              </a:rPr>
              <a:t>/</a:t>
            </a:r>
            <a:r>
              <a:rPr lang="en-US" sz="3000" dirty="0" err="1">
                <a:solidFill>
                  <a:srgbClr val="000000"/>
                </a:solidFill>
                <a:latin typeface="Canva Sans"/>
              </a:rPr>
              <a:t>veya</a:t>
            </a:r>
            <a:r>
              <a:rPr lang="en-US" sz="3000" dirty="0">
                <a:solidFill>
                  <a:srgbClr val="000000"/>
                </a:solidFill>
                <a:latin typeface="Canva Sans"/>
              </a:rPr>
              <a:t> </a:t>
            </a:r>
            <a:r>
              <a:rPr lang="en-US" sz="3000" dirty="0" err="1">
                <a:solidFill>
                  <a:srgbClr val="000000"/>
                </a:solidFill>
                <a:latin typeface="Canva Sans"/>
              </a:rPr>
              <a:t>modernizasyon</a:t>
            </a:r>
            <a:r>
              <a:rPr lang="en-US" sz="3000" dirty="0">
                <a:solidFill>
                  <a:srgbClr val="000000"/>
                </a:solidFill>
                <a:latin typeface="Canva Sans"/>
              </a:rPr>
              <a:t>; </a:t>
            </a:r>
            <a:r>
              <a:rPr lang="en-US" sz="3000" dirty="0" err="1">
                <a:solidFill>
                  <a:srgbClr val="000000"/>
                </a:solidFill>
                <a:latin typeface="Canva Sans"/>
              </a:rPr>
              <a:t>konu</a:t>
            </a:r>
            <a:r>
              <a:rPr lang="en-US" sz="3000" dirty="0">
                <a:solidFill>
                  <a:srgbClr val="000000"/>
                </a:solidFill>
                <a:latin typeface="Canva Sans"/>
              </a:rPr>
              <a:t> </a:t>
            </a:r>
            <a:r>
              <a:rPr lang="en-US" sz="3000" dirty="0" err="1">
                <a:solidFill>
                  <a:srgbClr val="000000"/>
                </a:solidFill>
                <a:latin typeface="Canva Sans"/>
              </a:rPr>
              <a:t>kodu</a:t>
            </a:r>
            <a:r>
              <a:rPr lang="en-US" sz="3000" dirty="0">
                <a:solidFill>
                  <a:srgbClr val="000000"/>
                </a:solidFill>
                <a:latin typeface="Canva Sans"/>
              </a:rPr>
              <a:t> </a:t>
            </a:r>
            <a:r>
              <a:rPr lang="en-US" sz="3000" dirty="0" err="1">
                <a:solidFill>
                  <a:srgbClr val="000000"/>
                </a:solidFill>
                <a:latin typeface="Canva Sans"/>
              </a:rPr>
              <a:t>ise</a:t>
            </a:r>
            <a:r>
              <a:rPr lang="en-US" sz="3000" dirty="0">
                <a:solidFill>
                  <a:srgbClr val="000000"/>
                </a:solidFill>
                <a:latin typeface="Canva Sans"/>
              </a:rPr>
              <a:t> AİFG-A </a:t>
            </a:r>
            <a:r>
              <a:rPr lang="en-US" sz="3000" dirty="0" err="1">
                <a:solidFill>
                  <a:srgbClr val="000000"/>
                </a:solidFill>
                <a:latin typeface="Canva Sans"/>
              </a:rPr>
              <a:t>olmalıdır</a:t>
            </a:r>
            <a:r>
              <a:rPr lang="en-US" sz="3000" dirty="0">
                <a:solidFill>
                  <a:srgbClr val="000000"/>
                </a:solidFill>
                <a:latin typeface="Canva Sans"/>
              </a:rPr>
              <a:t>. </a:t>
            </a:r>
          </a:p>
          <a:p>
            <a:pPr algn="just">
              <a:lnSpc>
                <a:spcPts val="4890"/>
              </a:lnSpc>
            </a:pPr>
            <a:r>
              <a:rPr lang="en-US" sz="3000" dirty="0">
                <a:solidFill>
                  <a:srgbClr val="000000"/>
                </a:solidFill>
                <a:latin typeface="Canva Sans"/>
              </a:rPr>
              <a:t>• </a:t>
            </a:r>
            <a:r>
              <a:rPr lang="en-US" sz="3000" dirty="0" err="1">
                <a:solidFill>
                  <a:srgbClr val="000000"/>
                </a:solidFill>
                <a:latin typeface="Canva Sans"/>
              </a:rPr>
              <a:t>Mevcut</a:t>
            </a:r>
            <a:r>
              <a:rPr lang="en-US" sz="3000" dirty="0">
                <a:solidFill>
                  <a:srgbClr val="000000"/>
                </a:solidFill>
                <a:latin typeface="Canva Sans"/>
              </a:rPr>
              <a:t> </a:t>
            </a:r>
            <a:r>
              <a:rPr lang="en-US" sz="3000" dirty="0" err="1">
                <a:solidFill>
                  <a:srgbClr val="000000"/>
                </a:solidFill>
                <a:latin typeface="Canva Sans"/>
              </a:rPr>
              <a:t>tesise</a:t>
            </a:r>
            <a:r>
              <a:rPr lang="en-US" sz="3000" dirty="0">
                <a:solidFill>
                  <a:srgbClr val="000000"/>
                </a:solidFill>
                <a:latin typeface="Canva Sans"/>
              </a:rPr>
              <a:t> </a:t>
            </a:r>
            <a:r>
              <a:rPr lang="en-US" sz="3000" dirty="0" err="1">
                <a:solidFill>
                  <a:srgbClr val="000000"/>
                </a:solidFill>
                <a:latin typeface="Canva Sans"/>
              </a:rPr>
              <a:t>ait</a:t>
            </a:r>
            <a:r>
              <a:rPr lang="en-US" sz="3000" dirty="0">
                <a:solidFill>
                  <a:srgbClr val="000000"/>
                </a:solidFill>
                <a:latin typeface="Canva Sans"/>
              </a:rPr>
              <a:t> </a:t>
            </a:r>
            <a:r>
              <a:rPr lang="en-US" sz="3000" dirty="0" err="1">
                <a:solidFill>
                  <a:srgbClr val="000000"/>
                </a:solidFill>
                <a:latin typeface="Canva Sans"/>
              </a:rPr>
              <a:t>yapı</a:t>
            </a:r>
            <a:r>
              <a:rPr lang="en-US" sz="3000" dirty="0">
                <a:solidFill>
                  <a:srgbClr val="000000"/>
                </a:solidFill>
                <a:latin typeface="Canva Sans"/>
              </a:rPr>
              <a:t> </a:t>
            </a:r>
            <a:r>
              <a:rPr lang="en-US" sz="3000" dirty="0" err="1">
                <a:solidFill>
                  <a:srgbClr val="000000"/>
                </a:solidFill>
                <a:latin typeface="Canva Sans"/>
              </a:rPr>
              <a:t>kullanım</a:t>
            </a:r>
            <a:r>
              <a:rPr lang="en-US" sz="3000" dirty="0">
                <a:solidFill>
                  <a:srgbClr val="000000"/>
                </a:solidFill>
                <a:latin typeface="Canva Sans"/>
              </a:rPr>
              <a:t> </a:t>
            </a:r>
            <a:r>
              <a:rPr lang="en-US" sz="3000" dirty="0" err="1">
                <a:solidFill>
                  <a:srgbClr val="000000"/>
                </a:solidFill>
                <a:latin typeface="Canva Sans"/>
              </a:rPr>
              <a:t>izin</a:t>
            </a:r>
            <a:r>
              <a:rPr lang="en-US" sz="3000" dirty="0">
                <a:solidFill>
                  <a:srgbClr val="000000"/>
                </a:solidFill>
                <a:latin typeface="Canva Sans"/>
              </a:rPr>
              <a:t> </a:t>
            </a:r>
            <a:r>
              <a:rPr lang="en-US" sz="3000" dirty="0" err="1">
                <a:solidFill>
                  <a:srgbClr val="000000"/>
                </a:solidFill>
                <a:latin typeface="Canva Sans"/>
              </a:rPr>
              <a:t>belgesinin</a:t>
            </a:r>
            <a:r>
              <a:rPr lang="en-US" sz="3000" dirty="0">
                <a:solidFill>
                  <a:srgbClr val="000000"/>
                </a:solidFill>
                <a:latin typeface="Canva Sans"/>
              </a:rPr>
              <a:t> de </a:t>
            </a:r>
            <a:r>
              <a:rPr lang="en-US" sz="3000" dirty="0" err="1">
                <a:solidFill>
                  <a:srgbClr val="000000"/>
                </a:solidFill>
                <a:latin typeface="Canva Sans"/>
              </a:rPr>
              <a:t>başvuru</a:t>
            </a:r>
            <a:r>
              <a:rPr lang="en-US" sz="3000" dirty="0">
                <a:solidFill>
                  <a:srgbClr val="000000"/>
                </a:solidFill>
                <a:latin typeface="Canva Sans"/>
              </a:rPr>
              <a:t> </a:t>
            </a:r>
            <a:r>
              <a:rPr lang="en-US" sz="3000" dirty="0" err="1">
                <a:solidFill>
                  <a:srgbClr val="000000"/>
                </a:solidFill>
                <a:latin typeface="Canva Sans"/>
              </a:rPr>
              <a:t>ekinde</a:t>
            </a:r>
            <a:r>
              <a:rPr lang="en-US" sz="3000" dirty="0">
                <a:solidFill>
                  <a:srgbClr val="000000"/>
                </a:solidFill>
                <a:latin typeface="Canva Sans"/>
              </a:rPr>
              <a:t> </a:t>
            </a:r>
            <a:r>
              <a:rPr lang="en-US" sz="3000" dirty="0" err="1">
                <a:solidFill>
                  <a:srgbClr val="000000"/>
                </a:solidFill>
                <a:latin typeface="Canva Sans"/>
              </a:rPr>
              <a:t>sunulması</a:t>
            </a:r>
            <a:r>
              <a:rPr lang="en-US" sz="3000" dirty="0">
                <a:solidFill>
                  <a:srgbClr val="000000"/>
                </a:solidFill>
                <a:latin typeface="Canva Sans"/>
              </a:rPr>
              <a:t> </a:t>
            </a:r>
            <a:r>
              <a:rPr lang="en-US" sz="3000" dirty="0" err="1">
                <a:solidFill>
                  <a:srgbClr val="000000"/>
                </a:solidFill>
                <a:latin typeface="Canva Sans"/>
              </a:rPr>
              <a:t>gerekmektedir</a:t>
            </a:r>
            <a:r>
              <a:rPr lang="en-US" sz="3000" dirty="0">
                <a:solidFill>
                  <a:srgbClr val="000000"/>
                </a:solidFill>
                <a:latin typeface="Canva Sans"/>
              </a:rPr>
              <a:t>. Bu </a:t>
            </a:r>
            <a:r>
              <a:rPr lang="en-US" sz="3000" dirty="0" err="1">
                <a:solidFill>
                  <a:srgbClr val="000000"/>
                </a:solidFill>
                <a:latin typeface="Canva Sans"/>
              </a:rPr>
              <a:t>çelik</a:t>
            </a:r>
            <a:r>
              <a:rPr lang="en-US" sz="3000" dirty="0">
                <a:solidFill>
                  <a:srgbClr val="000000"/>
                </a:solidFill>
                <a:latin typeface="Canva Sans"/>
              </a:rPr>
              <a:t> silo </a:t>
            </a:r>
            <a:r>
              <a:rPr lang="en-US" sz="3000" dirty="0" err="1">
                <a:solidFill>
                  <a:srgbClr val="000000"/>
                </a:solidFill>
                <a:latin typeface="Canva Sans"/>
              </a:rPr>
              <a:t>inşaatı</a:t>
            </a:r>
            <a:r>
              <a:rPr lang="en-US" sz="3000" dirty="0">
                <a:solidFill>
                  <a:srgbClr val="000000"/>
                </a:solidFill>
                <a:latin typeface="Canva Sans"/>
              </a:rPr>
              <a:t> </a:t>
            </a:r>
            <a:r>
              <a:rPr lang="en-US" sz="3000" dirty="0" err="1">
                <a:solidFill>
                  <a:srgbClr val="000000"/>
                </a:solidFill>
                <a:latin typeface="Canva Sans"/>
              </a:rPr>
              <a:t>yapı</a:t>
            </a:r>
            <a:r>
              <a:rPr lang="en-US" sz="3000" dirty="0">
                <a:solidFill>
                  <a:srgbClr val="000000"/>
                </a:solidFill>
                <a:latin typeface="Canva Sans"/>
              </a:rPr>
              <a:t> </a:t>
            </a:r>
            <a:r>
              <a:rPr lang="en-US" sz="3000" dirty="0" err="1">
                <a:solidFill>
                  <a:srgbClr val="000000"/>
                </a:solidFill>
                <a:latin typeface="Canva Sans"/>
              </a:rPr>
              <a:t>ruhsatına</a:t>
            </a:r>
            <a:r>
              <a:rPr lang="en-US" sz="3000" dirty="0">
                <a:solidFill>
                  <a:srgbClr val="000000"/>
                </a:solidFill>
                <a:latin typeface="Canva Sans"/>
              </a:rPr>
              <a:t> </a:t>
            </a:r>
            <a:r>
              <a:rPr lang="en-US" sz="3000" dirty="0" err="1">
                <a:solidFill>
                  <a:srgbClr val="000000"/>
                </a:solidFill>
                <a:latin typeface="Canva Sans"/>
              </a:rPr>
              <a:t>tabi</a:t>
            </a:r>
            <a:r>
              <a:rPr lang="en-US" sz="3000" dirty="0">
                <a:solidFill>
                  <a:srgbClr val="000000"/>
                </a:solidFill>
                <a:latin typeface="Canva Sans"/>
              </a:rPr>
              <a:t> </a:t>
            </a:r>
            <a:r>
              <a:rPr lang="en-US" sz="3000" dirty="0" err="1">
                <a:solidFill>
                  <a:srgbClr val="000000"/>
                </a:solidFill>
                <a:latin typeface="Canva Sans"/>
              </a:rPr>
              <a:t>ise</a:t>
            </a:r>
            <a:r>
              <a:rPr lang="en-US" sz="3000" dirty="0">
                <a:solidFill>
                  <a:srgbClr val="000000"/>
                </a:solidFill>
                <a:latin typeface="Canva Sans"/>
              </a:rPr>
              <a:t> </a:t>
            </a:r>
            <a:r>
              <a:rPr lang="en-US" sz="3000" dirty="0" err="1">
                <a:solidFill>
                  <a:srgbClr val="000000"/>
                </a:solidFill>
                <a:latin typeface="Canva Sans"/>
              </a:rPr>
              <a:t>yapı</a:t>
            </a:r>
            <a:r>
              <a:rPr lang="en-US" sz="3000" dirty="0">
                <a:solidFill>
                  <a:srgbClr val="000000"/>
                </a:solidFill>
                <a:latin typeface="Canva Sans"/>
              </a:rPr>
              <a:t> </a:t>
            </a:r>
            <a:r>
              <a:rPr lang="en-US" sz="3000" dirty="0" err="1">
                <a:solidFill>
                  <a:srgbClr val="000000"/>
                </a:solidFill>
                <a:latin typeface="Canva Sans"/>
              </a:rPr>
              <a:t>ruhsatı</a:t>
            </a:r>
            <a:r>
              <a:rPr lang="en-US" sz="3000" dirty="0">
                <a:solidFill>
                  <a:srgbClr val="000000"/>
                </a:solidFill>
                <a:latin typeface="Canva Sans"/>
              </a:rPr>
              <a:t> </a:t>
            </a:r>
            <a:r>
              <a:rPr lang="en-US" sz="3000" dirty="0" err="1">
                <a:solidFill>
                  <a:srgbClr val="000000"/>
                </a:solidFill>
                <a:latin typeface="Canva Sans"/>
              </a:rPr>
              <a:t>başvuru</a:t>
            </a:r>
            <a:r>
              <a:rPr lang="en-US" sz="3000" dirty="0">
                <a:solidFill>
                  <a:srgbClr val="000000"/>
                </a:solidFill>
                <a:latin typeface="Canva Sans"/>
              </a:rPr>
              <a:t> </a:t>
            </a:r>
            <a:r>
              <a:rPr lang="en-US" sz="3000" dirty="0" err="1">
                <a:solidFill>
                  <a:srgbClr val="000000"/>
                </a:solidFill>
                <a:latin typeface="Canva Sans"/>
              </a:rPr>
              <a:t>aşamasında</a:t>
            </a:r>
            <a:r>
              <a:rPr lang="en-US" sz="3000" dirty="0">
                <a:solidFill>
                  <a:srgbClr val="000000"/>
                </a:solidFill>
                <a:latin typeface="Canva Sans"/>
              </a:rPr>
              <a:t> </a:t>
            </a:r>
            <a:r>
              <a:rPr lang="en-US" sz="3000" dirty="0" err="1">
                <a:solidFill>
                  <a:srgbClr val="000000"/>
                </a:solidFill>
                <a:latin typeface="Canva Sans"/>
              </a:rPr>
              <a:t>sunulmalıdır</a:t>
            </a:r>
            <a:r>
              <a:rPr lang="en-US" sz="3000" dirty="0">
                <a:solidFill>
                  <a:srgbClr val="000000"/>
                </a:solidFill>
                <a:latin typeface="Canva Sans"/>
              </a:rPr>
              <a:t>. </a:t>
            </a:r>
            <a:r>
              <a:rPr lang="en-US" sz="3000" dirty="0" err="1">
                <a:solidFill>
                  <a:srgbClr val="000000"/>
                </a:solidFill>
                <a:latin typeface="Canva Sans"/>
              </a:rPr>
              <a:t>Soğuk</a:t>
            </a:r>
            <a:r>
              <a:rPr lang="en-US" sz="3000" dirty="0">
                <a:solidFill>
                  <a:srgbClr val="000000"/>
                </a:solidFill>
                <a:latin typeface="Canva Sans"/>
              </a:rPr>
              <a:t> </a:t>
            </a:r>
            <a:r>
              <a:rPr lang="en-US" sz="3000" dirty="0" err="1">
                <a:solidFill>
                  <a:srgbClr val="000000"/>
                </a:solidFill>
                <a:latin typeface="Canva Sans"/>
              </a:rPr>
              <a:t>hava</a:t>
            </a:r>
            <a:r>
              <a:rPr lang="en-US" sz="3000" dirty="0">
                <a:solidFill>
                  <a:srgbClr val="000000"/>
                </a:solidFill>
                <a:latin typeface="Canva Sans"/>
              </a:rPr>
              <a:t> </a:t>
            </a:r>
            <a:r>
              <a:rPr lang="en-US" sz="3000" dirty="0" err="1">
                <a:solidFill>
                  <a:srgbClr val="000000"/>
                </a:solidFill>
                <a:latin typeface="Canva Sans"/>
              </a:rPr>
              <a:t>deposu</a:t>
            </a:r>
            <a:r>
              <a:rPr lang="en-US" sz="3000" dirty="0">
                <a:solidFill>
                  <a:srgbClr val="000000"/>
                </a:solidFill>
                <a:latin typeface="Canva Sans"/>
              </a:rPr>
              <a:t>; </a:t>
            </a:r>
          </a:p>
          <a:p>
            <a:pPr algn="just">
              <a:lnSpc>
                <a:spcPts val="4890"/>
              </a:lnSpc>
            </a:pPr>
            <a:r>
              <a:rPr lang="en-US" sz="3000" dirty="0">
                <a:solidFill>
                  <a:srgbClr val="000000"/>
                </a:solidFill>
                <a:latin typeface="Canva Sans"/>
              </a:rPr>
              <a:t>•</a:t>
            </a:r>
            <a:r>
              <a:rPr lang="en-US" sz="3000" dirty="0" err="1">
                <a:solidFill>
                  <a:srgbClr val="000000"/>
                </a:solidFill>
                <a:latin typeface="Canva Sans"/>
              </a:rPr>
              <a:t>Soğuk</a:t>
            </a:r>
            <a:r>
              <a:rPr lang="en-US" sz="3000" dirty="0">
                <a:solidFill>
                  <a:srgbClr val="000000"/>
                </a:solidFill>
                <a:latin typeface="Canva Sans"/>
              </a:rPr>
              <a:t> </a:t>
            </a:r>
            <a:r>
              <a:rPr lang="en-US" sz="3000" dirty="0" err="1">
                <a:solidFill>
                  <a:srgbClr val="000000"/>
                </a:solidFill>
                <a:latin typeface="Canva Sans"/>
              </a:rPr>
              <a:t>hava</a:t>
            </a:r>
            <a:r>
              <a:rPr lang="en-US" sz="3000" dirty="0">
                <a:solidFill>
                  <a:srgbClr val="000000"/>
                </a:solidFill>
                <a:latin typeface="Canva Sans"/>
              </a:rPr>
              <a:t> </a:t>
            </a:r>
            <a:r>
              <a:rPr lang="en-US" sz="3000" dirty="0" err="1">
                <a:solidFill>
                  <a:srgbClr val="000000"/>
                </a:solidFill>
                <a:latin typeface="Canva Sans"/>
              </a:rPr>
              <a:t>deposu</a:t>
            </a:r>
            <a:r>
              <a:rPr lang="en-US" sz="3000" dirty="0">
                <a:solidFill>
                  <a:srgbClr val="000000"/>
                </a:solidFill>
                <a:latin typeface="Canva Sans"/>
              </a:rPr>
              <a:t> </a:t>
            </a:r>
            <a:r>
              <a:rPr lang="en-US" sz="3000" dirty="0" err="1">
                <a:solidFill>
                  <a:srgbClr val="000000"/>
                </a:solidFill>
                <a:latin typeface="Canva Sans"/>
              </a:rPr>
              <a:t>ekipmanıyla</a:t>
            </a:r>
            <a:r>
              <a:rPr lang="en-US" sz="3000" dirty="0">
                <a:solidFill>
                  <a:srgbClr val="000000"/>
                </a:solidFill>
                <a:latin typeface="Canva Sans"/>
              </a:rPr>
              <a:t> </a:t>
            </a:r>
            <a:r>
              <a:rPr lang="en-US" sz="3000" dirty="0" err="1">
                <a:solidFill>
                  <a:srgbClr val="000000"/>
                </a:solidFill>
                <a:latin typeface="Canva Sans"/>
              </a:rPr>
              <a:t>sınırlı</a:t>
            </a:r>
            <a:r>
              <a:rPr lang="en-US" sz="3000" dirty="0">
                <a:solidFill>
                  <a:srgbClr val="000000"/>
                </a:solidFill>
                <a:latin typeface="Canva Sans"/>
              </a:rPr>
              <a:t> </a:t>
            </a:r>
            <a:r>
              <a:rPr lang="en-US" sz="3000" dirty="0" err="1">
                <a:solidFill>
                  <a:srgbClr val="000000"/>
                </a:solidFill>
                <a:latin typeface="Canva Sans"/>
              </a:rPr>
              <a:t>olmak</a:t>
            </a:r>
            <a:r>
              <a:rPr lang="en-US" sz="3000" dirty="0">
                <a:solidFill>
                  <a:srgbClr val="000000"/>
                </a:solidFill>
                <a:latin typeface="Canva Sans"/>
              </a:rPr>
              <a:t> </a:t>
            </a:r>
            <a:r>
              <a:rPr lang="en-US" sz="3000" dirty="0" err="1">
                <a:solidFill>
                  <a:srgbClr val="000000"/>
                </a:solidFill>
                <a:latin typeface="Canva Sans"/>
              </a:rPr>
              <a:t>kaydı</a:t>
            </a:r>
            <a:r>
              <a:rPr lang="en-US" sz="3000" dirty="0">
                <a:solidFill>
                  <a:srgbClr val="000000"/>
                </a:solidFill>
                <a:latin typeface="Canva Sans"/>
              </a:rPr>
              <a:t> ile </a:t>
            </a:r>
            <a:r>
              <a:rPr lang="en-US" sz="3000" dirty="0" err="1">
                <a:solidFill>
                  <a:srgbClr val="000000"/>
                </a:solidFill>
                <a:latin typeface="Canva Sans"/>
              </a:rPr>
              <a:t>mevcut</a:t>
            </a:r>
            <a:r>
              <a:rPr lang="en-US" sz="3000" dirty="0">
                <a:solidFill>
                  <a:srgbClr val="000000"/>
                </a:solidFill>
                <a:latin typeface="Canva Sans"/>
              </a:rPr>
              <a:t> </a:t>
            </a:r>
            <a:r>
              <a:rPr lang="en-US" sz="3000" dirty="0" err="1">
                <a:solidFill>
                  <a:srgbClr val="000000"/>
                </a:solidFill>
                <a:latin typeface="Canva Sans"/>
              </a:rPr>
              <a:t>bir</a:t>
            </a:r>
            <a:r>
              <a:rPr lang="en-US" sz="3000" dirty="0">
                <a:solidFill>
                  <a:srgbClr val="000000"/>
                </a:solidFill>
                <a:latin typeface="Canva Sans"/>
              </a:rPr>
              <a:t> </a:t>
            </a:r>
            <a:r>
              <a:rPr lang="en-US" sz="3000" dirty="0" err="1">
                <a:solidFill>
                  <a:srgbClr val="000000"/>
                </a:solidFill>
                <a:latin typeface="Canva Sans"/>
              </a:rPr>
              <a:t>tesisin</a:t>
            </a:r>
            <a:r>
              <a:rPr lang="en-US" sz="3000" dirty="0">
                <a:solidFill>
                  <a:srgbClr val="000000"/>
                </a:solidFill>
                <a:latin typeface="Canva Sans"/>
              </a:rPr>
              <a:t> (</a:t>
            </a:r>
            <a:r>
              <a:rPr lang="en-US" sz="3000" dirty="0" err="1">
                <a:solidFill>
                  <a:srgbClr val="000000"/>
                </a:solidFill>
                <a:latin typeface="Canva Sans"/>
              </a:rPr>
              <a:t>süt</a:t>
            </a:r>
            <a:r>
              <a:rPr lang="en-US" sz="3000" dirty="0">
                <a:solidFill>
                  <a:srgbClr val="000000"/>
                </a:solidFill>
                <a:latin typeface="Canva Sans"/>
              </a:rPr>
              <a:t> </a:t>
            </a:r>
            <a:r>
              <a:rPr lang="en-US" sz="3000" dirty="0" err="1">
                <a:solidFill>
                  <a:srgbClr val="000000"/>
                </a:solidFill>
                <a:latin typeface="Canva Sans"/>
              </a:rPr>
              <a:t>işleme</a:t>
            </a:r>
            <a:r>
              <a:rPr lang="en-US" sz="3000" dirty="0">
                <a:solidFill>
                  <a:srgbClr val="000000"/>
                </a:solidFill>
                <a:latin typeface="Canva Sans"/>
              </a:rPr>
              <a:t>, et </a:t>
            </a:r>
            <a:r>
              <a:rPr lang="en-US" sz="3000" dirty="0" err="1">
                <a:solidFill>
                  <a:srgbClr val="000000"/>
                </a:solidFill>
                <a:latin typeface="Canva Sans"/>
              </a:rPr>
              <a:t>işleme</a:t>
            </a:r>
            <a:r>
              <a:rPr lang="en-US" sz="3000" dirty="0">
                <a:solidFill>
                  <a:srgbClr val="000000"/>
                </a:solidFill>
                <a:latin typeface="Canva Sans"/>
              </a:rPr>
              <a:t> vb.) </a:t>
            </a:r>
            <a:r>
              <a:rPr lang="en-US" sz="3000" dirty="0" err="1">
                <a:solidFill>
                  <a:srgbClr val="000000"/>
                </a:solidFill>
                <a:latin typeface="Canva Sans"/>
              </a:rPr>
              <a:t>bir</a:t>
            </a:r>
            <a:r>
              <a:rPr lang="en-US" sz="3000" dirty="0">
                <a:solidFill>
                  <a:srgbClr val="000000"/>
                </a:solidFill>
                <a:latin typeface="Canva Sans"/>
              </a:rPr>
              <a:t> </a:t>
            </a:r>
            <a:r>
              <a:rPr lang="en-US" sz="3000" dirty="0" err="1">
                <a:solidFill>
                  <a:srgbClr val="000000"/>
                </a:solidFill>
                <a:latin typeface="Canva Sans"/>
              </a:rPr>
              <a:t>ünitesi</a:t>
            </a:r>
            <a:r>
              <a:rPr lang="en-US" sz="3000" dirty="0">
                <a:solidFill>
                  <a:srgbClr val="000000"/>
                </a:solidFill>
                <a:latin typeface="Canva Sans"/>
              </a:rPr>
              <a:t> </a:t>
            </a:r>
            <a:r>
              <a:rPr lang="en-US" sz="3000" dirty="0" err="1">
                <a:solidFill>
                  <a:srgbClr val="000000"/>
                </a:solidFill>
                <a:latin typeface="Canva Sans"/>
              </a:rPr>
              <a:t>olarak</a:t>
            </a:r>
            <a:r>
              <a:rPr lang="en-US" sz="3000" dirty="0">
                <a:solidFill>
                  <a:srgbClr val="000000"/>
                </a:solidFill>
                <a:latin typeface="Canva Sans"/>
              </a:rPr>
              <a:t> </a:t>
            </a:r>
            <a:r>
              <a:rPr lang="en-US" sz="3000" dirty="0" err="1">
                <a:solidFill>
                  <a:srgbClr val="000000"/>
                </a:solidFill>
                <a:latin typeface="Canva Sans"/>
              </a:rPr>
              <a:t>yapılıyor</a:t>
            </a:r>
            <a:r>
              <a:rPr lang="en-US" sz="3000" dirty="0">
                <a:solidFill>
                  <a:srgbClr val="000000"/>
                </a:solidFill>
                <a:latin typeface="Canva Sans"/>
              </a:rPr>
              <a:t> </a:t>
            </a:r>
            <a:r>
              <a:rPr lang="en-US" sz="3000" dirty="0" err="1">
                <a:solidFill>
                  <a:srgbClr val="000000"/>
                </a:solidFill>
                <a:latin typeface="Canva Sans"/>
              </a:rPr>
              <a:t>ise</a:t>
            </a:r>
            <a:r>
              <a:rPr lang="en-US" sz="3000" dirty="0">
                <a:solidFill>
                  <a:srgbClr val="000000"/>
                </a:solidFill>
                <a:latin typeface="Canva Sans"/>
              </a:rPr>
              <a:t>; </a:t>
            </a:r>
            <a:r>
              <a:rPr lang="en-US" sz="3000" dirty="0" err="1">
                <a:solidFill>
                  <a:srgbClr val="000000"/>
                </a:solidFill>
                <a:latin typeface="Canva Sans"/>
              </a:rPr>
              <a:t>yatırımın</a:t>
            </a:r>
            <a:r>
              <a:rPr lang="en-US" sz="3000" dirty="0">
                <a:solidFill>
                  <a:srgbClr val="000000"/>
                </a:solidFill>
                <a:latin typeface="Canva Sans"/>
              </a:rPr>
              <a:t> </a:t>
            </a:r>
            <a:r>
              <a:rPr lang="en-US" sz="3000" dirty="0" err="1">
                <a:solidFill>
                  <a:srgbClr val="000000"/>
                </a:solidFill>
                <a:latin typeface="Canva Sans"/>
              </a:rPr>
              <a:t>niteliği</a:t>
            </a:r>
            <a:r>
              <a:rPr lang="en-US" sz="3000" dirty="0">
                <a:solidFill>
                  <a:srgbClr val="000000"/>
                </a:solidFill>
                <a:latin typeface="Canva Sans"/>
              </a:rPr>
              <a:t> </a:t>
            </a:r>
            <a:r>
              <a:rPr lang="en-US" sz="3000" dirty="0" err="1">
                <a:solidFill>
                  <a:srgbClr val="000000"/>
                </a:solidFill>
                <a:latin typeface="Canva Sans"/>
              </a:rPr>
              <a:t>teknoloji</a:t>
            </a:r>
            <a:r>
              <a:rPr lang="en-US" sz="3000" dirty="0">
                <a:solidFill>
                  <a:srgbClr val="000000"/>
                </a:solidFill>
                <a:latin typeface="Canva Sans"/>
              </a:rPr>
              <a:t> </a:t>
            </a:r>
            <a:r>
              <a:rPr lang="en-US" sz="3000" dirty="0" err="1">
                <a:solidFill>
                  <a:srgbClr val="000000"/>
                </a:solidFill>
                <a:latin typeface="Canva Sans"/>
              </a:rPr>
              <a:t>yenileme</a:t>
            </a:r>
            <a:r>
              <a:rPr lang="en-US" sz="3000" dirty="0">
                <a:solidFill>
                  <a:srgbClr val="000000"/>
                </a:solidFill>
                <a:latin typeface="Canva Sans"/>
              </a:rPr>
              <a:t> </a:t>
            </a:r>
            <a:r>
              <a:rPr lang="en-US" sz="3000" dirty="0" err="1">
                <a:solidFill>
                  <a:srgbClr val="000000"/>
                </a:solidFill>
                <a:latin typeface="Canva Sans"/>
              </a:rPr>
              <a:t>ve</a:t>
            </a:r>
            <a:r>
              <a:rPr lang="en-US" sz="3000" dirty="0">
                <a:solidFill>
                  <a:srgbClr val="000000"/>
                </a:solidFill>
                <a:latin typeface="Canva Sans"/>
              </a:rPr>
              <a:t>/</a:t>
            </a:r>
            <a:r>
              <a:rPr lang="en-US" sz="3000" dirty="0" err="1">
                <a:solidFill>
                  <a:srgbClr val="000000"/>
                </a:solidFill>
                <a:latin typeface="Canva Sans"/>
              </a:rPr>
              <a:t>veya</a:t>
            </a:r>
            <a:r>
              <a:rPr lang="en-US" sz="3000" dirty="0">
                <a:solidFill>
                  <a:srgbClr val="000000"/>
                </a:solidFill>
                <a:latin typeface="Canva Sans"/>
              </a:rPr>
              <a:t> </a:t>
            </a:r>
            <a:r>
              <a:rPr lang="en-US" sz="3000" dirty="0" err="1">
                <a:solidFill>
                  <a:srgbClr val="000000"/>
                </a:solidFill>
                <a:latin typeface="Canva Sans"/>
              </a:rPr>
              <a:t>modernizasyon</a:t>
            </a:r>
            <a:r>
              <a:rPr lang="en-US" sz="3000" dirty="0">
                <a:solidFill>
                  <a:srgbClr val="000000"/>
                </a:solidFill>
                <a:latin typeface="Canva Sans"/>
              </a:rPr>
              <a:t>, </a:t>
            </a:r>
            <a:r>
              <a:rPr lang="en-US" sz="3000" dirty="0" err="1">
                <a:solidFill>
                  <a:srgbClr val="000000"/>
                </a:solidFill>
                <a:latin typeface="Canva Sans"/>
              </a:rPr>
              <a:t>konu</a:t>
            </a:r>
            <a:r>
              <a:rPr lang="en-US" sz="3000" dirty="0">
                <a:solidFill>
                  <a:srgbClr val="000000"/>
                </a:solidFill>
                <a:latin typeface="Canva Sans"/>
              </a:rPr>
              <a:t> </a:t>
            </a:r>
            <a:r>
              <a:rPr lang="en-US" sz="3000" dirty="0" err="1">
                <a:solidFill>
                  <a:srgbClr val="000000"/>
                </a:solidFill>
                <a:latin typeface="Canva Sans"/>
              </a:rPr>
              <a:t>kodu</a:t>
            </a:r>
            <a:r>
              <a:rPr lang="en-US" sz="3000" dirty="0">
                <a:solidFill>
                  <a:srgbClr val="000000"/>
                </a:solidFill>
                <a:latin typeface="Canva Sans"/>
              </a:rPr>
              <a:t> </a:t>
            </a:r>
            <a:r>
              <a:rPr lang="en-US" sz="3000" dirty="0" err="1">
                <a:solidFill>
                  <a:srgbClr val="000000"/>
                </a:solidFill>
                <a:latin typeface="Canva Sans"/>
              </a:rPr>
              <a:t>ise</a:t>
            </a:r>
            <a:r>
              <a:rPr lang="en-US" sz="3000" dirty="0">
                <a:solidFill>
                  <a:srgbClr val="000000"/>
                </a:solidFill>
                <a:latin typeface="Canva Sans"/>
              </a:rPr>
              <a:t> AİFG-A </a:t>
            </a:r>
            <a:r>
              <a:rPr lang="en-US" sz="3000" dirty="0" err="1">
                <a:solidFill>
                  <a:srgbClr val="000000"/>
                </a:solidFill>
                <a:latin typeface="Canva Sans"/>
              </a:rPr>
              <a:t>olmalıdır</a:t>
            </a:r>
            <a:r>
              <a:rPr lang="en-US" sz="3000" dirty="0">
                <a:solidFill>
                  <a:srgbClr val="000000"/>
                </a:solidFill>
                <a:latin typeface="Canva Sans"/>
              </a:rPr>
              <a:t>. </a:t>
            </a:r>
          </a:p>
          <a:p>
            <a:pPr>
              <a:lnSpc>
                <a:spcPts val="1400"/>
              </a:lnSpc>
            </a:pPr>
            <a:endParaRP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10198614" y="4894076"/>
            <a:ext cx="8089386" cy="5392924"/>
          </a:xfrm>
          <a:prstGeom prst="rect">
            <a:avLst/>
          </a:prstGeom>
        </p:spPr>
      </p:pic>
      <p:sp>
        <p:nvSpPr>
          <p:cNvPr id="6" name="TextBox 6"/>
          <p:cNvSpPr txBox="1"/>
          <p:nvPr/>
        </p:nvSpPr>
        <p:spPr>
          <a:xfrm>
            <a:off x="10386783" y="1161430"/>
            <a:ext cx="7713047" cy="2243520"/>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Tarımsal Ürünlerin Depolanması</a:t>
            </a:r>
          </a:p>
          <a:p>
            <a:pPr algn="ctr">
              <a:lnSpc>
                <a:spcPts val="5994"/>
              </a:lnSpc>
            </a:pPr>
            <a:r>
              <a:rPr lang="en-US" sz="4281">
                <a:solidFill>
                  <a:srgbClr val="000000"/>
                </a:solidFill>
                <a:latin typeface="Roboto Bold"/>
              </a:rPr>
              <a:t> Çelik Silo-Soğuk Hava Deposu</a:t>
            </a:r>
          </a:p>
        </p:txBody>
      </p:sp>
      <p:sp>
        <p:nvSpPr>
          <p:cNvPr id="7" name="TextBox 7"/>
          <p:cNvSpPr txBox="1"/>
          <p:nvPr/>
        </p:nvSpPr>
        <p:spPr>
          <a:xfrm>
            <a:off x="399839" y="977856"/>
            <a:ext cx="9548767" cy="1467485"/>
          </a:xfrm>
          <a:prstGeom prst="rect">
            <a:avLst/>
          </a:prstGeom>
        </p:spPr>
        <p:txBody>
          <a:bodyPr lIns="0" tIns="0" rIns="0" bIns="0" rtlCol="0" anchor="t">
            <a:spAutoFit/>
          </a:bodyPr>
          <a:lstStyle/>
          <a:p>
            <a:pPr algn="just">
              <a:lnSpc>
                <a:spcPts val="4890"/>
              </a:lnSpc>
            </a:pPr>
            <a:r>
              <a:rPr lang="en-US" sz="3000">
                <a:solidFill>
                  <a:srgbClr val="000000"/>
                </a:solidFill>
                <a:latin typeface="Canva Sans"/>
              </a:rPr>
              <a:t>•Bağımsız bir tesis olarak yapılıyor ise niteliği yeni tesis, konu kodu ise AİFG-B olmalıdır. </a:t>
            </a:r>
          </a:p>
          <a:p>
            <a:pPr>
              <a:lnSpc>
                <a:spcPts val="1400"/>
              </a:lnSpc>
            </a:pPr>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571505" y="239295"/>
            <a:ext cx="7713047" cy="1488002"/>
          </a:xfrm>
          <a:prstGeom prst="rect">
            <a:avLst/>
          </a:prstGeom>
        </p:spPr>
        <p:txBody>
          <a:bodyPr lIns="0" tIns="0" rIns="0" bIns="0" rtlCol="0" anchor="t">
            <a:spAutoFit/>
          </a:bodyPr>
          <a:lstStyle/>
          <a:p>
            <a:pPr algn="ctr">
              <a:lnSpc>
                <a:spcPts val="5994"/>
              </a:lnSpc>
            </a:pPr>
            <a:r>
              <a:rPr lang="en-US" sz="4281" dirty="0" err="1">
                <a:solidFill>
                  <a:srgbClr val="000000"/>
                </a:solidFill>
                <a:latin typeface="Roboto Bold"/>
              </a:rPr>
              <a:t>Tarımsal</a:t>
            </a:r>
            <a:r>
              <a:rPr lang="en-US" sz="4281" dirty="0">
                <a:solidFill>
                  <a:srgbClr val="000000"/>
                </a:solidFill>
                <a:latin typeface="Roboto Bold"/>
              </a:rPr>
              <a:t> </a:t>
            </a:r>
            <a:r>
              <a:rPr lang="en-US" sz="4281" dirty="0" err="1">
                <a:solidFill>
                  <a:srgbClr val="000000"/>
                </a:solidFill>
                <a:latin typeface="Roboto Bold"/>
              </a:rPr>
              <a:t>Üretime</a:t>
            </a:r>
            <a:r>
              <a:rPr lang="en-US" sz="4281" dirty="0">
                <a:solidFill>
                  <a:srgbClr val="000000"/>
                </a:solidFill>
                <a:latin typeface="Roboto Bold"/>
              </a:rPr>
              <a:t> </a:t>
            </a:r>
            <a:r>
              <a:rPr lang="en-US" sz="4281" dirty="0" err="1">
                <a:solidFill>
                  <a:srgbClr val="000000"/>
                </a:solidFill>
                <a:latin typeface="Roboto Bold"/>
              </a:rPr>
              <a:t>Yönelik</a:t>
            </a:r>
            <a:endParaRPr lang="en-US" sz="4281" dirty="0">
              <a:solidFill>
                <a:srgbClr val="000000"/>
              </a:solidFill>
              <a:latin typeface="Roboto Bold"/>
            </a:endParaRPr>
          </a:p>
          <a:p>
            <a:pPr algn="ctr">
              <a:lnSpc>
                <a:spcPts val="5994"/>
              </a:lnSpc>
            </a:pPr>
            <a:r>
              <a:rPr lang="en-US" sz="4281" dirty="0">
                <a:solidFill>
                  <a:srgbClr val="000000"/>
                </a:solidFill>
                <a:latin typeface="Roboto Bold"/>
              </a:rPr>
              <a:t> </a:t>
            </a:r>
            <a:r>
              <a:rPr lang="en-US" sz="4281" dirty="0" err="1">
                <a:solidFill>
                  <a:srgbClr val="000000"/>
                </a:solidFill>
                <a:latin typeface="Roboto Bold"/>
              </a:rPr>
              <a:t>Ahır</a:t>
            </a:r>
            <a:r>
              <a:rPr lang="en-US" sz="4281" dirty="0">
                <a:solidFill>
                  <a:srgbClr val="000000"/>
                </a:solidFill>
                <a:latin typeface="Roboto Bold"/>
              </a:rPr>
              <a:t> </a:t>
            </a:r>
            <a:r>
              <a:rPr lang="en-US" sz="4281" dirty="0" err="1">
                <a:solidFill>
                  <a:srgbClr val="000000"/>
                </a:solidFill>
                <a:latin typeface="Roboto Bold"/>
              </a:rPr>
              <a:t>ve</a:t>
            </a:r>
            <a:r>
              <a:rPr lang="en-US" sz="4281" dirty="0">
                <a:solidFill>
                  <a:srgbClr val="000000"/>
                </a:solidFill>
                <a:latin typeface="Roboto Bold"/>
              </a:rPr>
              <a:t> </a:t>
            </a:r>
            <a:r>
              <a:rPr lang="en-US" sz="4281" dirty="0" err="1">
                <a:solidFill>
                  <a:srgbClr val="000000"/>
                </a:solidFill>
                <a:latin typeface="Roboto Bold"/>
              </a:rPr>
              <a:t>Ağıl</a:t>
            </a:r>
            <a:r>
              <a:rPr lang="en-US" sz="4281" dirty="0">
                <a:solidFill>
                  <a:srgbClr val="000000"/>
                </a:solidFill>
                <a:latin typeface="Roboto Bold"/>
              </a:rPr>
              <a:t> </a:t>
            </a:r>
            <a:r>
              <a:rPr lang="en-US" sz="4281" dirty="0" err="1">
                <a:solidFill>
                  <a:srgbClr val="000000"/>
                </a:solidFill>
                <a:latin typeface="Roboto Bold"/>
              </a:rPr>
              <a:t>Yatırımları</a:t>
            </a:r>
            <a:endParaRPr lang="en-US" sz="4281" dirty="0">
              <a:solidFill>
                <a:srgbClr val="000000"/>
              </a:solidFill>
              <a:latin typeface="Roboto Bold"/>
            </a:endParaRPr>
          </a:p>
        </p:txBody>
      </p:sp>
      <p:sp>
        <p:nvSpPr>
          <p:cNvPr id="7" name="TextBox 7"/>
          <p:cNvSpPr txBox="1"/>
          <p:nvPr/>
        </p:nvSpPr>
        <p:spPr>
          <a:xfrm>
            <a:off x="333040" y="191122"/>
            <a:ext cx="9548767" cy="9979319"/>
          </a:xfrm>
          <a:prstGeom prst="rect">
            <a:avLst/>
          </a:prstGeom>
        </p:spPr>
        <p:txBody>
          <a:bodyPr lIns="0" tIns="0" rIns="0" bIns="0" rtlCol="0" anchor="t">
            <a:spAutoFit/>
          </a:bodyPr>
          <a:lstStyle/>
          <a:p>
            <a:pPr algn="just">
              <a:lnSpc>
                <a:spcPts val="4564"/>
              </a:lnSpc>
            </a:pPr>
            <a:r>
              <a:rPr lang="en-US" sz="2800" dirty="0">
                <a:solidFill>
                  <a:srgbClr val="000000"/>
                </a:solidFill>
                <a:latin typeface="Canva Sans Bold"/>
              </a:rPr>
              <a:t>c) </a:t>
            </a:r>
            <a:r>
              <a:rPr lang="en-US" sz="2800" dirty="0" err="1">
                <a:solidFill>
                  <a:srgbClr val="000000"/>
                </a:solidFill>
                <a:latin typeface="Canva Sans Bold"/>
              </a:rPr>
              <a:t>Tarımsal</a:t>
            </a:r>
            <a:r>
              <a:rPr lang="en-US" sz="2800" dirty="0">
                <a:solidFill>
                  <a:srgbClr val="000000"/>
                </a:solidFill>
                <a:latin typeface="Canva Sans Bold"/>
              </a:rPr>
              <a:t> </a:t>
            </a:r>
            <a:r>
              <a:rPr lang="en-US" sz="2800" dirty="0" err="1">
                <a:solidFill>
                  <a:srgbClr val="000000"/>
                </a:solidFill>
                <a:latin typeface="Canva Sans Bold"/>
              </a:rPr>
              <a:t>Sabit</a:t>
            </a:r>
            <a:r>
              <a:rPr lang="en-US" sz="2800" dirty="0">
                <a:solidFill>
                  <a:srgbClr val="000000"/>
                </a:solidFill>
                <a:latin typeface="Canva Sans Bold"/>
              </a:rPr>
              <a:t> </a:t>
            </a:r>
            <a:r>
              <a:rPr lang="en-US" sz="2800" dirty="0" err="1">
                <a:solidFill>
                  <a:srgbClr val="000000"/>
                </a:solidFill>
                <a:latin typeface="Canva Sans Bold"/>
              </a:rPr>
              <a:t>Yatırımlar</a:t>
            </a:r>
            <a:endParaRPr lang="en-US" sz="2800" dirty="0">
              <a:solidFill>
                <a:srgbClr val="000000"/>
              </a:solidFill>
              <a:latin typeface="Canva Sans Bold"/>
            </a:endParaRPr>
          </a:p>
          <a:p>
            <a:pPr algn="just">
              <a:lnSpc>
                <a:spcPts val="4564"/>
              </a:lnSpc>
            </a:pPr>
            <a:r>
              <a:rPr lang="en-US" sz="2800" dirty="0">
                <a:solidFill>
                  <a:srgbClr val="000000"/>
                </a:solidFill>
                <a:latin typeface="Canva Sans Bold"/>
              </a:rPr>
              <a:t> 1. </a:t>
            </a:r>
            <a:r>
              <a:rPr lang="en-US" sz="2800" dirty="0" err="1">
                <a:solidFill>
                  <a:srgbClr val="000000"/>
                </a:solidFill>
                <a:latin typeface="Canva Sans Bold"/>
              </a:rPr>
              <a:t>Tarımsal</a:t>
            </a:r>
            <a:r>
              <a:rPr lang="en-US" sz="2800" dirty="0">
                <a:solidFill>
                  <a:srgbClr val="000000"/>
                </a:solidFill>
                <a:latin typeface="Canva Sans Bold"/>
              </a:rPr>
              <a:t> </a:t>
            </a:r>
            <a:r>
              <a:rPr lang="en-US" sz="2800" dirty="0" err="1">
                <a:solidFill>
                  <a:srgbClr val="000000"/>
                </a:solidFill>
                <a:latin typeface="Canva Sans Bold"/>
              </a:rPr>
              <a:t>üretime</a:t>
            </a:r>
            <a:r>
              <a:rPr lang="en-US" sz="2800" dirty="0">
                <a:solidFill>
                  <a:srgbClr val="000000"/>
                </a:solidFill>
                <a:latin typeface="Canva Sans Bold"/>
              </a:rPr>
              <a:t> </a:t>
            </a:r>
            <a:r>
              <a:rPr lang="en-US" sz="2800" dirty="0" err="1">
                <a:solidFill>
                  <a:srgbClr val="000000"/>
                </a:solidFill>
                <a:latin typeface="Canva Sans Bold"/>
              </a:rPr>
              <a:t>yönelik</a:t>
            </a:r>
            <a:r>
              <a:rPr lang="en-US" sz="2800" dirty="0">
                <a:solidFill>
                  <a:srgbClr val="000000"/>
                </a:solidFill>
                <a:latin typeface="Canva Sans Bold"/>
              </a:rPr>
              <a:t> </a:t>
            </a:r>
            <a:r>
              <a:rPr lang="en-US" sz="2800" dirty="0" err="1">
                <a:solidFill>
                  <a:srgbClr val="000000"/>
                </a:solidFill>
                <a:latin typeface="Canva Sans Bold"/>
              </a:rPr>
              <a:t>ahır</a:t>
            </a:r>
            <a:r>
              <a:rPr lang="en-US" sz="2800" dirty="0">
                <a:solidFill>
                  <a:srgbClr val="000000"/>
                </a:solidFill>
                <a:latin typeface="Canva Sans Bold"/>
              </a:rPr>
              <a:t> </a:t>
            </a:r>
            <a:r>
              <a:rPr lang="en-US" sz="2800" dirty="0" err="1">
                <a:solidFill>
                  <a:srgbClr val="000000"/>
                </a:solidFill>
                <a:latin typeface="Canva Sans Bold"/>
              </a:rPr>
              <a:t>ve</a:t>
            </a:r>
            <a:r>
              <a:rPr lang="en-US" sz="2800" dirty="0">
                <a:solidFill>
                  <a:srgbClr val="000000"/>
                </a:solidFill>
                <a:latin typeface="Canva Sans Bold"/>
              </a:rPr>
              <a:t> </a:t>
            </a:r>
            <a:r>
              <a:rPr lang="en-US" sz="2800" dirty="0" err="1">
                <a:solidFill>
                  <a:srgbClr val="000000"/>
                </a:solidFill>
                <a:latin typeface="Canva Sans Bold"/>
              </a:rPr>
              <a:t>ağıl</a:t>
            </a:r>
            <a:r>
              <a:rPr lang="en-US" sz="2800" dirty="0">
                <a:solidFill>
                  <a:srgbClr val="000000"/>
                </a:solidFill>
                <a:latin typeface="Canva Sans Bold"/>
              </a:rPr>
              <a:t> </a:t>
            </a:r>
            <a:r>
              <a:rPr lang="en-US" sz="2800" dirty="0" err="1">
                <a:solidFill>
                  <a:srgbClr val="000000"/>
                </a:solidFill>
                <a:latin typeface="Canva Sans Bold"/>
              </a:rPr>
              <a:t>yatırımları</a:t>
            </a:r>
            <a:endParaRPr lang="en-US" sz="2800" dirty="0">
              <a:solidFill>
                <a:srgbClr val="000000"/>
              </a:solidFill>
              <a:latin typeface="Canva Sans Bold"/>
            </a:endParaRPr>
          </a:p>
          <a:p>
            <a:pPr algn="just">
              <a:lnSpc>
                <a:spcPts val="4564"/>
              </a:lnSpc>
            </a:pPr>
            <a:r>
              <a:rPr lang="en-US" sz="2800" dirty="0">
                <a:solidFill>
                  <a:srgbClr val="000000"/>
                </a:solidFill>
                <a:latin typeface="Canva Sans"/>
              </a:rPr>
              <a:t> (51 </a:t>
            </a:r>
            <a:r>
              <a:rPr lang="en-US" sz="2800" dirty="0" err="1">
                <a:solidFill>
                  <a:srgbClr val="000000"/>
                </a:solidFill>
                <a:latin typeface="Canva Sans"/>
              </a:rPr>
              <a:t>Büyükbaş</a:t>
            </a:r>
            <a:r>
              <a:rPr lang="en-US" sz="2800" dirty="0">
                <a:solidFill>
                  <a:srgbClr val="000000"/>
                </a:solidFill>
                <a:latin typeface="Canva Sans"/>
              </a:rPr>
              <a:t> </a:t>
            </a:r>
            <a:r>
              <a:rPr lang="en-US" sz="2800" dirty="0" err="1">
                <a:solidFill>
                  <a:srgbClr val="000000"/>
                </a:solidFill>
                <a:latin typeface="Canva Sans"/>
              </a:rPr>
              <a:t>ya</a:t>
            </a:r>
            <a:r>
              <a:rPr lang="en-US" sz="2800" dirty="0">
                <a:solidFill>
                  <a:srgbClr val="000000"/>
                </a:solidFill>
                <a:latin typeface="Canva Sans"/>
              </a:rPr>
              <a:t> da 301 </a:t>
            </a:r>
            <a:r>
              <a:rPr lang="en-US" sz="2800" dirty="0" err="1">
                <a:solidFill>
                  <a:srgbClr val="000000"/>
                </a:solidFill>
                <a:latin typeface="Canva Sans"/>
              </a:rPr>
              <a:t>küçükbaş</a:t>
            </a:r>
            <a:r>
              <a:rPr lang="en-US" sz="2800" dirty="0">
                <a:solidFill>
                  <a:srgbClr val="000000"/>
                </a:solidFill>
                <a:latin typeface="Canva Sans"/>
              </a:rPr>
              <a:t> </a:t>
            </a:r>
            <a:r>
              <a:rPr lang="en-US" sz="2800" dirty="0" err="1">
                <a:solidFill>
                  <a:srgbClr val="000000"/>
                </a:solidFill>
                <a:latin typeface="Canva Sans"/>
              </a:rPr>
              <a:t>hayvan</a:t>
            </a:r>
            <a:r>
              <a:rPr lang="en-US" sz="2800" dirty="0">
                <a:solidFill>
                  <a:srgbClr val="000000"/>
                </a:solidFill>
                <a:latin typeface="Canva Sans"/>
              </a:rPr>
              <a:t> </a:t>
            </a:r>
            <a:r>
              <a:rPr lang="en-US" sz="2800" dirty="0" err="1">
                <a:solidFill>
                  <a:srgbClr val="000000"/>
                </a:solidFill>
                <a:latin typeface="Canva Sans"/>
              </a:rPr>
              <a:t>mevcudu</a:t>
            </a:r>
            <a:r>
              <a:rPr lang="en-US" sz="2800" dirty="0">
                <a:solidFill>
                  <a:srgbClr val="000000"/>
                </a:solidFill>
                <a:latin typeface="Canva Sans"/>
              </a:rPr>
              <a:t> </a:t>
            </a:r>
            <a:r>
              <a:rPr lang="en-US" sz="2800" dirty="0" err="1">
                <a:solidFill>
                  <a:srgbClr val="000000"/>
                </a:solidFill>
                <a:latin typeface="Canva Sans"/>
              </a:rPr>
              <a:t>olan</a:t>
            </a:r>
            <a:r>
              <a:rPr lang="en-US" sz="2800" dirty="0">
                <a:solidFill>
                  <a:srgbClr val="000000"/>
                </a:solidFill>
                <a:latin typeface="Canva Sans"/>
              </a:rPr>
              <a:t> </a:t>
            </a:r>
            <a:r>
              <a:rPr lang="en-US" sz="2800" dirty="0" err="1">
                <a:solidFill>
                  <a:srgbClr val="000000"/>
                </a:solidFill>
                <a:latin typeface="Canva Sans"/>
              </a:rPr>
              <a:t>tesislerin</a:t>
            </a:r>
            <a:r>
              <a:rPr lang="en-US" sz="2800" dirty="0">
                <a:solidFill>
                  <a:srgbClr val="000000"/>
                </a:solidFill>
                <a:latin typeface="Canva Sans"/>
              </a:rPr>
              <a:t> </a:t>
            </a:r>
            <a:r>
              <a:rPr lang="en-US" sz="2800" dirty="0" err="1">
                <a:solidFill>
                  <a:srgbClr val="000000"/>
                </a:solidFill>
                <a:latin typeface="Canva Sans"/>
              </a:rPr>
              <a:t>kapasite</a:t>
            </a:r>
            <a:r>
              <a:rPr lang="en-US" sz="2800" dirty="0">
                <a:solidFill>
                  <a:srgbClr val="000000"/>
                </a:solidFill>
                <a:latin typeface="Canva Sans"/>
              </a:rPr>
              <a:t> </a:t>
            </a:r>
            <a:r>
              <a:rPr lang="en-US" sz="2800" dirty="0" err="1">
                <a:solidFill>
                  <a:srgbClr val="000000"/>
                </a:solidFill>
                <a:latin typeface="Canva Sans"/>
              </a:rPr>
              <a:t>artırımı</a:t>
            </a:r>
            <a:r>
              <a:rPr lang="en-US" sz="2800" dirty="0">
                <a:solidFill>
                  <a:srgbClr val="000000"/>
                </a:solidFill>
                <a:latin typeface="Canva Sans"/>
              </a:rPr>
              <a:t>, </a:t>
            </a:r>
            <a:r>
              <a:rPr lang="en-US" sz="2800" dirty="0" err="1">
                <a:solidFill>
                  <a:srgbClr val="000000"/>
                </a:solidFill>
                <a:latin typeface="Canva Sans"/>
              </a:rPr>
              <a:t>teknoloji</a:t>
            </a:r>
            <a:r>
              <a:rPr lang="en-US" sz="2800" dirty="0">
                <a:solidFill>
                  <a:srgbClr val="000000"/>
                </a:solidFill>
                <a:latin typeface="Canva Sans"/>
              </a:rPr>
              <a:t> </a:t>
            </a:r>
            <a:r>
              <a:rPr lang="en-US" sz="2800" dirty="0" err="1">
                <a:solidFill>
                  <a:srgbClr val="000000"/>
                </a:solidFill>
                <a:latin typeface="Canva Sans"/>
              </a:rPr>
              <a:t>yenileme</a:t>
            </a:r>
            <a:r>
              <a:rPr lang="en-US" sz="2800" dirty="0">
                <a:solidFill>
                  <a:srgbClr val="000000"/>
                </a:solidFill>
                <a:latin typeface="Canva Sans"/>
              </a:rPr>
              <a:t> </a:t>
            </a:r>
            <a:r>
              <a:rPr lang="en-US" sz="2800" dirty="0" err="1">
                <a:solidFill>
                  <a:srgbClr val="000000"/>
                </a:solidFill>
                <a:latin typeface="Canva Sans"/>
              </a:rPr>
              <a:t>ve</a:t>
            </a:r>
            <a:r>
              <a:rPr lang="en-US" sz="2800" dirty="0">
                <a:solidFill>
                  <a:srgbClr val="000000"/>
                </a:solidFill>
                <a:latin typeface="Canva Sans"/>
              </a:rPr>
              <a:t>/</a:t>
            </a:r>
            <a:r>
              <a:rPr lang="en-US" sz="2800" dirty="0" err="1">
                <a:solidFill>
                  <a:srgbClr val="000000"/>
                </a:solidFill>
                <a:latin typeface="Canva Sans"/>
              </a:rPr>
              <a:t>veya</a:t>
            </a:r>
            <a:r>
              <a:rPr lang="en-US" sz="2800" dirty="0">
                <a:solidFill>
                  <a:srgbClr val="000000"/>
                </a:solidFill>
                <a:latin typeface="Canva Sans"/>
              </a:rPr>
              <a:t> </a:t>
            </a:r>
            <a:r>
              <a:rPr lang="en-US" sz="2800" dirty="0" err="1">
                <a:solidFill>
                  <a:srgbClr val="000000"/>
                </a:solidFill>
                <a:latin typeface="Canva Sans"/>
              </a:rPr>
              <a:t>modernizasyonu</a:t>
            </a:r>
            <a:r>
              <a:rPr lang="en-US" sz="2800" dirty="0">
                <a:solidFill>
                  <a:srgbClr val="000000"/>
                </a:solidFill>
                <a:latin typeface="Canva Sans"/>
              </a:rPr>
              <a:t>)</a:t>
            </a:r>
          </a:p>
          <a:p>
            <a:pPr algn="just">
              <a:lnSpc>
                <a:spcPts val="4564"/>
              </a:lnSpc>
            </a:pPr>
            <a:r>
              <a:rPr lang="en-US" sz="2800" dirty="0">
                <a:solidFill>
                  <a:srgbClr val="000000"/>
                </a:solidFill>
                <a:latin typeface="Canva Sans Bold"/>
              </a:rPr>
              <a:t> 2-Küçük </a:t>
            </a:r>
            <a:r>
              <a:rPr lang="en-US" sz="2800" dirty="0" err="1">
                <a:solidFill>
                  <a:srgbClr val="000000"/>
                </a:solidFill>
                <a:latin typeface="Canva Sans Bold"/>
              </a:rPr>
              <a:t>aile</a:t>
            </a:r>
            <a:r>
              <a:rPr lang="en-US" sz="2800" dirty="0">
                <a:solidFill>
                  <a:srgbClr val="000000"/>
                </a:solidFill>
                <a:latin typeface="Canva Sans Bold"/>
              </a:rPr>
              <a:t> </a:t>
            </a:r>
            <a:r>
              <a:rPr lang="en-US" sz="2800" dirty="0" err="1">
                <a:solidFill>
                  <a:srgbClr val="000000"/>
                </a:solidFill>
                <a:latin typeface="Canva Sans Bold"/>
              </a:rPr>
              <a:t>işletmeciliğine</a:t>
            </a:r>
            <a:r>
              <a:rPr lang="en-US" sz="2800" dirty="0">
                <a:solidFill>
                  <a:srgbClr val="000000"/>
                </a:solidFill>
                <a:latin typeface="Canva Sans Bold"/>
              </a:rPr>
              <a:t> </a:t>
            </a:r>
            <a:r>
              <a:rPr lang="en-US" sz="2800" dirty="0" err="1">
                <a:solidFill>
                  <a:srgbClr val="000000"/>
                </a:solidFill>
                <a:latin typeface="Canva Sans Bold"/>
              </a:rPr>
              <a:t>yönelik</a:t>
            </a:r>
            <a:r>
              <a:rPr lang="en-US" sz="2800" dirty="0">
                <a:solidFill>
                  <a:srgbClr val="000000"/>
                </a:solidFill>
                <a:latin typeface="Canva Sans Bold"/>
              </a:rPr>
              <a:t> </a:t>
            </a:r>
            <a:r>
              <a:rPr lang="en-US" sz="2800" dirty="0" err="1">
                <a:solidFill>
                  <a:srgbClr val="000000"/>
                </a:solidFill>
                <a:latin typeface="Canva Sans Bold"/>
              </a:rPr>
              <a:t>hayvancılık</a:t>
            </a:r>
            <a:r>
              <a:rPr lang="en-US" sz="2800" dirty="0">
                <a:solidFill>
                  <a:srgbClr val="000000"/>
                </a:solidFill>
                <a:latin typeface="Canva Sans Bold"/>
              </a:rPr>
              <a:t> </a:t>
            </a:r>
            <a:r>
              <a:rPr lang="en-US" sz="2800" dirty="0" err="1">
                <a:solidFill>
                  <a:srgbClr val="000000"/>
                </a:solidFill>
                <a:latin typeface="Canva Sans Bold"/>
              </a:rPr>
              <a:t>yatırımları</a:t>
            </a:r>
            <a:endParaRPr lang="en-US" sz="2800" dirty="0">
              <a:solidFill>
                <a:srgbClr val="000000"/>
              </a:solidFill>
              <a:latin typeface="Canva Sans Bold"/>
            </a:endParaRPr>
          </a:p>
          <a:p>
            <a:pPr algn="just">
              <a:lnSpc>
                <a:spcPts val="4564"/>
              </a:lnSpc>
            </a:pPr>
            <a:r>
              <a:rPr lang="en-US" sz="2800" dirty="0">
                <a:solidFill>
                  <a:srgbClr val="000000"/>
                </a:solidFill>
                <a:latin typeface="Canva Sans"/>
              </a:rPr>
              <a:t>(</a:t>
            </a:r>
            <a:r>
              <a:rPr lang="en-US" sz="2800" dirty="0" err="1">
                <a:solidFill>
                  <a:srgbClr val="000000"/>
                </a:solidFill>
                <a:latin typeface="Canva Sans"/>
              </a:rPr>
              <a:t>en</a:t>
            </a:r>
            <a:r>
              <a:rPr lang="en-US" sz="2800" dirty="0">
                <a:solidFill>
                  <a:srgbClr val="000000"/>
                </a:solidFill>
                <a:latin typeface="Canva Sans"/>
              </a:rPr>
              <a:t> az 5, </a:t>
            </a:r>
            <a:r>
              <a:rPr lang="en-US" sz="2800" dirty="0" err="1">
                <a:solidFill>
                  <a:srgbClr val="000000"/>
                </a:solidFill>
                <a:latin typeface="Canva Sans"/>
              </a:rPr>
              <a:t>en</a:t>
            </a:r>
            <a:r>
              <a:rPr lang="en-US" sz="2800" dirty="0">
                <a:solidFill>
                  <a:srgbClr val="000000"/>
                </a:solidFill>
                <a:latin typeface="Canva Sans"/>
              </a:rPr>
              <a:t> </a:t>
            </a:r>
            <a:r>
              <a:rPr lang="en-US" sz="2800" dirty="0" err="1">
                <a:solidFill>
                  <a:srgbClr val="000000"/>
                </a:solidFill>
                <a:latin typeface="Canva Sans"/>
              </a:rPr>
              <a:t>çok</a:t>
            </a:r>
            <a:r>
              <a:rPr lang="en-US" sz="2800" dirty="0">
                <a:solidFill>
                  <a:srgbClr val="000000"/>
                </a:solidFill>
                <a:latin typeface="Canva Sans"/>
              </a:rPr>
              <a:t> 50 </a:t>
            </a:r>
            <a:r>
              <a:rPr lang="en-US" sz="2800" dirty="0" err="1">
                <a:solidFill>
                  <a:srgbClr val="000000"/>
                </a:solidFill>
                <a:latin typeface="Canva Sans"/>
              </a:rPr>
              <a:t>Büyükbaş</a:t>
            </a:r>
            <a:r>
              <a:rPr lang="en-US" sz="2800" dirty="0">
                <a:solidFill>
                  <a:srgbClr val="000000"/>
                </a:solidFill>
                <a:latin typeface="Canva Sans"/>
              </a:rPr>
              <a:t> </a:t>
            </a:r>
            <a:r>
              <a:rPr lang="en-US" sz="2800" dirty="0" err="1">
                <a:solidFill>
                  <a:srgbClr val="000000"/>
                </a:solidFill>
                <a:latin typeface="Canva Sans"/>
              </a:rPr>
              <a:t>ya</a:t>
            </a:r>
            <a:r>
              <a:rPr lang="en-US" sz="2800" dirty="0">
                <a:solidFill>
                  <a:srgbClr val="000000"/>
                </a:solidFill>
                <a:latin typeface="Canva Sans"/>
              </a:rPr>
              <a:t> da </a:t>
            </a:r>
            <a:r>
              <a:rPr lang="en-US" sz="2800" dirty="0" err="1">
                <a:solidFill>
                  <a:srgbClr val="000000"/>
                </a:solidFill>
                <a:latin typeface="Canva Sans"/>
              </a:rPr>
              <a:t>en</a:t>
            </a:r>
            <a:r>
              <a:rPr lang="en-US" sz="2800" dirty="0">
                <a:solidFill>
                  <a:srgbClr val="000000"/>
                </a:solidFill>
                <a:latin typeface="Canva Sans"/>
              </a:rPr>
              <a:t> az 50, </a:t>
            </a:r>
            <a:r>
              <a:rPr lang="en-US" sz="2800" dirty="0" err="1">
                <a:solidFill>
                  <a:srgbClr val="000000"/>
                </a:solidFill>
                <a:latin typeface="Canva Sans"/>
              </a:rPr>
              <a:t>en</a:t>
            </a:r>
            <a:r>
              <a:rPr lang="en-US" sz="2800" dirty="0">
                <a:solidFill>
                  <a:srgbClr val="000000"/>
                </a:solidFill>
                <a:latin typeface="Canva Sans"/>
              </a:rPr>
              <a:t> </a:t>
            </a:r>
            <a:r>
              <a:rPr lang="en-US" sz="2800" dirty="0" err="1">
                <a:solidFill>
                  <a:srgbClr val="000000"/>
                </a:solidFill>
                <a:latin typeface="Canva Sans"/>
              </a:rPr>
              <a:t>çok</a:t>
            </a:r>
            <a:r>
              <a:rPr lang="en-US" sz="2800" dirty="0">
                <a:solidFill>
                  <a:srgbClr val="000000"/>
                </a:solidFill>
                <a:latin typeface="Canva Sans"/>
              </a:rPr>
              <a:t> 300 </a:t>
            </a:r>
            <a:r>
              <a:rPr lang="en-US" sz="2800" dirty="0" err="1">
                <a:solidFill>
                  <a:srgbClr val="000000"/>
                </a:solidFill>
                <a:latin typeface="Canva Sans"/>
              </a:rPr>
              <a:t>küçükbaş</a:t>
            </a:r>
            <a:r>
              <a:rPr lang="en-US" sz="2800" dirty="0">
                <a:solidFill>
                  <a:srgbClr val="000000"/>
                </a:solidFill>
                <a:latin typeface="Canva Sans"/>
              </a:rPr>
              <a:t> </a:t>
            </a:r>
            <a:r>
              <a:rPr lang="en-US" sz="2800" dirty="0" err="1">
                <a:solidFill>
                  <a:srgbClr val="000000"/>
                </a:solidFill>
                <a:latin typeface="Canva Sans"/>
              </a:rPr>
              <a:t>hayvan</a:t>
            </a:r>
            <a:r>
              <a:rPr lang="en-US" sz="2800" dirty="0">
                <a:solidFill>
                  <a:srgbClr val="000000"/>
                </a:solidFill>
                <a:latin typeface="Canva Sans"/>
              </a:rPr>
              <a:t> </a:t>
            </a:r>
            <a:r>
              <a:rPr lang="en-US" sz="2800" dirty="0" err="1">
                <a:solidFill>
                  <a:srgbClr val="000000"/>
                </a:solidFill>
                <a:latin typeface="Canva Sans"/>
              </a:rPr>
              <a:t>mevcudu</a:t>
            </a:r>
            <a:r>
              <a:rPr lang="en-US" sz="2800" dirty="0">
                <a:solidFill>
                  <a:srgbClr val="000000"/>
                </a:solidFill>
                <a:latin typeface="Canva Sans"/>
              </a:rPr>
              <a:t> </a:t>
            </a:r>
            <a:r>
              <a:rPr lang="en-US" sz="2800" dirty="0" err="1">
                <a:solidFill>
                  <a:srgbClr val="000000"/>
                </a:solidFill>
                <a:latin typeface="Canva Sans"/>
              </a:rPr>
              <a:t>olan</a:t>
            </a:r>
            <a:r>
              <a:rPr lang="en-US" sz="2800" dirty="0">
                <a:solidFill>
                  <a:srgbClr val="000000"/>
                </a:solidFill>
                <a:latin typeface="Canva Sans"/>
              </a:rPr>
              <a:t> </a:t>
            </a:r>
            <a:r>
              <a:rPr lang="en-US" sz="2800" dirty="0" err="1">
                <a:solidFill>
                  <a:srgbClr val="000000"/>
                </a:solidFill>
                <a:latin typeface="Canva Sans"/>
              </a:rPr>
              <a:t>tesislerin</a:t>
            </a:r>
            <a:r>
              <a:rPr lang="en-US" sz="2800" dirty="0">
                <a:solidFill>
                  <a:srgbClr val="000000"/>
                </a:solidFill>
                <a:latin typeface="Canva Sans"/>
              </a:rPr>
              <a:t> </a:t>
            </a:r>
            <a:r>
              <a:rPr lang="en-US" sz="2800" dirty="0" err="1">
                <a:solidFill>
                  <a:srgbClr val="000000"/>
                </a:solidFill>
                <a:latin typeface="Canva Sans"/>
              </a:rPr>
              <a:t>kapasite</a:t>
            </a:r>
            <a:r>
              <a:rPr lang="en-US" sz="2800" dirty="0">
                <a:solidFill>
                  <a:srgbClr val="000000"/>
                </a:solidFill>
                <a:latin typeface="Canva Sans"/>
              </a:rPr>
              <a:t> </a:t>
            </a:r>
            <a:r>
              <a:rPr lang="en-US" sz="2800" dirty="0" err="1">
                <a:solidFill>
                  <a:srgbClr val="000000"/>
                </a:solidFill>
                <a:latin typeface="Canva Sans"/>
              </a:rPr>
              <a:t>artırımı</a:t>
            </a:r>
            <a:r>
              <a:rPr lang="en-US" sz="2800" dirty="0">
                <a:solidFill>
                  <a:srgbClr val="000000"/>
                </a:solidFill>
                <a:latin typeface="Canva Sans"/>
              </a:rPr>
              <a:t>, </a:t>
            </a:r>
            <a:r>
              <a:rPr lang="en-US" sz="2800" dirty="0" err="1">
                <a:solidFill>
                  <a:srgbClr val="000000"/>
                </a:solidFill>
                <a:latin typeface="Canva Sans"/>
              </a:rPr>
              <a:t>teknoloji</a:t>
            </a:r>
            <a:r>
              <a:rPr lang="en-US" sz="2800" dirty="0">
                <a:solidFill>
                  <a:srgbClr val="000000"/>
                </a:solidFill>
                <a:latin typeface="Canva Sans"/>
              </a:rPr>
              <a:t> </a:t>
            </a:r>
            <a:r>
              <a:rPr lang="en-US" sz="2800" dirty="0" err="1">
                <a:solidFill>
                  <a:srgbClr val="000000"/>
                </a:solidFill>
                <a:latin typeface="Canva Sans"/>
              </a:rPr>
              <a:t>yenileme</a:t>
            </a:r>
            <a:r>
              <a:rPr lang="en-US" sz="2800" dirty="0">
                <a:solidFill>
                  <a:srgbClr val="000000"/>
                </a:solidFill>
                <a:latin typeface="Canva Sans"/>
              </a:rPr>
              <a:t> </a:t>
            </a:r>
            <a:r>
              <a:rPr lang="en-US" sz="2800" dirty="0" err="1">
                <a:solidFill>
                  <a:srgbClr val="000000"/>
                </a:solidFill>
                <a:latin typeface="Canva Sans"/>
              </a:rPr>
              <a:t>ve</a:t>
            </a:r>
            <a:r>
              <a:rPr lang="en-US" sz="2800" dirty="0">
                <a:solidFill>
                  <a:srgbClr val="000000"/>
                </a:solidFill>
                <a:latin typeface="Canva Sans"/>
              </a:rPr>
              <a:t>/</a:t>
            </a:r>
            <a:r>
              <a:rPr lang="en-US" sz="2800" dirty="0" err="1">
                <a:solidFill>
                  <a:srgbClr val="000000"/>
                </a:solidFill>
                <a:latin typeface="Canva Sans"/>
              </a:rPr>
              <a:t>veya</a:t>
            </a:r>
            <a:r>
              <a:rPr lang="en-US" sz="2800" dirty="0">
                <a:solidFill>
                  <a:srgbClr val="000000"/>
                </a:solidFill>
                <a:latin typeface="Canva Sans"/>
              </a:rPr>
              <a:t> </a:t>
            </a:r>
            <a:r>
              <a:rPr lang="en-US" sz="2800" dirty="0" err="1">
                <a:solidFill>
                  <a:srgbClr val="000000"/>
                </a:solidFill>
                <a:latin typeface="Canva Sans"/>
              </a:rPr>
              <a:t>modernizasyonu</a:t>
            </a:r>
            <a:r>
              <a:rPr lang="en-US" sz="2800" dirty="0">
                <a:solidFill>
                  <a:srgbClr val="000000"/>
                </a:solidFill>
                <a:latin typeface="Canva Sans"/>
              </a:rPr>
              <a:t>) </a:t>
            </a:r>
            <a:r>
              <a:rPr lang="en-US" sz="2800" dirty="0" err="1">
                <a:solidFill>
                  <a:srgbClr val="000000"/>
                </a:solidFill>
                <a:latin typeface="Canva Sans"/>
              </a:rPr>
              <a:t>Başvuru</a:t>
            </a:r>
            <a:r>
              <a:rPr lang="en-US" sz="2800" dirty="0">
                <a:solidFill>
                  <a:srgbClr val="000000"/>
                </a:solidFill>
                <a:latin typeface="Canva Sans"/>
              </a:rPr>
              <a:t> </a:t>
            </a:r>
            <a:r>
              <a:rPr lang="en-US" sz="2800" dirty="0" err="1">
                <a:solidFill>
                  <a:srgbClr val="000000"/>
                </a:solidFill>
                <a:latin typeface="Canva Sans"/>
              </a:rPr>
              <a:t>sahipleri</a:t>
            </a:r>
            <a:r>
              <a:rPr lang="en-US" sz="2800" dirty="0">
                <a:solidFill>
                  <a:srgbClr val="000000"/>
                </a:solidFill>
                <a:latin typeface="Canva Sans"/>
              </a:rPr>
              <a:t> </a:t>
            </a:r>
            <a:r>
              <a:rPr lang="en-US" sz="2800" dirty="0" err="1">
                <a:solidFill>
                  <a:srgbClr val="000000"/>
                </a:solidFill>
                <a:latin typeface="Canva Sans"/>
              </a:rPr>
              <a:t>projelerinde</a:t>
            </a:r>
            <a:r>
              <a:rPr lang="en-US" sz="2800" dirty="0">
                <a:solidFill>
                  <a:srgbClr val="000000"/>
                </a:solidFill>
                <a:latin typeface="Canva Sans"/>
              </a:rPr>
              <a:t> </a:t>
            </a:r>
            <a:r>
              <a:rPr lang="en-US" sz="2800" dirty="0" err="1">
                <a:solidFill>
                  <a:srgbClr val="000000"/>
                </a:solidFill>
                <a:latin typeface="Canva Sans"/>
              </a:rPr>
              <a:t>işletmenin</a:t>
            </a:r>
            <a:r>
              <a:rPr lang="en-US" sz="2800" dirty="0">
                <a:solidFill>
                  <a:srgbClr val="000000"/>
                </a:solidFill>
                <a:latin typeface="Canva Sans"/>
              </a:rPr>
              <a:t> </a:t>
            </a:r>
            <a:r>
              <a:rPr lang="en-US" sz="2800" dirty="0" err="1">
                <a:solidFill>
                  <a:srgbClr val="000000"/>
                </a:solidFill>
                <a:latin typeface="Canva Sans"/>
              </a:rPr>
              <a:t>hayvan</a:t>
            </a:r>
            <a:r>
              <a:rPr lang="en-US" sz="2800" dirty="0">
                <a:solidFill>
                  <a:srgbClr val="000000"/>
                </a:solidFill>
                <a:latin typeface="Canva Sans"/>
              </a:rPr>
              <a:t> </a:t>
            </a:r>
            <a:r>
              <a:rPr lang="en-US" sz="2800" dirty="0" err="1">
                <a:solidFill>
                  <a:srgbClr val="000000"/>
                </a:solidFill>
                <a:latin typeface="Canva Sans"/>
              </a:rPr>
              <a:t>varlığı</a:t>
            </a:r>
            <a:r>
              <a:rPr lang="en-US" sz="2800" dirty="0">
                <a:solidFill>
                  <a:srgbClr val="000000"/>
                </a:solidFill>
                <a:latin typeface="Canva Sans"/>
              </a:rPr>
              <a:t> ile </a:t>
            </a:r>
            <a:r>
              <a:rPr lang="en-US" sz="2800" dirty="0" err="1">
                <a:solidFill>
                  <a:srgbClr val="000000"/>
                </a:solidFill>
                <a:latin typeface="Canva Sans"/>
              </a:rPr>
              <a:t>orantılı</a:t>
            </a:r>
            <a:r>
              <a:rPr lang="en-US" sz="2800" dirty="0">
                <a:solidFill>
                  <a:srgbClr val="000000"/>
                </a:solidFill>
                <a:latin typeface="Canva Sans"/>
              </a:rPr>
              <a:t> </a:t>
            </a:r>
            <a:r>
              <a:rPr lang="en-US" sz="2800" dirty="0" err="1">
                <a:solidFill>
                  <a:srgbClr val="000000"/>
                </a:solidFill>
                <a:latin typeface="Canva Sans"/>
              </a:rPr>
              <a:t>olmak</a:t>
            </a:r>
            <a:r>
              <a:rPr lang="en-US" sz="2800" dirty="0">
                <a:solidFill>
                  <a:srgbClr val="000000"/>
                </a:solidFill>
                <a:latin typeface="Canva Sans"/>
              </a:rPr>
              <a:t> </a:t>
            </a:r>
            <a:r>
              <a:rPr lang="en-US" sz="2800" dirty="0" err="1">
                <a:solidFill>
                  <a:srgbClr val="000000"/>
                </a:solidFill>
                <a:latin typeface="Canva Sans"/>
              </a:rPr>
              <a:t>şartıyla</a:t>
            </a:r>
            <a:r>
              <a:rPr lang="en-US" sz="2800" dirty="0">
                <a:solidFill>
                  <a:srgbClr val="000000"/>
                </a:solidFill>
                <a:latin typeface="Canva Sans"/>
              </a:rPr>
              <a:t> </a:t>
            </a:r>
            <a:r>
              <a:rPr lang="en-US" sz="2800" dirty="0" err="1">
                <a:solidFill>
                  <a:srgbClr val="000000"/>
                </a:solidFill>
                <a:latin typeface="Canva Sans"/>
              </a:rPr>
              <a:t>yem</a:t>
            </a:r>
            <a:r>
              <a:rPr lang="en-US" sz="2800" dirty="0">
                <a:solidFill>
                  <a:srgbClr val="000000"/>
                </a:solidFill>
                <a:latin typeface="Canva Sans"/>
              </a:rPr>
              <a:t> </a:t>
            </a:r>
            <a:r>
              <a:rPr lang="en-US" sz="2800" dirty="0" err="1">
                <a:solidFill>
                  <a:srgbClr val="000000"/>
                </a:solidFill>
                <a:latin typeface="Canva Sans"/>
              </a:rPr>
              <a:t>hazırlama</a:t>
            </a:r>
            <a:r>
              <a:rPr lang="en-US" sz="2800" dirty="0">
                <a:solidFill>
                  <a:srgbClr val="000000"/>
                </a:solidFill>
                <a:latin typeface="Canva Sans"/>
              </a:rPr>
              <a:t> </a:t>
            </a:r>
            <a:r>
              <a:rPr lang="en-US" sz="2800" dirty="0" err="1">
                <a:solidFill>
                  <a:srgbClr val="000000"/>
                </a:solidFill>
                <a:latin typeface="Canva Sans"/>
              </a:rPr>
              <a:t>makinesi</a:t>
            </a:r>
            <a:r>
              <a:rPr lang="en-US" sz="2800" dirty="0">
                <a:solidFill>
                  <a:srgbClr val="000000"/>
                </a:solidFill>
                <a:latin typeface="Canva Sans"/>
              </a:rPr>
              <a:t>, </a:t>
            </a:r>
            <a:r>
              <a:rPr lang="en-US" sz="2800" dirty="0" err="1">
                <a:solidFill>
                  <a:srgbClr val="000000"/>
                </a:solidFill>
                <a:latin typeface="Canva Sans"/>
              </a:rPr>
              <a:t>gübre</a:t>
            </a:r>
            <a:r>
              <a:rPr lang="en-US" sz="2800" dirty="0">
                <a:solidFill>
                  <a:srgbClr val="000000"/>
                </a:solidFill>
                <a:latin typeface="Canva Sans"/>
              </a:rPr>
              <a:t> </a:t>
            </a:r>
            <a:r>
              <a:rPr lang="en-US" sz="2800" dirty="0" err="1">
                <a:solidFill>
                  <a:srgbClr val="000000"/>
                </a:solidFill>
                <a:latin typeface="Canva Sans"/>
              </a:rPr>
              <a:t>sıyırıcı</a:t>
            </a:r>
            <a:r>
              <a:rPr lang="en-US" sz="2800" dirty="0">
                <a:solidFill>
                  <a:srgbClr val="000000"/>
                </a:solidFill>
                <a:latin typeface="Canva Sans"/>
              </a:rPr>
              <a:t>, </a:t>
            </a:r>
            <a:r>
              <a:rPr lang="en-US" sz="2800" dirty="0" err="1">
                <a:solidFill>
                  <a:srgbClr val="000000"/>
                </a:solidFill>
                <a:latin typeface="Canva Sans"/>
              </a:rPr>
              <a:t>süt</a:t>
            </a:r>
            <a:r>
              <a:rPr lang="en-US" sz="2800" dirty="0">
                <a:solidFill>
                  <a:srgbClr val="000000"/>
                </a:solidFill>
                <a:latin typeface="Canva Sans"/>
              </a:rPr>
              <a:t> </a:t>
            </a:r>
            <a:r>
              <a:rPr lang="en-US" sz="2800" dirty="0" err="1">
                <a:solidFill>
                  <a:srgbClr val="000000"/>
                </a:solidFill>
                <a:latin typeface="Canva Sans"/>
              </a:rPr>
              <a:t>sağım</a:t>
            </a:r>
            <a:r>
              <a:rPr lang="en-US" sz="2800" dirty="0">
                <a:solidFill>
                  <a:srgbClr val="000000"/>
                </a:solidFill>
                <a:latin typeface="Canva Sans"/>
              </a:rPr>
              <a:t> </a:t>
            </a:r>
            <a:r>
              <a:rPr lang="en-US" sz="2800" dirty="0" err="1">
                <a:solidFill>
                  <a:srgbClr val="000000"/>
                </a:solidFill>
                <a:latin typeface="Canva Sans"/>
              </a:rPr>
              <a:t>makinesi</a:t>
            </a:r>
            <a:r>
              <a:rPr lang="en-US" sz="2800" dirty="0">
                <a:solidFill>
                  <a:srgbClr val="000000"/>
                </a:solidFill>
                <a:latin typeface="Canva Sans"/>
              </a:rPr>
              <a:t>, </a:t>
            </a:r>
            <a:r>
              <a:rPr lang="en-US" sz="2800" dirty="0" err="1">
                <a:solidFill>
                  <a:srgbClr val="000000"/>
                </a:solidFill>
                <a:latin typeface="Canva Sans"/>
              </a:rPr>
              <a:t>süt</a:t>
            </a:r>
            <a:r>
              <a:rPr lang="en-US" sz="2800" dirty="0">
                <a:solidFill>
                  <a:srgbClr val="000000"/>
                </a:solidFill>
                <a:latin typeface="Canva Sans"/>
              </a:rPr>
              <a:t> </a:t>
            </a:r>
            <a:r>
              <a:rPr lang="en-US" sz="2800" dirty="0" err="1">
                <a:solidFill>
                  <a:srgbClr val="000000"/>
                </a:solidFill>
                <a:latin typeface="Canva Sans"/>
              </a:rPr>
              <a:t>soğutma</a:t>
            </a:r>
            <a:r>
              <a:rPr lang="en-US" sz="2800" dirty="0">
                <a:solidFill>
                  <a:srgbClr val="000000"/>
                </a:solidFill>
                <a:latin typeface="Canva Sans"/>
              </a:rPr>
              <a:t> </a:t>
            </a:r>
            <a:r>
              <a:rPr lang="en-US" sz="2800" dirty="0" err="1">
                <a:solidFill>
                  <a:srgbClr val="000000"/>
                </a:solidFill>
                <a:latin typeface="Canva Sans"/>
              </a:rPr>
              <a:t>tankı</a:t>
            </a:r>
            <a:r>
              <a:rPr lang="en-US" sz="2800" dirty="0">
                <a:solidFill>
                  <a:srgbClr val="000000"/>
                </a:solidFill>
                <a:latin typeface="Canva Sans"/>
              </a:rPr>
              <a:t>, </a:t>
            </a:r>
            <a:r>
              <a:rPr lang="en-US" sz="2800" dirty="0" err="1">
                <a:solidFill>
                  <a:srgbClr val="000000"/>
                </a:solidFill>
                <a:latin typeface="Canva Sans"/>
              </a:rPr>
              <a:t>hayvan</a:t>
            </a:r>
            <a:r>
              <a:rPr lang="en-US" sz="2800" dirty="0">
                <a:solidFill>
                  <a:srgbClr val="000000"/>
                </a:solidFill>
                <a:latin typeface="Canva Sans"/>
              </a:rPr>
              <a:t> </a:t>
            </a:r>
            <a:r>
              <a:rPr lang="en-US" sz="2800" dirty="0" err="1">
                <a:solidFill>
                  <a:srgbClr val="000000"/>
                </a:solidFill>
                <a:latin typeface="Canva Sans"/>
              </a:rPr>
              <a:t>kaşıma</a:t>
            </a:r>
            <a:r>
              <a:rPr lang="en-US" sz="2800" dirty="0">
                <a:solidFill>
                  <a:srgbClr val="000000"/>
                </a:solidFill>
                <a:latin typeface="Canva Sans"/>
              </a:rPr>
              <a:t> </a:t>
            </a:r>
            <a:r>
              <a:rPr lang="en-US" sz="2800" dirty="0" err="1">
                <a:solidFill>
                  <a:srgbClr val="000000"/>
                </a:solidFill>
                <a:latin typeface="Canva Sans"/>
              </a:rPr>
              <a:t>fırçası</a:t>
            </a:r>
            <a:r>
              <a:rPr lang="en-US" sz="2800" dirty="0">
                <a:solidFill>
                  <a:srgbClr val="000000"/>
                </a:solidFill>
                <a:latin typeface="Canva Sans"/>
              </a:rPr>
              <a:t>, </a:t>
            </a:r>
            <a:r>
              <a:rPr lang="en-US" sz="2800" dirty="0" err="1">
                <a:solidFill>
                  <a:srgbClr val="000000"/>
                </a:solidFill>
                <a:latin typeface="Canva Sans"/>
              </a:rPr>
              <a:t>suluk</a:t>
            </a:r>
            <a:r>
              <a:rPr lang="en-US" sz="2800" dirty="0">
                <a:solidFill>
                  <a:srgbClr val="000000"/>
                </a:solidFill>
                <a:latin typeface="Canva Sans"/>
              </a:rPr>
              <a:t>, </a:t>
            </a:r>
            <a:r>
              <a:rPr lang="en-US" sz="2800" dirty="0" err="1">
                <a:solidFill>
                  <a:srgbClr val="000000"/>
                </a:solidFill>
                <a:latin typeface="Canva Sans"/>
              </a:rPr>
              <a:t>iklimlendirme</a:t>
            </a:r>
            <a:r>
              <a:rPr lang="en-US" sz="2800" dirty="0">
                <a:solidFill>
                  <a:srgbClr val="000000"/>
                </a:solidFill>
                <a:latin typeface="Canva Sans"/>
              </a:rPr>
              <a:t> </a:t>
            </a:r>
            <a:r>
              <a:rPr lang="en-US" sz="2800" dirty="0" err="1">
                <a:solidFill>
                  <a:srgbClr val="000000"/>
                </a:solidFill>
                <a:latin typeface="Canva Sans"/>
              </a:rPr>
              <a:t>ve</a:t>
            </a:r>
            <a:r>
              <a:rPr lang="en-US" sz="2800" dirty="0">
                <a:solidFill>
                  <a:srgbClr val="000000"/>
                </a:solidFill>
                <a:latin typeface="Canva Sans"/>
              </a:rPr>
              <a:t> </a:t>
            </a:r>
            <a:r>
              <a:rPr lang="en-US" sz="2800" dirty="0" err="1">
                <a:solidFill>
                  <a:srgbClr val="000000"/>
                </a:solidFill>
                <a:latin typeface="Canva Sans"/>
              </a:rPr>
              <a:t>havalandırma</a:t>
            </a:r>
            <a:r>
              <a:rPr lang="en-US" sz="2800" dirty="0">
                <a:solidFill>
                  <a:srgbClr val="000000"/>
                </a:solidFill>
                <a:latin typeface="Canva Sans"/>
              </a:rPr>
              <a:t> </a:t>
            </a:r>
            <a:r>
              <a:rPr lang="en-US" sz="2800" dirty="0" err="1">
                <a:solidFill>
                  <a:srgbClr val="000000"/>
                </a:solidFill>
                <a:latin typeface="Canva Sans"/>
              </a:rPr>
              <a:t>sistemleri</a:t>
            </a:r>
            <a:r>
              <a:rPr lang="en-US" sz="2800" dirty="0">
                <a:solidFill>
                  <a:srgbClr val="000000"/>
                </a:solidFill>
                <a:latin typeface="Canva Sans"/>
              </a:rPr>
              <a:t> ile </a:t>
            </a:r>
            <a:r>
              <a:rPr lang="en-US" sz="2800" dirty="0" err="1">
                <a:solidFill>
                  <a:srgbClr val="000000"/>
                </a:solidFill>
                <a:latin typeface="Canva Sans"/>
              </a:rPr>
              <a:t>sadece</a:t>
            </a:r>
            <a:r>
              <a:rPr lang="en-US" sz="2800" dirty="0">
                <a:solidFill>
                  <a:srgbClr val="000000"/>
                </a:solidFill>
                <a:latin typeface="Canva Sans"/>
              </a:rPr>
              <a:t> </a:t>
            </a:r>
            <a:r>
              <a:rPr lang="en-US" sz="2800" dirty="0" err="1">
                <a:solidFill>
                  <a:srgbClr val="000000"/>
                </a:solidFill>
                <a:latin typeface="Canva Sans"/>
              </a:rPr>
              <a:t>yaylacı</a:t>
            </a:r>
            <a:r>
              <a:rPr lang="en-US" sz="2800" dirty="0">
                <a:solidFill>
                  <a:srgbClr val="000000"/>
                </a:solidFill>
                <a:latin typeface="Canva Sans"/>
              </a:rPr>
              <a:t> </a:t>
            </a:r>
            <a:r>
              <a:rPr lang="en-US" sz="2800" dirty="0" err="1">
                <a:solidFill>
                  <a:srgbClr val="000000"/>
                </a:solidFill>
                <a:latin typeface="Canva Sans"/>
              </a:rPr>
              <a:t>ve</a:t>
            </a:r>
            <a:r>
              <a:rPr lang="en-US" sz="2800" dirty="0">
                <a:solidFill>
                  <a:srgbClr val="000000"/>
                </a:solidFill>
                <a:latin typeface="Canva Sans"/>
              </a:rPr>
              <a:t> </a:t>
            </a:r>
            <a:r>
              <a:rPr lang="en-US" sz="2800" dirty="0" err="1">
                <a:solidFill>
                  <a:srgbClr val="000000"/>
                </a:solidFill>
                <a:latin typeface="Canva Sans"/>
              </a:rPr>
              <a:t>göçerlere</a:t>
            </a:r>
            <a:r>
              <a:rPr lang="en-US" sz="2800" dirty="0">
                <a:solidFill>
                  <a:srgbClr val="000000"/>
                </a:solidFill>
                <a:latin typeface="Canva Sans"/>
              </a:rPr>
              <a:t> 5 </a:t>
            </a:r>
            <a:r>
              <a:rPr lang="en-US" sz="2800" dirty="0" err="1">
                <a:solidFill>
                  <a:srgbClr val="000000"/>
                </a:solidFill>
                <a:latin typeface="Canva Sans"/>
              </a:rPr>
              <a:t>kw’a</a:t>
            </a:r>
            <a:r>
              <a:rPr lang="en-US" sz="2800" dirty="0">
                <a:solidFill>
                  <a:srgbClr val="000000"/>
                </a:solidFill>
                <a:latin typeface="Canva Sans"/>
              </a:rPr>
              <a:t> </a:t>
            </a:r>
            <a:r>
              <a:rPr lang="en-US" sz="2800" dirty="0" err="1">
                <a:solidFill>
                  <a:srgbClr val="000000"/>
                </a:solidFill>
                <a:latin typeface="Canva Sans"/>
              </a:rPr>
              <a:t>kadar</a:t>
            </a:r>
            <a:r>
              <a:rPr lang="en-US" sz="2800" dirty="0">
                <a:solidFill>
                  <a:srgbClr val="000000"/>
                </a:solidFill>
                <a:latin typeface="Canva Sans"/>
              </a:rPr>
              <a:t> off-grid </a:t>
            </a:r>
            <a:r>
              <a:rPr lang="en-US" sz="2800" dirty="0" err="1">
                <a:solidFill>
                  <a:srgbClr val="000000"/>
                </a:solidFill>
                <a:latin typeface="Canva Sans"/>
              </a:rPr>
              <a:t>güneş</a:t>
            </a:r>
            <a:r>
              <a:rPr lang="en-US" sz="2800" dirty="0">
                <a:solidFill>
                  <a:srgbClr val="000000"/>
                </a:solidFill>
                <a:latin typeface="Canva Sans"/>
              </a:rPr>
              <a:t> </a:t>
            </a:r>
            <a:r>
              <a:rPr lang="en-US" sz="2800" dirty="0" err="1">
                <a:solidFill>
                  <a:srgbClr val="000000"/>
                </a:solidFill>
                <a:latin typeface="Canva Sans"/>
              </a:rPr>
              <a:t>enerji</a:t>
            </a:r>
            <a:r>
              <a:rPr lang="en-US" sz="2800" dirty="0">
                <a:solidFill>
                  <a:srgbClr val="000000"/>
                </a:solidFill>
                <a:latin typeface="Canva Sans"/>
              </a:rPr>
              <a:t> </a:t>
            </a:r>
            <a:r>
              <a:rPr lang="en-US" sz="2800" dirty="0" err="1">
                <a:solidFill>
                  <a:srgbClr val="000000"/>
                </a:solidFill>
                <a:latin typeface="Canva Sans"/>
              </a:rPr>
              <a:t>sistemleri</a:t>
            </a:r>
            <a:r>
              <a:rPr lang="en-US" sz="2800" dirty="0">
                <a:solidFill>
                  <a:srgbClr val="000000"/>
                </a:solidFill>
                <a:latin typeface="Canva Sans"/>
              </a:rPr>
              <a:t> </a:t>
            </a:r>
            <a:r>
              <a:rPr lang="en-US" sz="2800" dirty="0" err="1">
                <a:solidFill>
                  <a:srgbClr val="000000"/>
                </a:solidFill>
                <a:latin typeface="Canva Sans"/>
              </a:rPr>
              <a:t>için</a:t>
            </a:r>
            <a:r>
              <a:rPr lang="en-US" sz="2800" dirty="0">
                <a:solidFill>
                  <a:srgbClr val="000000"/>
                </a:solidFill>
                <a:latin typeface="Canva Sans"/>
              </a:rPr>
              <a:t> </a:t>
            </a:r>
            <a:r>
              <a:rPr lang="en-US" sz="2800" dirty="0" err="1">
                <a:solidFill>
                  <a:srgbClr val="000000"/>
                </a:solidFill>
                <a:latin typeface="Canva Sans"/>
              </a:rPr>
              <a:t>hibe</a:t>
            </a:r>
            <a:r>
              <a:rPr lang="en-US" sz="2800" dirty="0">
                <a:solidFill>
                  <a:srgbClr val="000000"/>
                </a:solidFill>
                <a:latin typeface="Canva Sans"/>
              </a:rPr>
              <a:t> </a:t>
            </a:r>
            <a:r>
              <a:rPr lang="en-US" sz="2800" dirty="0" err="1">
                <a:solidFill>
                  <a:srgbClr val="000000"/>
                </a:solidFill>
                <a:latin typeface="Canva Sans"/>
              </a:rPr>
              <a:t>desteği</a:t>
            </a:r>
            <a:r>
              <a:rPr lang="en-US" sz="2800" dirty="0">
                <a:solidFill>
                  <a:srgbClr val="000000"/>
                </a:solidFill>
                <a:latin typeface="Canva Sans"/>
              </a:rPr>
              <a:t> </a:t>
            </a:r>
            <a:r>
              <a:rPr lang="en-US" sz="2800" dirty="0" err="1">
                <a:solidFill>
                  <a:srgbClr val="000000"/>
                </a:solidFill>
                <a:latin typeface="Canva Sans"/>
              </a:rPr>
              <a:t>başvurusunda</a:t>
            </a:r>
            <a:r>
              <a:rPr lang="en-US" sz="2800" dirty="0">
                <a:solidFill>
                  <a:srgbClr val="000000"/>
                </a:solidFill>
                <a:latin typeface="Canva Sans"/>
              </a:rPr>
              <a:t> </a:t>
            </a:r>
            <a:r>
              <a:rPr lang="en-US" sz="2800" dirty="0" err="1">
                <a:solidFill>
                  <a:srgbClr val="000000"/>
                </a:solidFill>
                <a:latin typeface="Canva Sans"/>
              </a:rPr>
              <a:t>bulunabilirler</a:t>
            </a:r>
            <a:r>
              <a:rPr lang="en-US" sz="2800" dirty="0">
                <a:solidFill>
                  <a:srgbClr val="000000"/>
                </a:solidFill>
                <a:latin typeface="Canva Sans"/>
              </a:rPr>
              <a:t>.</a:t>
            </a:r>
          </a:p>
          <a:p>
            <a:pPr>
              <a:lnSpc>
                <a:spcPts val="1120"/>
              </a:lnSpc>
            </a:pPr>
            <a:endParaRPr dirty="0"/>
          </a:p>
        </p:txBody>
      </p:sp>
      <p:pic>
        <p:nvPicPr>
          <p:cNvPr id="10"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8615" y="6972723"/>
            <a:ext cx="8089386" cy="33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8614" y="3454593"/>
            <a:ext cx="8089386" cy="351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10198614" y="4894076"/>
            <a:ext cx="8089386" cy="5392924"/>
          </a:xfrm>
          <a:prstGeom prst="rect">
            <a:avLst/>
          </a:prstGeom>
        </p:spPr>
      </p:pic>
      <p:sp>
        <p:nvSpPr>
          <p:cNvPr id="6" name="TextBox 6"/>
          <p:cNvSpPr txBox="1"/>
          <p:nvPr/>
        </p:nvSpPr>
        <p:spPr>
          <a:xfrm>
            <a:off x="10386783" y="1846124"/>
            <a:ext cx="7713047" cy="729441"/>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Kontrollü Örtü Altı Tarım</a:t>
            </a:r>
          </a:p>
        </p:txBody>
      </p:sp>
      <p:sp>
        <p:nvSpPr>
          <p:cNvPr id="7" name="TextBox 7"/>
          <p:cNvSpPr txBox="1"/>
          <p:nvPr/>
        </p:nvSpPr>
        <p:spPr>
          <a:xfrm>
            <a:off x="333040" y="1109613"/>
            <a:ext cx="9548767" cy="7100616"/>
          </a:xfrm>
          <a:prstGeom prst="rect">
            <a:avLst/>
          </a:prstGeom>
        </p:spPr>
        <p:txBody>
          <a:bodyPr lIns="0" tIns="0" rIns="0" bIns="0" rtlCol="0" anchor="t">
            <a:spAutoFit/>
          </a:bodyPr>
          <a:lstStyle/>
          <a:p>
            <a:pPr algn="just">
              <a:lnSpc>
                <a:spcPts val="4564"/>
              </a:lnSpc>
            </a:pPr>
            <a:r>
              <a:rPr lang="en-US" sz="2800">
                <a:solidFill>
                  <a:srgbClr val="000000"/>
                </a:solidFill>
                <a:latin typeface="Canva Sans"/>
              </a:rPr>
              <a:t>-Yeni tesislerin yapımı, mevcut tesislerin teknoloji yenileme ve/veya modernizasyonu konularındaki başvurular kabul edilecektir.</a:t>
            </a:r>
          </a:p>
          <a:p>
            <a:pPr algn="just">
              <a:lnSpc>
                <a:spcPts val="4564"/>
              </a:lnSpc>
            </a:pPr>
            <a:r>
              <a:rPr lang="en-US" sz="2800">
                <a:solidFill>
                  <a:srgbClr val="000000"/>
                </a:solidFill>
                <a:latin typeface="Canva Sans"/>
              </a:rPr>
              <a:t>-Örtü altı kayıt sisteminde (ÖKS) kayıtlı veya kayıt olacak işletmeler başvurabilir.</a:t>
            </a:r>
          </a:p>
          <a:p>
            <a:pPr algn="just">
              <a:lnSpc>
                <a:spcPts val="4564"/>
              </a:lnSpc>
            </a:pPr>
            <a:r>
              <a:rPr lang="en-US" sz="2800">
                <a:solidFill>
                  <a:srgbClr val="000000"/>
                </a:solidFill>
                <a:latin typeface="Canva Sans"/>
              </a:rPr>
              <a:t>-En az </a:t>
            </a:r>
            <a:r>
              <a:rPr lang="en-US" sz="2800">
                <a:solidFill>
                  <a:srgbClr val="000000"/>
                </a:solidFill>
                <a:latin typeface="Canva Sans Bold"/>
              </a:rPr>
              <a:t>0,5</a:t>
            </a:r>
            <a:r>
              <a:rPr lang="en-US" sz="2800">
                <a:solidFill>
                  <a:srgbClr val="000000"/>
                </a:solidFill>
                <a:latin typeface="Canva Sans"/>
              </a:rPr>
              <a:t> dekar en fazla </a:t>
            </a:r>
            <a:r>
              <a:rPr lang="en-US" sz="2800">
                <a:solidFill>
                  <a:srgbClr val="000000"/>
                </a:solidFill>
                <a:latin typeface="Canva Sans Bold"/>
              </a:rPr>
              <a:t>10</a:t>
            </a:r>
            <a:r>
              <a:rPr lang="en-US" sz="2800">
                <a:solidFill>
                  <a:srgbClr val="000000"/>
                </a:solidFill>
                <a:latin typeface="Canva Sans"/>
              </a:rPr>
              <a:t> dekar büyüklüğünde sera kurulabilir ya da modernize edilebilir.</a:t>
            </a:r>
          </a:p>
          <a:p>
            <a:pPr algn="just">
              <a:lnSpc>
                <a:spcPts val="4564"/>
              </a:lnSpc>
            </a:pPr>
            <a:r>
              <a:rPr lang="en-US" sz="2800">
                <a:solidFill>
                  <a:srgbClr val="000000"/>
                </a:solidFill>
                <a:latin typeface="Canva Sans"/>
              </a:rPr>
              <a:t>-Oluk altı yüksekliği en az </a:t>
            </a:r>
            <a:r>
              <a:rPr lang="en-US" sz="2800">
                <a:solidFill>
                  <a:srgbClr val="000000"/>
                </a:solidFill>
                <a:latin typeface="Canva Sans Bold"/>
              </a:rPr>
              <a:t>2,5 m</a:t>
            </a:r>
            <a:r>
              <a:rPr lang="en-US" sz="2800">
                <a:solidFill>
                  <a:srgbClr val="000000"/>
                </a:solidFill>
                <a:latin typeface="Canva Sans"/>
              </a:rPr>
              <a:t> olmalıdır.</a:t>
            </a:r>
          </a:p>
          <a:p>
            <a:pPr algn="just">
              <a:lnSpc>
                <a:spcPts val="4564"/>
              </a:lnSpc>
            </a:pPr>
            <a:r>
              <a:rPr lang="en-US" sz="2800">
                <a:solidFill>
                  <a:srgbClr val="000000"/>
                </a:solidFill>
                <a:latin typeface="Canva Sans"/>
              </a:rPr>
              <a:t>-Dekara maliyet ısıtma sistemi kullanılmadığında en fazla </a:t>
            </a:r>
            <a:r>
              <a:rPr lang="en-US" sz="2800">
                <a:solidFill>
                  <a:srgbClr val="000000"/>
                </a:solidFill>
                <a:latin typeface="Canva Sans Bold"/>
              </a:rPr>
              <a:t>240.000 TL/da</a:t>
            </a:r>
            <a:r>
              <a:rPr lang="en-US" sz="2800">
                <a:solidFill>
                  <a:srgbClr val="000000"/>
                </a:solidFill>
                <a:latin typeface="Canva Sans"/>
              </a:rPr>
              <a:t>, katı yakıtlı sistem kullanıldığında en fazla </a:t>
            </a:r>
            <a:r>
              <a:rPr lang="en-US" sz="2800">
                <a:solidFill>
                  <a:srgbClr val="000000"/>
                </a:solidFill>
                <a:latin typeface="Canva Sans Bold"/>
              </a:rPr>
              <a:t>255.000 TL/da</a:t>
            </a:r>
            <a:r>
              <a:rPr lang="en-US" sz="2800">
                <a:solidFill>
                  <a:srgbClr val="000000"/>
                </a:solidFill>
                <a:latin typeface="Canva Sans"/>
              </a:rPr>
              <a:t>, YEÜ kaynakları kullanıldığında en fazla </a:t>
            </a:r>
            <a:r>
              <a:rPr lang="en-US" sz="2800">
                <a:solidFill>
                  <a:srgbClr val="000000"/>
                </a:solidFill>
                <a:latin typeface="Canva Sans Bold"/>
              </a:rPr>
              <a:t>300.000 TL/da</a:t>
            </a:r>
            <a:r>
              <a:rPr lang="en-US" sz="2800">
                <a:solidFill>
                  <a:srgbClr val="000000"/>
                </a:solidFill>
                <a:latin typeface="Canva Sans"/>
              </a:rPr>
              <a:t> olmalıdır.</a:t>
            </a:r>
          </a:p>
          <a:p>
            <a:pPr>
              <a:lnSpc>
                <a:spcPts val="1120"/>
              </a:lnSpc>
            </a:pP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86783" y="1846124"/>
            <a:ext cx="7713047" cy="729441"/>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Kontrollü Örtü Altı Tarım</a:t>
            </a:r>
          </a:p>
        </p:txBody>
      </p:sp>
      <p:sp>
        <p:nvSpPr>
          <p:cNvPr id="7" name="TextBox 7"/>
          <p:cNvSpPr txBox="1"/>
          <p:nvPr/>
        </p:nvSpPr>
        <p:spPr>
          <a:xfrm>
            <a:off x="349739" y="1641404"/>
            <a:ext cx="9548767" cy="5949134"/>
          </a:xfrm>
          <a:prstGeom prst="rect">
            <a:avLst/>
          </a:prstGeom>
        </p:spPr>
        <p:txBody>
          <a:bodyPr lIns="0" tIns="0" rIns="0" bIns="0" rtlCol="0" anchor="t">
            <a:spAutoFit/>
          </a:bodyPr>
          <a:lstStyle/>
          <a:p>
            <a:pPr algn="just">
              <a:lnSpc>
                <a:spcPts val="4564"/>
              </a:lnSpc>
            </a:pPr>
            <a:r>
              <a:rPr lang="en-US" sz="2800">
                <a:solidFill>
                  <a:srgbClr val="000000"/>
                </a:solidFill>
                <a:latin typeface="Canva Sans"/>
              </a:rPr>
              <a:t>-Tesisin inşasında kullanılan konstrüksiyon ve diğer yapı elemanları, altyapı işleri, beton işleri, örtü malzemesi ve ekipmanları proje giderleri olarak değerlendirilir.</a:t>
            </a:r>
          </a:p>
          <a:p>
            <a:pPr algn="just">
              <a:lnSpc>
                <a:spcPts val="4564"/>
              </a:lnSpc>
            </a:pPr>
            <a:r>
              <a:rPr lang="en-US" sz="2800">
                <a:solidFill>
                  <a:srgbClr val="000000"/>
                </a:solidFill>
                <a:latin typeface="Canva Sans"/>
              </a:rPr>
              <a:t>-Projeler sulama sistemleri, otomasyon sistemleri ve gübreleme sistemini bir bütün olarak içermelidir. </a:t>
            </a:r>
          </a:p>
          <a:p>
            <a:pPr algn="just">
              <a:lnSpc>
                <a:spcPts val="4564"/>
              </a:lnSpc>
            </a:pPr>
            <a:r>
              <a:rPr lang="en-US" sz="2800">
                <a:solidFill>
                  <a:srgbClr val="000000"/>
                </a:solidFill>
                <a:latin typeface="Canva Sans"/>
              </a:rPr>
              <a:t>-Faal durumda olup yenilenebilir enerji kullanacak seraların modernizasyonu için ısıtma sistemi, ısı perdesi ve polikarbon sera örtüsü hibe kapsamında değerlendirilir. </a:t>
            </a:r>
          </a:p>
          <a:p>
            <a:pPr algn="just">
              <a:lnSpc>
                <a:spcPts val="4564"/>
              </a:lnSpc>
            </a:pPr>
            <a:r>
              <a:rPr lang="en-US" sz="2800">
                <a:solidFill>
                  <a:srgbClr val="000000"/>
                </a:solidFill>
                <a:latin typeface="Canva Sans"/>
              </a:rPr>
              <a:t>-Örtü malzemesi olarak </a:t>
            </a:r>
            <a:r>
              <a:rPr lang="en-US" sz="2800">
                <a:solidFill>
                  <a:srgbClr val="000000"/>
                </a:solidFill>
                <a:latin typeface="Canva Sans Bold"/>
              </a:rPr>
              <a:t>en az 36 ay </a:t>
            </a:r>
            <a:r>
              <a:rPr lang="en-US" sz="2800">
                <a:solidFill>
                  <a:srgbClr val="000000"/>
                </a:solidFill>
                <a:latin typeface="Canva Sans"/>
              </a:rPr>
              <a:t>ömürlü olmalıdır.</a:t>
            </a:r>
          </a:p>
          <a:p>
            <a:pPr>
              <a:lnSpc>
                <a:spcPts val="1120"/>
              </a:lnSpc>
            </a:pPr>
            <a:endParaRPr/>
          </a:p>
        </p:txBody>
      </p:sp>
      <p:pic>
        <p:nvPicPr>
          <p:cNvPr id="8"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8614" y="4783460"/>
            <a:ext cx="8089386" cy="55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2000"/>
          </a:blip>
          <a:srcRect t="7865" b="7865"/>
          <a:stretch>
            <a:fillRect/>
          </a:stretch>
        </p:blipFill>
        <p:spPr>
          <a:xfrm>
            <a:off x="0" y="0"/>
            <a:ext cx="18288000" cy="10287000"/>
          </a:xfrm>
          <a:prstGeom prst="rect">
            <a:avLst/>
          </a:prstGeom>
        </p:spPr>
      </p:pic>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6678" y="0"/>
                  </a:moveTo>
                  <a:lnTo>
                    <a:pt x="4268048" y="0"/>
                  </a:lnTo>
                  <a:cubicBezTo>
                    <a:pt x="4271736" y="0"/>
                    <a:pt x="4274726" y="2990"/>
                    <a:pt x="4274726" y="6678"/>
                  </a:cubicBezTo>
                  <a:lnTo>
                    <a:pt x="4274726" y="2160789"/>
                  </a:lnTo>
                  <a:cubicBezTo>
                    <a:pt x="4274726" y="2164477"/>
                    <a:pt x="4271736" y="2167467"/>
                    <a:pt x="4268048" y="2167467"/>
                  </a:cubicBezTo>
                  <a:lnTo>
                    <a:pt x="6678" y="2167467"/>
                  </a:lnTo>
                  <a:cubicBezTo>
                    <a:pt x="2990" y="2167467"/>
                    <a:pt x="0" y="2164477"/>
                    <a:pt x="0" y="2160789"/>
                  </a:cubicBezTo>
                  <a:lnTo>
                    <a:pt x="0" y="6678"/>
                  </a:lnTo>
                  <a:cubicBezTo>
                    <a:pt x="0" y="2990"/>
                    <a:pt x="2990" y="0"/>
                    <a:pt x="6678" y="0"/>
                  </a:cubicBezTo>
                  <a:close/>
                </a:path>
              </a:pathLst>
            </a:custGeom>
            <a:solidFill>
              <a:srgbClr val="7B843A">
                <a:alpha val="80784"/>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092826" y="2801836"/>
            <a:ext cx="14102347" cy="1654157"/>
          </a:xfrm>
          <a:prstGeom prst="rect">
            <a:avLst/>
          </a:prstGeom>
        </p:spPr>
        <p:txBody>
          <a:bodyPr lIns="0" tIns="0" rIns="0" bIns="0" rtlCol="0" anchor="t">
            <a:spAutoFit/>
          </a:bodyPr>
          <a:lstStyle/>
          <a:p>
            <a:pPr algn="ctr">
              <a:lnSpc>
                <a:spcPts val="4376"/>
              </a:lnSpc>
            </a:pPr>
            <a:r>
              <a:rPr lang="en-US" sz="3125">
                <a:solidFill>
                  <a:srgbClr val="000000"/>
                </a:solidFill>
                <a:latin typeface="Roboto"/>
              </a:rPr>
              <a:t>28 Temmuz 2020 tarihli Cumhurbaşkanlığı Kararına göre 5 yıl boyunca % 50 hibe desteği sağlanacak olan </a:t>
            </a:r>
            <a:r>
              <a:rPr lang="en-US" sz="3125">
                <a:solidFill>
                  <a:srgbClr val="000000"/>
                </a:solidFill>
                <a:latin typeface="Roboto Bold"/>
              </a:rPr>
              <a:t>Kırsal Kalkınma Yatırımlarının Desteklenmesi Programı</a:t>
            </a:r>
            <a:r>
              <a:rPr lang="en-US" sz="3125">
                <a:solidFill>
                  <a:srgbClr val="000000"/>
                </a:solidFill>
                <a:latin typeface="Roboto"/>
              </a:rPr>
              <a:t> tebliğleri yayımlanmıştır. </a:t>
            </a:r>
          </a:p>
        </p:txBody>
      </p:sp>
      <p:sp>
        <p:nvSpPr>
          <p:cNvPr id="7" name="TextBox 7"/>
          <p:cNvSpPr txBox="1"/>
          <p:nvPr/>
        </p:nvSpPr>
        <p:spPr>
          <a:xfrm>
            <a:off x="2092826" y="5234298"/>
            <a:ext cx="14102347" cy="1654157"/>
          </a:xfrm>
          <a:prstGeom prst="rect">
            <a:avLst/>
          </a:prstGeom>
        </p:spPr>
        <p:txBody>
          <a:bodyPr lIns="0" tIns="0" rIns="0" bIns="0" rtlCol="0" anchor="t">
            <a:spAutoFit/>
          </a:bodyPr>
          <a:lstStyle/>
          <a:p>
            <a:pPr algn="ctr">
              <a:lnSpc>
                <a:spcPts val="4376"/>
              </a:lnSpc>
            </a:pPr>
            <a:r>
              <a:rPr lang="en-US" sz="3125">
                <a:solidFill>
                  <a:srgbClr val="000000"/>
                </a:solidFill>
                <a:latin typeface="Roboto"/>
              </a:rPr>
              <a:t>21 Kasım 2020 tarih ve 31311 sayılı Resmi Gazete ’de yayımlanan </a:t>
            </a:r>
            <a:r>
              <a:rPr lang="en-US" sz="3125">
                <a:solidFill>
                  <a:srgbClr val="000000"/>
                </a:solidFill>
                <a:latin typeface="Roboto Bold"/>
              </a:rPr>
              <a:t>“Tarıma Dayalı Ekonomik Yatırımlar”</a:t>
            </a:r>
            <a:r>
              <a:rPr lang="en-US" sz="3125">
                <a:solidFill>
                  <a:srgbClr val="000000"/>
                </a:solidFill>
                <a:latin typeface="Roboto"/>
              </a:rPr>
              <a:t> ve </a:t>
            </a:r>
            <a:r>
              <a:rPr lang="en-US" sz="3125">
                <a:solidFill>
                  <a:srgbClr val="000000"/>
                </a:solidFill>
                <a:latin typeface="Roboto Bold"/>
              </a:rPr>
              <a:t>“Kırsal Ekonomik Altyapı Yatırımları”</a:t>
            </a:r>
            <a:r>
              <a:rPr lang="en-US" sz="3125">
                <a:solidFill>
                  <a:srgbClr val="000000"/>
                </a:solidFill>
                <a:latin typeface="Roboto"/>
              </a:rPr>
              <a:t> tebliğleri ile 5 yıl boyunca yürütülecek programın ana esasları belirlenmiştir.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86783" y="810733"/>
            <a:ext cx="7713047" cy="2986866"/>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Aile İşletmeciliği Faaliyetlerinin Geliştirilmesine Yönelik Altyapı Sistemleri</a:t>
            </a:r>
          </a:p>
          <a:p>
            <a:pPr algn="ctr">
              <a:lnSpc>
                <a:spcPts val="5994"/>
              </a:lnSpc>
            </a:pPr>
            <a:r>
              <a:rPr lang="en-US" sz="4281">
                <a:solidFill>
                  <a:srgbClr val="000000"/>
                </a:solidFill>
                <a:latin typeface="Roboto Bold"/>
              </a:rPr>
              <a:t>Kültür Mantarı</a:t>
            </a:r>
          </a:p>
        </p:txBody>
      </p:sp>
      <p:sp>
        <p:nvSpPr>
          <p:cNvPr id="7" name="TextBox 7"/>
          <p:cNvSpPr txBox="1"/>
          <p:nvPr/>
        </p:nvSpPr>
        <p:spPr>
          <a:xfrm>
            <a:off x="366439" y="1399459"/>
            <a:ext cx="9548767" cy="4408181"/>
          </a:xfrm>
          <a:prstGeom prst="rect">
            <a:avLst/>
          </a:prstGeom>
        </p:spPr>
        <p:txBody>
          <a:bodyPr lIns="0" tIns="0" rIns="0" bIns="0" rtlCol="0" anchor="t">
            <a:spAutoFit/>
          </a:bodyPr>
          <a:lstStyle/>
          <a:p>
            <a:pPr algn="just">
              <a:lnSpc>
                <a:spcPts val="4564"/>
              </a:lnSpc>
            </a:pPr>
            <a:r>
              <a:rPr lang="en-US" sz="2800">
                <a:solidFill>
                  <a:srgbClr val="000000"/>
                </a:solidFill>
                <a:latin typeface="Canva Sans"/>
              </a:rPr>
              <a:t>Yeni tesislerin yapımı, kısmen yapılmış yatırımların tamamlanması, faal olan mevcut tesislerin kapasite artırımı ile teknoloji yenileme ve/veya modernizasyonu konularındaki başvuru yapılabilir.</a:t>
            </a:r>
          </a:p>
          <a:p>
            <a:pPr>
              <a:lnSpc>
                <a:spcPts val="1493"/>
              </a:lnSpc>
            </a:pPr>
            <a:endParaRPr/>
          </a:p>
          <a:p>
            <a:pPr algn="just">
              <a:lnSpc>
                <a:spcPts val="4564"/>
              </a:lnSpc>
            </a:pPr>
            <a:r>
              <a:rPr lang="en-US" sz="2800">
                <a:solidFill>
                  <a:srgbClr val="000000"/>
                </a:solidFill>
                <a:latin typeface="Canva Sans"/>
              </a:rPr>
              <a:t>Kültür mantarı yetiştiriciliğine yönelik sera ve gerekli makine/ekipmanları uygun harcama kapsamında değerlendirilir.</a:t>
            </a:r>
          </a:p>
          <a:p>
            <a:pPr>
              <a:lnSpc>
                <a:spcPts val="1120"/>
              </a:lnSpc>
            </a:pPr>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8614" y="4608333"/>
            <a:ext cx="8102009" cy="568275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86783" y="942975"/>
            <a:ext cx="7713047" cy="2986866"/>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Aile İşletmeciliği Faaliyetlerinin Geliştirilmesine Yönelik Altyapı Sistemleri</a:t>
            </a:r>
          </a:p>
          <a:p>
            <a:pPr algn="ctr">
              <a:lnSpc>
                <a:spcPts val="5994"/>
              </a:lnSpc>
            </a:pPr>
            <a:r>
              <a:rPr lang="en-US" sz="4281">
                <a:solidFill>
                  <a:srgbClr val="000000"/>
                </a:solidFill>
                <a:latin typeface="Roboto Bold"/>
              </a:rPr>
              <a:t>Yenilenebilir Enerji Tesisleri</a:t>
            </a:r>
          </a:p>
        </p:txBody>
      </p:sp>
      <p:sp>
        <p:nvSpPr>
          <p:cNvPr id="7" name="TextBox 7"/>
          <p:cNvSpPr txBox="1"/>
          <p:nvPr/>
        </p:nvSpPr>
        <p:spPr>
          <a:xfrm>
            <a:off x="349739" y="1432014"/>
            <a:ext cx="9548767" cy="6800299"/>
          </a:xfrm>
          <a:prstGeom prst="rect">
            <a:avLst/>
          </a:prstGeom>
        </p:spPr>
        <p:txBody>
          <a:bodyPr lIns="0" tIns="0" rIns="0" bIns="0" rtlCol="0" anchor="t">
            <a:spAutoFit/>
          </a:bodyPr>
          <a:lstStyle/>
          <a:p>
            <a:pPr algn="just">
              <a:lnSpc>
                <a:spcPts val="4340"/>
              </a:lnSpc>
            </a:pPr>
            <a:r>
              <a:rPr lang="en-US" sz="2800">
                <a:solidFill>
                  <a:srgbClr val="000000"/>
                </a:solidFill>
                <a:latin typeface="Canva Sans"/>
              </a:rPr>
              <a:t>Mevcut  tesislerin teknoloji yenileme ve/veya modernizasyonu konularındaki başvuru yapılabilir.</a:t>
            </a:r>
          </a:p>
          <a:p>
            <a:pPr algn="just">
              <a:lnSpc>
                <a:spcPts val="4340"/>
              </a:lnSpc>
            </a:pPr>
            <a:endParaRPr/>
          </a:p>
          <a:p>
            <a:pPr algn="just">
              <a:lnSpc>
                <a:spcPts val="4340"/>
              </a:lnSpc>
            </a:pPr>
            <a:r>
              <a:rPr lang="en-US" sz="2800">
                <a:solidFill>
                  <a:srgbClr val="000000"/>
                </a:solidFill>
                <a:latin typeface="Canva Sans"/>
              </a:rPr>
              <a:t> Yenilenebilir enerji kaynağı olarak jeotermal, biyogaz, güneş ve rüzgâr enerjisi kullanılabilir.</a:t>
            </a:r>
          </a:p>
          <a:p>
            <a:pPr algn="just">
              <a:lnSpc>
                <a:spcPts val="4340"/>
              </a:lnSpc>
            </a:pPr>
            <a:endParaRPr/>
          </a:p>
          <a:p>
            <a:pPr algn="just">
              <a:lnSpc>
                <a:spcPts val="4340"/>
              </a:lnSpc>
            </a:pPr>
            <a:r>
              <a:rPr lang="en-US" sz="2800">
                <a:solidFill>
                  <a:srgbClr val="000000"/>
                </a:solidFill>
                <a:latin typeface="Canva Sans"/>
              </a:rPr>
              <a:t> Enerji ihtiyacının en az %51’ini en fazla %110’unu karşılayacak şekilde projelendirilmelidir.</a:t>
            </a:r>
          </a:p>
          <a:p>
            <a:pPr algn="just">
              <a:lnSpc>
                <a:spcPts val="4340"/>
              </a:lnSpc>
            </a:pPr>
            <a:endParaRPr/>
          </a:p>
          <a:p>
            <a:pPr algn="just">
              <a:lnSpc>
                <a:spcPts val="4340"/>
              </a:lnSpc>
            </a:pPr>
            <a:r>
              <a:rPr lang="en-US" sz="2800">
                <a:solidFill>
                  <a:srgbClr val="000000"/>
                </a:solidFill>
                <a:latin typeface="Canva Sans"/>
              </a:rPr>
              <a:t>Yaylacı ve göçerler için enerji talebini karşılamak amacıyla 5 kw’a kadar off-grid veya stand-alone sistem alımı için başvuru yapılabilir.</a:t>
            </a:r>
          </a:p>
          <a:p>
            <a:pPr>
              <a:lnSpc>
                <a:spcPts val="1240"/>
              </a:lnSpc>
            </a:pPr>
            <a:endParaRPr/>
          </a:p>
        </p:txBody>
      </p:sp>
      <p:pic>
        <p:nvPicPr>
          <p:cNvPr id="8"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8614" y="4872816"/>
            <a:ext cx="8089386" cy="540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cstate="print"/>
          <a:srcRect t="62" b="62"/>
          <a:stretch>
            <a:fillRect/>
          </a:stretch>
        </p:blipFill>
        <p:spPr>
          <a:xfrm>
            <a:off x="10198614" y="4894076"/>
            <a:ext cx="8089386" cy="5392924"/>
          </a:xfrm>
          <a:prstGeom prst="rect">
            <a:avLst/>
          </a:prstGeom>
        </p:spPr>
      </p:pic>
      <p:sp>
        <p:nvSpPr>
          <p:cNvPr id="6" name="TextBox 6"/>
          <p:cNvSpPr txBox="1"/>
          <p:nvPr/>
        </p:nvSpPr>
        <p:spPr>
          <a:xfrm>
            <a:off x="10386783" y="942975"/>
            <a:ext cx="7713047" cy="2986866"/>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Arıcılık ve Arı Ürünlerinin İşlenmesi ve Paketlenmesine Yönelik Yatırımlar</a:t>
            </a:r>
          </a:p>
          <a:p>
            <a:pPr algn="ctr">
              <a:lnSpc>
                <a:spcPts val="5994"/>
              </a:lnSpc>
            </a:pPr>
            <a:endParaRPr/>
          </a:p>
        </p:txBody>
      </p:sp>
      <p:sp>
        <p:nvSpPr>
          <p:cNvPr id="7" name="TextBox 7"/>
          <p:cNvSpPr txBox="1"/>
          <p:nvPr/>
        </p:nvSpPr>
        <p:spPr>
          <a:xfrm>
            <a:off x="399839" y="122251"/>
            <a:ext cx="9548767" cy="9647039"/>
          </a:xfrm>
          <a:prstGeom prst="rect">
            <a:avLst/>
          </a:prstGeom>
        </p:spPr>
        <p:txBody>
          <a:bodyPr lIns="0" tIns="0" rIns="0" bIns="0" rtlCol="0" anchor="t">
            <a:spAutoFit/>
          </a:bodyPr>
          <a:lstStyle/>
          <a:p>
            <a:pPr algn="just">
              <a:lnSpc>
                <a:spcPts val="4200"/>
              </a:lnSpc>
            </a:pPr>
            <a:r>
              <a:rPr lang="en-US" sz="2800">
                <a:solidFill>
                  <a:srgbClr val="000000"/>
                </a:solidFill>
                <a:latin typeface="Canva Sans"/>
              </a:rPr>
              <a:t>Yeni tesislerin yapımı, mevcut tesislerin teknoloji yenileme ve/veya modernizasyonu konularında başvuru yapılabilir.</a:t>
            </a:r>
          </a:p>
          <a:p>
            <a:pPr algn="just">
              <a:lnSpc>
                <a:spcPts val="4200"/>
              </a:lnSpc>
            </a:pPr>
            <a:endParaRPr/>
          </a:p>
          <a:p>
            <a:pPr algn="just">
              <a:lnSpc>
                <a:spcPts val="4200"/>
              </a:lnSpc>
            </a:pPr>
            <a:r>
              <a:rPr lang="en-US" sz="2800">
                <a:solidFill>
                  <a:srgbClr val="000000"/>
                </a:solidFill>
                <a:latin typeface="Canva Sans"/>
              </a:rPr>
              <a:t>En az 1 (bir) yıldır Arıcılık Kayıt Sistemine (AKS) kayıtlı üreticiler başvurabilir.</a:t>
            </a:r>
          </a:p>
          <a:p>
            <a:pPr algn="just">
              <a:lnSpc>
                <a:spcPts val="4200"/>
              </a:lnSpc>
            </a:pPr>
            <a:endParaRPr/>
          </a:p>
          <a:p>
            <a:pPr algn="just">
              <a:lnSpc>
                <a:spcPts val="4200"/>
              </a:lnSpc>
            </a:pPr>
            <a:r>
              <a:rPr lang="en-US" sz="2800">
                <a:solidFill>
                  <a:srgbClr val="000000"/>
                </a:solidFill>
                <a:latin typeface="Canva Sans"/>
              </a:rPr>
              <a:t> En az 30 ve en fazla 500 boş kovan alınabilir.</a:t>
            </a:r>
          </a:p>
          <a:p>
            <a:pPr algn="just">
              <a:lnSpc>
                <a:spcPts val="4200"/>
              </a:lnSpc>
            </a:pPr>
            <a:endParaRPr/>
          </a:p>
          <a:p>
            <a:pPr algn="just">
              <a:lnSpc>
                <a:spcPts val="4200"/>
              </a:lnSpc>
            </a:pPr>
            <a:r>
              <a:rPr lang="en-US" sz="2800">
                <a:solidFill>
                  <a:srgbClr val="000000"/>
                </a:solidFill>
                <a:latin typeface="Canva Sans"/>
              </a:rPr>
              <a:t>Arıcılık ve arı ürünlerinin üretimi, işlenmesi ve paketlenmesi konusunda tesis yapımı ile makine/ekipman ve malzeme alımı başvurusu yapılabilir.</a:t>
            </a:r>
          </a:p>
          <a:p>
            <a:pPr algn="just">
              <a:lnSpc>
                <a:spcPts val="4200"/>
              </a:lnSpc>
            </a:pPr>
            <a:endParaRPr/>
          </a:p>
          <a:p>
            <a:pPr algn="just">
              <a:lnSpc>
                <a:spcPts val="4200"/>
              </a:lnSpc>
            </a:pPr>
            <a:r>
              <a:rPr lang="en-US" sz="2800">
                <a:solidFill>
                  <a:srgbClr val="000000"/>
                </a:solidFill>
                <a:latin typeface="Canva Sans"/>
              </a:rPr>
              <a:t>5 kw’a kadar şebekeden bağımsız yenilenebilir enerji yatırımları hibe desteği kapsamındadır.  </a:t>
            </a:r>
          </a:p>
          <a:p>
            <a:pPr algn="just">
              <a:lnSpc>
                <a:spcPts val="4200"/>
              </a:lnSpc>
            </a:pPr>
            <a:endParaRPr/>
          </a:p>
          <a:p>
            <a:pPr algn="just">
              <a:lnSpc>
                <a:spcPts val="4200"/>
              </a:lnSpc>
            </a:pPr>
            <a:r>
              <a:rPr lang="en-US" sz="2800">
                <a:solidFill>
                  <a:srgbClr val="000000"/>
                </a:solidFill>
                <a:latin typeface="Canva Sans"/>
              </a:rPr>
              <a:t>Arı kolonisi alımları destek kapsamında değildir. </a:t>
            </a:r>
          </a:p>
          <a:p>
            <a:pPr>
              <a:lnSpc>
                <a:spcPts val="1200"/>
              </a:lnSpc>
            </a:pPr>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10198614" y="4894076"/>
            <a:ext cx="8089386" cy="5392924"/>
          </a:xfrm>
          <a:prstGeom prst="rect">
            <a:avLst/>
          </a:prstGeom>
        </p:spPr>
      </p:pic>
      <p:sp>
        <p:nvSpPr>
          <p:cNvPr id="6" name="TextBox 6"/>
          <p:cNvSpPr txBox="1"/>
          <p:nvPr/>
        </p:nvSpPr>
        <p:spPr>
          <a:xfrm>
            <a:off x="10386783" y="942975"/>
            <a:ext cx="7713047" cy="2986866"/>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Akıllı Tarım Uygulamaları, Tarımsal Bilişim </a:t>
            </a:r>
          </a:p>
          <a:p>
            <a:pPr algn="ctr">
              <a:lnSpc>
                <a:spcPts val="5994"/>
              </a:lnSpc>
            </a:pPr>
            <a:r>
              <a:rPr lang="en-US" sz="4281">
                <a:solidFill>
                  <a:srgbClr val="000000"/>
                </a:solidFill>
                <a:latin typeface="Roboto Bold"/>
              </a:rPr>
              <a:t> Çiftlik Bilgi Sistemleri Uygulamaları</a:t>
            </a:r>
          </a:p>
        </p:txBody>
      </p:sp>
      <p:sp>
        <p:nvSpPr>
          <p:cNvPr id="7" name="TextBox 7"/>
          <p:cNvSpPr txBox="1"/>
          <p:nvPr/>
        </p:nvSpPr>
        <p:spPr>
          <a:xfrm>
            <a:off x="399839" y="597103"/>
            <a:ext cx="9548767" cy="8072220"/>
          </a:xfrm>
          <a:prstGeom prst="rect">
            <a:avLst/>
          </a:prstGeom>
        </p:spPr>
        <p:txBody>
          <a:bodyPr lIns="0" tIns="0" rIns="0" bIns="0" rtlCol="0" anchor="t">
            <a:spAutoFit/>
          </a:bodyPr>
          <a:lstStyle/>
          <a:p>
            <a:pPr algn="just">
              <a:lnSpc>
                <a:spcPts val="4200"/>
              </a:lnSpc>
            </a:pPr>
            <a:r>
              <a:rPr lang="en-US" sz="2800">
                <a:solidFill>
                  <a:srgbClr val="000000"/>
                </a:solidFill>
                <a:latin typeface="Canva Sans"/>
              </a:rPr>
              <a:t>Bu başlık altında güncel uygulama rehberi ekinde yer alan akıllı tarım uygulamaları ile tarımsal bilişim ve çiftlik bilgi sistemi uygulamaları konularında, mevcut tesislerin teknoloji yenileme ve/veya modernizasyonu niteliğindeki başvurular kabul edilecektir.</a:t>
            </a:r>
          </a:p>
          <a:p>
            <a:pPr algn="just">
              <a:lnSpc>
                <a:spcPts val="4200"/>
              </a:lnSpc>
            </a:pPr>
            <a:endParaRPr/>
          </a:p>
          <a:p>
            <a:pPr algn="just">
              <a:lnSpc>
                <a:spcPts val="4200"/>
              </a:lnSpc>
            </a:pPr>
            <a:r>
              <a:rPr lang="en-US" sz="2800">
                <a:solidFill>
                  <a:srgbClr val="000000"/>
                </a:solidFill>
                <a:latin typeface="Canva Sans"/>
              </a:rPr>
              <a:t>1.Tarla tarımında gübre sensörleriyle ölçüm,</a:t>
            </a:r>
          </a:p>
          <a:p>
            <a:pPr algn="just">
              <a:lnSpc>
                <a:spcPts val="4200"/>
              </a:lnSpc>
            </a:pPr>
            <a:endParaRPr/>
          </a:p>
          <a:p>
            <a:pPr algn="just">
              <a:lnSpc>
                <a:spcPts val="4200"/>
              </a:lnSpc>
            </a:pPr>
            <a:r>
              <a:rPr lang="en-US" sz="2800">
                <a:solidFill>
                  <a:srgbClr val="000000"/>
                </a:solidFill>
                <a:latin typeface="Canva Sans"/>
              </a:rPr>
              <a:t>2. Çiftçi bilgilendirme sistemleri (zirai don, aşırı yağış, dolu, zararlı uyarısı, gübreleme takvimi, ilaçlamasulama önerisi, vb.),</a:t>
            </a:r>
          </a:p>
          <a:p>
            <a:pPr algn="just">
              <a:lnSpc>
                <a:spcPts val="4200"/>
              </a:lnSpc>
            </a:pPr>
            <a:endParaRPr/>
          </a:p>
          <a:p>
            <a:pPr algn="just">
              <a:lnSpc>
                <a:spcPts val="4200"/>
              </a:lnSpc>
            </a:pPr>
            <a:r>
              <a:rPr lang="en-US" sz="2800">
                <a:solidFill>
                  <a:srgbClr val="000000"/>
                </a:solidFill>
                <a:latin typeface="Canva Sans"/>
              </a:rPr>
              <a:t>3. Hasat (dane kaybının ölçümü) ve güncel verim haritasının çıkarılması,</a:t>
            </a:r>
          </a:p>
          <a:p>
            <a:pPr algn="just">
              <a:lnSpc>
                <a:spcPts val="4200"/>
              </a:lnSpc>
            </a:pPr>
            <a:endParaRPr/>
          </a:p>
          <a:p>
            <a:pPr>
              <a:lnSpc>
                <a:spcPts val="1200"/>
              </a:lnSpc>
            </a:pP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cstate="print"/>
          <a:srcRect t="31" b="31"/>
          <a:stretch>
            <a:fillRect/>
          </a:stretch>
        </p:blipFill>
        <p:spPr>
          <a:xfrm>
            <a:off x="10198614" y="4894076"/>
            <a:ext cx="8089386" cy="5392924"/>
          </a:xfrm>
          <a:prstGeom prst="rect">
            <a:avLst/>
          </a:prstGeom>
        </p:spPr>
      </p:pic>
      <p:sp>
        <p:nvSpPr>
          <p:cNvPr id="6" name="TextBox 6"/>
          <p:cNvSpPr txBox="1"/>
          <p:nvPr/>
        </p:nvSpPr>
        <p:spPr>
          <a:xfrm>
            <a:off x="10386783" y="942975"/>
            <a:ext cx="7713047" cy="2986866"/>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Akıllı Tarım Uygulamaları, Tarımsal Bilişim </a:t>
            </a:r>
          </a:p>
          <a:p>
            <a:pPr algn="ctr">
              <a:lnSpc>
                <a:spcPts val="5994"/>
              </a:lnSpc>
            </a:pPr>
            <a:r>
              <a:rPr lang="en-US" sz="4281">
                <a:solidFill>
                  <a:srgbClr val="000000"/>
                </a:solidFill>
                <a:latin typeface="Roboto Bold"/>
              </a:rPr>
              <a:t> Çiftlik Bilgi Sistemleri Uygulamaları</a:t>
            </a:r>
          </a:p>
        </p:txBody>
      </p:sp>
      <p:sp>
        <p:nvSpPr>
          <p:cNvPr id="7" name="TextBox 7"/>
          <p:cNvSpPr txBox="1"/>
          <p:nvPr/>
        </p:nvSpPr>
        <p:spPr>
          <a:xfrm>
            <a:off x="383139" y="262830"/>
            <a:ext cx="9548767" cy="9647039"/>
          </a:xfrm>
          <a:prstGeom prst="rect">
            <a:avLst/>
          </a:prstGeom>
        </p:spPr>
        <p:txBody>
          <a:bodyPr lIns="0" tIns="0" rIns="0" bIns="0" rtlCol="0" anchor="t">
            <a:spAutoFit/>
          </a:bodyPr>
          <a:lstStyle/>
          <a:p>
            <a:pPr algn="just">
              <a:lnSpc>
                <a:spcPts val="4200"/>
              </a:lnSpc>
            </a:pPr>
            <a:r>
              <a:rPr lang="en-US" sz="2800">
                <a:solidFill>
                  <a:srgbClr val="000000"/>
                </a:solidFill>
                <a:latin typeface="Canva Sans"/>
              </a:rPr>
              <a:t>4. Verim haritalarının karşılaştırılması (başarı ölçümü),</a:t>
            </a:r>
          </a:p>
          <a:p>
            <a:pPr algn="just">
              <a:lnSpc>
                <a:spcPts val="4200"/>
              </a:lnSpc>
            </a:pPr>
            <a:endParaRPr/>
          </a:p>
          <a:p>
            <a:pPr algn="just">
              <a:lnSpc>
                <a:spcPts val="4200"/>
              </a:lnSpc>
            </a:pPr>
            <a:r>
              <a:rPr lang="en-US" sz="2800">
                <a:solidFill>
                  <a:srgbClr val="000000"/>
                </a:solidFill>
                <a:latin typeface="Canva Sans"/>
              </a:rPr>
              <a:t>5. Otomatik dümenleme sistemleri,</a:t>
            </a:r>
          </a:p>
          <a:p>
            <a:pPr algn="just">
              <a:lnSpc>
                <a:spcPts val="4200"/>
              </a:lnSpc>
            </a:pPr>
            <a:endParaRPr/>
          </a:p>
          <a:p>
            <a:pPr algn="just">
              <a:lnSpc>
                <a:spcPts val="4200"/>
              </a:lnSpc>
            </a:pPr>
            <a:r>
              <a:rPr lang="en-US" sz="2800">
                <a:solidFill>
                  <a:srgbClr val="000000"/>
                </a:solidFill>
                <a:latin typeface="Canva Sans"/>
              </a:rPr>
              <a:t>6. Zirai insansız hava araçları,</a:t>
            </a:r>
          </a:p>
          <a:p>
            <a:pPr algn="just">
              <a:lnSpc>
                <a:spcPts val="4200"/>
              </a:lnSpc>
            </a:pPr>
            <a:endParaRPr/>
          </a:p>
          <a:p>
            <a:pPr algn="just">
              <a:lnSpc>
                <a:spcPts val="4200"/>
              </a:lnSpc>
            </a:pPr>
            <a:r>
              <a:rPr lang="en-US" sz="2800">
                <a:solidFill>
                  <a:srgbClr val="000000"/>
                </a:solidFill>
                <a:latin typeface="Canva Sans"/>
              </a:rPr>
              <a:t>7. Akıllı sulama sistemleri,</a:t>
            </a:r>
          </a:p>
          <a:p>
            <a:pPr algn="just">
              <a:lnSpc>
                <a:spcPts val="4200"/>
              </a:lnSpc>
            </a:pPr>
            <a:endParaRPr/>
          </a:p>
          <a:p>
            <a:pPr algn="just">
              <a:lnSpc>
                <a:spcPts val="4200"/>
              </a:lnSpc>
            </a:pPr>
            <a:r>
              <a:rPr lang="en-US" sz="2800">
                <a:solidFill>
                  <a:srgbClr val="000000"/>
                </a:solidFill>
                <a:latin typeface="Canva Sans"/>
              </a:rPr>
              <a:t>8. Seracılıkta uzaktan erişimle iklimlendirme ve sulama çözümleri,</a:t>
            </a:r>
          </a:p>
          <a:p>
            <a:pPr algn="just">
              <a:lnSpc>
                <a:spcPts val="4200"/>
              </a:lnSpc>
            </a:pPr>
            <a:endParaRPr/>
          </a:p>
          <a:p>
            <a:pPr algn="just">
              <a:lnSpc>
                <a:spcPts val="4200"/>
              </a:lnSpc>
            </a:pPr>
            <a:r>
              <a:rPr lang="en-US" sz="2800">
                <a:solidFill>
                  <a:srgbClr val="000000"/>
                </a:solidFill>
                <a:latin typeface="Canva Sans"/>
              </a:rPr>
              <a:t>9. Hayvancılıkta büyükbaş hayvanların adım ve lokasyon takibi, vücut ısısı, nabız gibi biyomedikal</a:t>
            </a:r>
          </a:p>
          <a:p>
            <a:pPr algn="just">
              <a:lnSpc>
                <a:spcPts val="4200"/>
              </a:lnSpc>
            </a:pPr>
            <a:r>
              <a:rPr lang="en-US" sz="2800">
                <a:solidFill>
                  <a:srgbClr val="000000"/>
                </a:solidFill>
                <a:latin typeface="Canva Sans"/>
              </a:rPr>
              <a:t>verilen izlenmesi, sütün miktarı ve kalitesi, sütle ilgili değerlerin yakından izlenmesi,</a:t>
            </a:r>
          </a:p>
          <a:p>
            <a:pPr algn="just">
              <a:lnSpc>
                <a:spcPts val="4200"/>
              </a:lnSpc>
            </a:pPr>
            <a:endParaRPr/>
          </a:p>
          <a:p>
            <a:pPr algn="just">
              <a:lnSpc>
                <a:spcPts val="4200"/>
              </a:lnSpc>
            </a:pPr>
            <a:r>
              <a:rPr lang="en-US" sz="2800">
                <a:solidFill>
                  <a:srgbClr val="000000"/>
                </a:solidFill>
                <a:latin typeface="Canva Sans"/>
              </a:rPr>
              <a:t>10. Yem hazırlamada dengeli bir rasyonda hazırlanmasını dijital olarak yönetilebilen satın alımlar</a:t>
            </a:r>
          </a:p>
          <a:p>
            <a:pPr>
              <a:lnSpc>
                <a:spcPts val="1200"/>
              </a:lnSpc>
            </a:pPr>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10198614" y="4894076"/>
            <a:ext cx="8089386" cy="5392924"/>
          </a:xfrm>
          <a:prstGeom prst="rect">
            <a:avLst/>
          </a:prstGeom>
        </p:spPr>
      </p:pic>
      <p:sp>
        <p:nvSpPr>
          <p:cNvPr id="6" name="TextBox 6"/>
          <p:cNvSpPr txBox="1"/>
          <p:nvPr/>
        </p:nvSpPr>
        <p:spPr>
          <a:xfrm>
            <a:off x="10386783" y="1577569"/>
            <a:ext cx="7713047" cy="1481916"/>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El Sanatları ve Katma Değerli Ürünlere Yönelik Yatırımlar</a:t>
            </a:r>
          </a:p>
        </p:txBody>
      </p:sp>
      <p:sp>
        <p:nvSpPr>
          <p:cNvPr id="7" name="TextBox 7"/>
          <p:cNvSpPr txBox="1"/>
          <p:nvPr/>
        </p:nvSpPr>
        <p:spPr>
          <a:xfrm>
            <a:off x="466638" y="914400"/>
            <a:ext cx="9548767" cy="6497401"/>
          </a:xfrm>
          <a:prstGeom prst="rect">
            <a:avLst/>
          </a:prstGeom>
        </p:spPr>
        <p:txBody>
          <a:bodyPr lIns="0" tIns="0" rIns="0" bIns="0" rtlCol="0" anchor="t">
            <a:spAutoFit/>
          </a:bodyPr>
          <a:lstStyle/>
          <a:p>
            <a:pPr algn="just">
              <a:lnSpc>
                <a:spcPts val="4200"/>
              </a:lnSpc>
            </a:pPr>
            <a:r>
              <a:rPr lang="en-US" sz="2800">
                <a:solidFill>
                  <a:srgbClr val="000000"/>
                </a:solidFill>
                <a:latin typeface="Canva Sans"/>
              </a:rPr>
              <a:t>İşletme binaları ve üretim tesisleri; yerel gıdalar ve tarımsal ürünlerin üretilmesi, işlenmesi ve paketlenmesi konularında yeni tesislerin yapımı ile mevcut tesislerin teknoloji yenileme ve/veya modernizasyonu niteliğindeki başvurular kabul edilecektir.</a:t>
            </a:r>
          </a:p>
          <a:p>
            <a:pPr algn="just">
              <a:lnSpc>
                <a:spcPts val="4200"/>
              </a:lnSpc>
            </a:pPr>
            <a:endParaRPr/>
          </a:p>
          <a:p>
            <a:pPr algn="just">
              <a:lnSpc>
                <a:spcPts val="4200"/>
              </a:lnSpc>
            </a:pPr>
            <a:r>
              <a:rPr lang="en-US" sz="2800">
                <a:solidFill>
                  <a:srgbClr val="000000"/>
                </a:solidFill>
                <a:latin typeface="Canva Sans"/>
              </a:rPr>
              <a:t>Tuzun işlenmesi, paketlenmesi ve depolanması konusunda proje başvurusu yapılabilir. </a:t>
            </a:r>
          </a:p>
          <a:p>
            <a:pPr algn="just">
              <a:lnSpc>
                <a:spcPts val="4200"/>
              </a:lnSpc>
            </a:pPr>
            <a:endParaRPr/>
          </a:p>
          <a:p>
            <a:pPr algn="just">
              <a:lnSpc>
                <a:spcPts val="4200"/>
              </a:lnSpc>
            </a:pPr>
            <a:r>
              <a:rPr lang="en-US" sz="2800">
                <a:solidFill>
                  <a:srgbClr val="000000"/>
                </a:solidFill>
                <a:latin typeface="Canva Sans"/>
              </a:rPr>
              <a:t>Zanaatkârlık faaliyetleri ile gıda olmayan ürünlerin işlenmesi konusunda başvuru yapılabilir.</a:t>
            </a:r>
          </a:p>
          <a:p>
            <a:pPr algn="just">
              <a:lnSpc>
                <a:spcPts val="4200"/>
              </a:lnSpc>
            </a:pPr>
            <a:endParaRPr/>
          </a:p>
          <a:p>
            <a:pPr>
              <a:lnSpc>
                <a:spcPts val="1200"/>
              </a:lnSpc>
            </a:pPr>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t="15" b="15"/>
          <a:stretch>
            <a:fillRect/>
          </a:stretch>
        </p:blipFill>
        <p:spPr>
          <a:xfrm>
            <a:off x="10198614" y="4894076"/>
            <a:ext cx="8089386" cy="5392924"/>
          </a:xfrm>
          <a:prstGeom prst="rect">
            <a:avLst/>
          </a:prstGeom>
        </p:spPr>
      </p:pic>
      <p:sp>
        <p:nvSpPr>
          <p:cNvPr id="6" name="TextBox 6"/>
          <p:cNvSpPr txBox="1"/>
          <p:nvPr/>
        </p:nvSpPr>
        <p:spPr>
          <a:xfrm>
            <a:off x="10386783" y="1577569"/>
            <a:ext cx="7713047" cy="1481916"/>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İpek Böceği Yetiştiriciliği Tesisi Yatırımları</a:t>
            </a:r>
          </a:p>
        </p:txBody>
      </p:sp>
      <p:sp>
        <p:nvSpPr>
          <p:cNvPr id="7" name="TextBox 7"/>
          <p:cNvSpPr txBox="1"/>
          <p:nvPr/>
        </p:nvSpPr>
        <p:spPr>
          <a:xfrm>
            <a:off x="466638" y="914400"/>
            <a:ext cx="9548767" cy="6497401"/>
          </a:xfrm>
          <a:prstGeom prst="rect">
            <a:avLst/>
          </a:prstGeom>
        </p:spPr>
        <p:txBody>
          <a:bodyPr lIns="0" tIns="0" rIns="0" bIns="0" rtlCol="0" anchor="t">
            <a:spAutoFit/>
          </a:bodyPr>
          <a:lstStyle/>
          <a:p>
            <a:pPr algn="just">
              <a:lnSpc>
                <a:spcPts val="4200"/>
              </a:lnSpc>
            </a:pPr>
            <a:r>
              <a:rPr lang="en-US" sz="2800">
                <a:solidFill>
                  <a:srgbClr val="000000"/>
                </a:solidFill>
                <a:latin typeface="Canva Sans"/>
              </a:rPr>
              <a:t>Yeni tesislerin yapımı konusunda başvuru yapılabilir.</a:t>
            </a:r>
          </a:p>
          <a:p>
            <a:pPr algn="just">
              <a:lnSpc>
                <a:spcPts val="4200"/>
              </a:lnSpc>
            </a:pPr>
            <a:endParaRPr/>
          </a:p>
          <a:p>
            <a:pPr algn="just">
              <a:lnSpc>
                <a:spcPts val="4200"/>
              </a:lnSpc>
            </a:pPr>
            <a:r>
              <a:rPr lang="en-US" sz="2800">
                <a:solidFill>
                  <a:srgbClr val="000000"/>
                </a:solidFill>
                <a:latin typeface="Canva Sans"/>
              </a:rPr>
              <a:t> Üretim amaçlı yapılacak tesis, 3 kat ve/veya daha fazla kerevet besleme yapılabilecek, üretilen kozaların depolanması ve kurutulması için kullanılacak alan da bulunacak şekilde 3,20 metre tavan yüksekliği olan en az 400 m2 brüt alana sahip olmalıdır.</a:t>
            </a:r>
          </a:p>
          <a:p>
            <a:pPr algn="just">
              <a:lnSpc>
                <a:spcPts val="4200"/>
              </a:lnSpc>
            </a:pPr>
            <a:endParaRPr/>
          </a:p>
          <a:p>
            <a:pPr algn="just">
              <a:lnSpc>
                <a:spcPts val="4200"/>
              </a:lnSpc>
            </a:pPr>
            <a:r>
              <a:rPr lang="en-US" sz="2800">
                <a:solidFill>
                  <a:srgbClr val="000000"/>
                </a:solidFill>
                <a:latin typeface="Canva Sans"/>
              </a:rPr>
              <a:t>Dut bahçelerinin kurulumu ve toplu beslenme evi konularında hibe desteği sağlanacaktır.</a:t>
            </a:r>
          </a:p>
          <a:p>
            <a:pPr algn="just">
              <a:lnSpc>
                <a:spcPts val="4200"/>
              </a:lnSpc>
            </a:pPr>
            <a:endParaRPr/>
          </a:p>
          <a:p>
            <a:pPr algn="just">
              <a:lnSpc>
                <a:spcPts val="4200"/>
              </a:lnSpc>
            </a:pPr>
            <a:endParaRPr/>
          </a:p>
          <a:p>
            <a:pPr>
              <a:lnSpc>
                <a:spcPts val="1200"/>
              </a:lnSpc>
            </a:pP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t="15" b="15"/>
          <a:stretch>
            <a:fillRect/>
          </a:stretch>
        </p:blipFill>
        <p:spPr>
          <a:xfrm>
            <a:off x="10198614" y="4894076"/>
            <a:ext cx="8089386" cy="5392924"/>
          </a:xfrm>
          <a:prstGeom prst="rect">
            <a:avLst/>
          </a:prstGeom>
        </p:spPr>
      </p:pic>
      <p:sp>
        <p:nvSpPr>
          <p:cNvPr id="6" name="TextBox 6"/>
          <p:cNvSpPr txBox="1"/>
          <p:nvPr/>
        </p:nvSpPr>
        <p:spPr>
          <a:xfrm>
            <a:off x="10386783" y="1577569"/>
            <a:ext cx="7713047" cy="1481916"/>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Su Ürünleri Yetiştiriciliği Yatırımları</a:t>
            </a:r>
          </a:p>
        </p:txBody>
      </p:sp>
      <p:sp>
        <p:nvSpPr>
          <p:cNvPr id="7" name="TextBox 7"/>
          <p:cNvSpPr txBox="1"/>
          <p:nvPr/>
        </p:nvSpPr>
        <p:spPr>
          <a:xfrm>
            <a:off x="366439" y="1148198"/>
            <a:ext cx="9548767" cy="4922580"/>
          </a:xfrm>
          <a:prstGeom prst="rect">
            <a:avLst/>
          </a:prstGeom>
        </p:spPr>
        <p:txBody>
          <a:bodyPr lIns="0" tIns="0" rIns="0" bIns="0" rtlCol="0" anchor="t">
            <a:spAutoFit/>
          </a:bodyPr>
          <a:lstStyle/>
          <a:p>
            <a:pPr algn="just">
              <a:lnSpc>
                <a:spcPts val="4200"/>
              </a:lnSpc>
            </a:pPr>
            <a:r>
              <a:rPr lang="en-US" sz="2800">
                <a:solidFill>
                  <a:srgbClr val="000000"/>
                </a:solidFill>
                <a:latin typeface="Canva Sans"/>
              </a:rPr>
              <a:t>Su ürünleri yetiştiriciliği projelerinde yer alan tesisler, en fazla 30 ton/yıl arasında üretim kapasitesine sahip olmalıdır. </a:t>
            </a:r>
          </a:p>
          <a:p>
            <a:pPr algn="just">
              <a:lnSpc>
                <a:spcPts val="4200"/>
              </a:lnSpc>
            </a:pPr>
            <a:endParaRPr/>
          </a:p>
          <a:p>
            <a:pPr algn="just">
              <a:lnSpc>
                <a:spcPts val="4200"/>
              </a:lnSpc>
            </a:pPr>
            <a:r>
              <a:rPr lang="en-US" sz="2800">
                <a:solidFill>
                  <a:srgbClr val="000000"/>
                </a:solidFill>
                <a:latin typeface="Canva Sans"/>
              </a:rPr>
              <a:t>Desteklenecek türler, alabalık, sazan, çipura ve levrek türleridir. </a:t>
            </a:r>
          </a:p>
          <a:p>
            <a:pPr algn="just">
              <a:lnSpc>
                <a:spcPts val="4200"/>
              </a:lnSpc>
            </a:pPr>
            <a:endParaRPr/>
          </a:p>
          <a:p>
            <a:pPr algn="just">
              <a:lnSpc>
                <a:spcPts val="4200"/>
              </a:lnSpc>
            </a:pPr>
            <a:r>
              <a:rPr lang="en-US" sz="2800">
                <a:solidFill>
                  <a:srgbClr val="000000"/>
                </a:solidFill>
                <a:latin typeface="Canva Sans"/>
              </a:rPr>
              <a:t>Yatırımcıların Su Ürünleri Yetiştiricilik Belgesi’ne sahip olmaları gerekmektedir.</a:t>
            </a:r>
          </a:p>
          <a:p>
            <a:pPr>
              <a:lnSpc>
                <a:spcPts val="1200"/>
              </a:lnSpc>
            </a:pPr>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386783" y="1961665"/>
            <a:ext cx="7713047" cy="729441"/>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Makine Parkları Yatırımları</a:t>
            </a:r>
          </a:p>
        </p:txBody>
      </p:sp>
      <p:sp>
        <p:nvSpPr>
          <p:cNvPr id="7" name="TextBox 7"/>
          <p:cNvSpPr txBox="1"/>
          <p:nvPr/>
        </p:nvSpPr>
        <p:spPr>
          <a:xfrm>
            <a:off x="366439" y="914400"/>
            <a:ext cx="9548767" cy="7547280"/>
          </a:xfrm>
          <a:prstGeom prst="rect">
            <a:avLst/>
          </a:prstGeom>
        </p:spPr>
        <p:txBody>
          <a:bodyPr lIns="0" tIns="0" rIns="0" bIns="0" rtlCol="0" anchor="t">
            <a:spAutoFit/>
          </a:bodyPr>
          <a:lstStyle/>
          <a:p>
            <a:pPr algn="just">
              <a:lnSpc>
                <a:spcPts val="4200"/>
              </a:lnSpc>
            </a:pPr>
            <a:r>
              <a:rPr lang="en-US" sz="2800">
                <a:solidFill>
                  <a:srgbClr val="000000"/>
                </a:solidFill>
                <a:latin typeface="Canva Sans"/>
              </a:rPr>
              <a:t>Tarımsal amaçlı birim kooperatif ve birlikler ile bunların üst birlikleri için ortak ihtiyaçlarına hizmet edecek makine parkları yatırımları konusunda yeni tesis ile teknoloji yenileme ve/veya modernizasyon niteliğinde proje kabulü yapılacaktır. </a:t>
            </a:r>
          </a:p>
          <a:p>
            <a:pPr algn="just">
              <a:lnSpc>
                <a:spcPts val="4200"/>
              </a:lnSpc>
            </a:pPr>
            <a:endParaRPr/>
          </a:p>
          <a:p>
            <a:pPr algn="just">
              <a:lnSpc>
                <a:spcPts val="4200"/>
              </a:lnSpc>
            </a:pPr>
            <a:r>
              <a:rPr lang="en-US" sz="2800">
                <a:solidFill>
                  <a:srgbClr val="000000"/>
                </a:solidFill>
                <a:latin typeface="Canva Sans"/>
              </a:rPr>
              <a:t>Tarımsal amaçlı örgütler faaliyetleri ile ilgili olarak makine parkı oluşturmak amacıyla, makine ve ekipmanın muhafazası için bina inşası ile makine ekipman alımına yönelik proje sunabilirler.</a:t>
            </a:r>
          </a:p>
          <a:p>
            <a:pPr algn="just">
              <a:lnSpc>
                <a:spcPts val="4200"/>
              </a:lnSpc>
            </a:pPr>
            <a:endParaRPr/>
          </a:p>
          <a:p>
            <a:pPr algn="just">
              <a:lnSpc>
                <a:spcPts val="4200"/>
              </a:lnSpc>
            </a:pPr>
            <a:r>
              <a:rPr lang="en-US" sz="2800">
                <a:solidFill>
                  <a:srgbClr val="000000"/>
                </a:solidFill>
                <a:latin typeface="Canva Sans"/>
              </a:rPr>
              <a:t>Proje ile alınacak makine ekipmanların üretici örgütü tarafından üyelere kiralanması suretiyle üyelerin ortak kullanımının sağlanmasını amaçlamaktadır.</a:t>
            </a:r>
          </a:p>
          <a:p>
            <a:pPr>
              <a:lnSpc>
                <a:spcPts val="1200"/>
              </a:lnSpc>
            </a:pPr>
            <a:endParaRPr/>
          </a:p>
        </p:txBody>
      </p:sp>
      <p:pic>
        <p:nvPicPr>
          <p:cNvPr id="8"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8614" y="4652771"/>
            <a:ext cx="8089385" cy="563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t="15" b="15"/>
          <a:stretch>
            <a:fillRect/>
          </a:stretch>
        </p:blipFill>
        <p:spPr>
          <a:xfrm>
            <a:off x="10198614" y="4894076"/>
            <a:ext cx="8089386" cy="5392924"/>
          </a:xfrm>
          <a:prstGeom prst="rect">
            <a:avLst/>
          </a:prstGeom>
        </p:spPr>
      </p:pic>
      <p:sp>
        <p:nvSpPr>
          <p:cNvPr id="6" name="TextBox 6"/>
          <p:cNvSpPr txBox="1"/>
          <p:nvPr/>
        </p:nvSpPr>
        <p:spPr>
          <a:xfrm>
            <a:off x="10386783" y="1828067"/>
            <a:ext cx="7713047" cy="1481916"/>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Destek Kapsamında Olan</a:t>
            </a:r>
          </a:p>
          <a:p>
            <a:pPr algn="ctr">
              <a:lnSpc>
                <a:spcPts val="5994"/>
              </a:lnSpc>
            </a:pPr>
            <a:r>
              <a:rPr lang="en-US" sz="4281">
                <a:solidFill>
                  <a:srgbClr val="000000"/>
                </a:solidFill>
                <a:latin typeface="Roboto Bold"/>
              </a:rPr>
              <a:t> Tıbbi Aromatik Bitkiler</a:t>
            </a:r>
          </a:p>
        </p:txBody>
      </p:sp>
      <p:sp>
        <p:nvSpPr>
          <p:cNvPr id="7" name="TextBox 7"/>
          <p:cNvSpPr txBox="1"/>
          <p:nvPr/>
        </p:nvSpPr>
        <p:spPr>
          <a:xfrm>
            <a:off x="366439" y="914400"/>
            <a:ext cx="9548767" cy="8072220"/>
          </a:xfrm>
          <a:prstGeom prst="rect">
            <a:avLst/>
          </a:prstGeom>
        </p:spPr>
        <p:txBody>
          <a:bodyPr lIns="0" tIns="0" rIns="0" bIns="0" rtlCol="0" anchor="t">
            <a:spAutoFit/>
          </a:bodyPr>
          <a:lstStyle/>
          <a:p>
            <a:pPr algn="just">
              <a:lnSpc>
                <a:spcPts val="4200"/>
              </a:lnSpc>
            </a:pPr>
            <a:r>
              <a:rPr lang="en-US" sz="2800">
                <a:solidFill>
                  <a:srgbClr val="000000"/>
                </a:solidFill>
                <a:latin typeface="Canva Sans"/>
              </a:rPr>
              <a:t>•Adaçayı, alıç, aloe vera, altın otu, anason, aronya, aslanpençesi, aspir, biberiye, civanperçemi, çakşır, çemen, çobançantası, çörekotu, çöven, dağ çayı, defne, dereotu, devedikeni, domuz turpu, ebegümeci, ekinezya, eşek hıyarı, fesleğen, geven, goji berry, göl soğanı, gümüş düğme, hardal, haşhaş, hatmi, hint yağı, hodan, hünnap, ıhlamur, ısırgan otu, kapari/kebere, karaasma, karabuğday, karahindiba, kekik, kırmızı biber, kısa mahmut, kimyon, kişniş, kuşburnu, kuzukulağı, lavanta, maydanoz, mayıs papatyası, melek otu, Meryem ana, mersin, meyankökü, nane, nezle otu, oğul otu, öksürük otu, pelin, pire otu, rezene, safran, salep, sarı kantaron, sarımsak, sumak, şerbetçiotu, şeker otu, şevketi bostan, üzerlik otu, vanilya, yaban mersini, yağ gülü, yüksükotu, zencefil ve zerdeçaldır. </a:t>
            </a:r>
          </a:p>
          <a:p>
            <a:pPr>
              <a:lnSpc>
                <a:spcPts val="1200"/>
              </a:lnSpc>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0" y="5143500"/>
            <a:ext cx="18288000" cy="5143500"/>
            <a:chOff x="0" y="0"/>
            <a:chExt cx="4816593" cy="1354667"/>
          </a:xfrm>
        </p:grpSpPr>
        <p:sp>
          <p:nvSpPr>
            <p:cNvPr id="3" name="Freeform 3"/>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2D9D49">
                <a:alpha val="3098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409668" y="3443547"/>
            <a:ext cx="3082261" cy="3082248"/>
            <a:chOff x="0" y="0"/>
            <a:chExt cx="6350025" cy="6350000"/>
          </a:xfrm>
        </p:grpSpPr>
        <p:sp>
          <p:nvSpPr>
            <p:cNvPr id="6" name="Freeform 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cstate="print"/>
              <a:stretch>
                <a:fillRect l="-25117" r="-25117"/>
              </a:stretch>
            </a:blipFill>
          </p:spPr>
        </p:sp>
      </p:grpSp>
      <p:grpSp>
        <p:nvGrpSpPr>
          <p:cNvPr id="7" name="Group 7"/>
          <p:cNvGrpSpPr>
            <a:grpSpLocks noChangeAspect="1"/>
          </p:cNvGrpSpPr>
          <p:nvPr/>
        </p:nvGrpSpPr>
        <p:grpSpPr>
          <a:xfrm>
            <a:off x="5512938" y="3443547"/>
            <a:ext cx="3082261" cy="3082248"/>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cstate="print"/>
              <a:stretch>
                <a:fillRect l="-24976" r="-24976"/>
              </a:stretch>
            </a:blipFill>
          </p:spPr>
        </p:sp>
      </p:grpSp>
      <p:grpSp>
        <p:nvGrpSpPr>
          <p:cNvPr id="9" name="Group 9"/>
          <p:cNvGrpSpPr>
            <a:grpSpLocks noChangeAspect="1"/>
          </p:cNvGrpSpPr>
          <p:nvPr/>
        </p:nvGrpSpPr>
        <p:grpSpPr>
          <a:xfrm>
            <a:off x="9618743" y="3443547"/>
            <a:ext cx="3082261" cy="3082248"/>
            <a:chOff x="0" y="0"/>
            <a:chExt cx="6350025" cy="6350000"/>
          </a:xfrm>
        </p:grpSpPr>
        <p:sp>
          <p:nvSpPr>
            <p:cNvPr id="10" name="Freeform 10"/>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cstate="print"/>
              <a:stretch>
                <a:fillRect l="-24976" r="-24976"/>
              </a:stretch>
            </a:blipFill>
          </p:spPr>
        </p:sp>
      </p:grpSp>
      <p:sp>
        <p:nvSpPr>
          <p:cNvPr id="11" name="TextBox 11"/>
          <p:cNvSpPr txBox="1"/>
          <p:nvPr/>
        </p:nvSpPr>
        <p:spPr>
          <a:xfrm>
            <a:off x="5221540" y="904875"/>
            <a:ext cx="7844919" cy="994684"/>
          </a:xfrm>
          <a:prstGeom prst="rect">
            <a:avLst/>
          </a:prstGeom>
        </p:spPr>
        <p:txBody>
          <a:bodyPr lIns="0" tIns="0" rIns="0" bIns="0" rtlCol="0" anchor="t">
            <a:spAutoFit/>
          </a:bodyPr>
          <a:lstStyle/>
          <a:p>
            <a:pPr algn="ctr">
              <a:lnSpc>
                <a:spcPts val="8000"/>
              </a:lnSpc>
              <a:spcBef>
                <a:spcPct val="0"/>
              </a:spcBef>
            </a:pPr>
            <a:r>
              <a:rPr lang="en-US" sz="5714">
                <a:solidFill>
                  <a:srgbClr val="000000"/>
                </a:solidFill>
                <a:latin typeface="Roboto Bold"/>
              </a:rPr>
              <a:t>Yatırım Nitelikleri</a:t>
            </a:r>
          </a:p>
        </p:txBody>
      </p:sp>
      <p:sp>
        <p:nvSpPr>
          <p:cNvPr id="12" name="TextBox 12"/>
          <p:cNvSpPr txBox="1"/>
          <p:nvPr/>
        </p:nvSpPr>
        <p:spPr>
          <a:xfrm>
            <a:off x="1028700" y="6908684"/>
            <a:ext cx="3844196" cy="474489"/>
          </a:xfrm>
          <a:prstGeom prst="rect">
            <a:avLst/>
          </a:prstGeom>
        </p:spPr>
        <p:txBody>
          <a:bodyPr lIns="0" tIns="0" rIns="0" bIns="0" rtlCol="0" anchor="t">
            <a:spAutoFit/>
          </a:bodyPr>
          <a:lstStyle/>
          <a:p>
            <a:pPr algn="ctr">
              <a:lnSpc>
                <a:spcPts val="3697"/>
              </a:lnSpc>
            </a:pPr>
            <a:r>
              <a:rPr lang="en-US" sz="2844" dirty="0" err="1">
                <a:solidFill>
                  <a:srgbClr val="000000"/>
                </a:solidFill>
                <a:latin typeface="Roboto" charset="0"/>
              </a:rPr>
              <a:t>Yeni</a:t>
            </a:r>
            <a:r>
              <a:rPr lang="en-US" sz="2844" dirty="0">
                <a:solidFill>
                  <a:srgbClr val="000000"/>
                </a:solidFill>
                <a:latin typeface="Roboto" charset="0"/>
              </a:rPr>
              <a:t> </a:t>
            </a:r>
            <a:r>
              <a:rPr lang="en-US" sz="2844" dirty="0" err="1">
                <a:solidFill>
                  <a:srgbClr val="000000"/>
                </a:solidFill>
                <a:latin typeface="Roboto" charset="0"/>
              </a:rPr>
              <a:t>Yatırımlar</a:t>
            </a:r>
            <a:endParaRPr lang="en-US" sz="2844" dirty="0">
              <a:solidFill>
                <a:srgbClr val="000000"/>
              </a:solidFill>
              <a:latin typeface="Roboto" charset="0"/>
            </a:endParaRPr>
          </a:p>
        </p:txBody>
      </p:sp>
      <p:sp>
        <p:nvSpPr>
          <p:cNvPr id="13" name="TextBox 13"/>
          <p:cNvSpPr txBox="1"/>
          <p:nvPr/>
        </p:nvSpPr>
        <p:spPr>
          <a:xfrm>
            <a:off x="9338868" y="6940506"/>
            <a:ext cx="3642010" cy="973306"/>
          </a:xfrm>
          <a:prstGeom prst="rect">
            <a:avLst/>
          </a:prstGeom>
        </p:spPr>
        <p:txBody>
          <a:bodyPr lIns="0" tIns="0" rIns="0" bIns="0" rtlCol="0" anchor="t">
            <a:spAutoFit/>
          </a:bodyPr>
          <a:lstStyle/>
          <a:p>
            <a:pPr algn="ctr">
              <a:lnSpc>
                <a:spcPts val="3697"/>
              </a:lnSpc>
            </a:pPr>
            <a:r>
              <a:rPr lang="en-US" sz="2844" dirty="0" err="1">
                <a:solidFill>
                  <a:srgbClr val="000000"/>
                </a:solidFill>
                <a:latin typeface="Roboto" charset="0"/>
              </a:rPr>
              <a:t>Kapasite</a:t>
            </a:r>
            <a:r>
              <a:rPr lang="en-US" sz="2844" dirty="0">
                <a:solidFill>
                  <a:srgbClr val="000000"/>
                </a:solidFill>
                <a:latin typeface="Roboto" charset="0"/>
              </a:rPr>
              <a:t> </a:t>
            </a:r>
            <a:r>
              <a:rPr lang="en-US" sz="2844" dirty="0" err="1">
                <a:solidFill>
                  <a:srgbClr val="000000"/>
                </a:solidFill>
                <a:latin typeface="Roboto" charset="0"/>
              </a:rPr>
              <a:t>Artırımı</a:t>
            </a:r>
            <a:r>
              <a:rPr lang="en-US" sz="2844" dirty="0">
                <a:solidFill>
                  <a:srgbClr val="000000"/>
                </a:solidFill>
                <a:latin typeface="Roboto" charset="0"/>
              </a:rPr>
              <a:t> </a:t>
            </a:r>
            <a:r>
              <a:rPr lang="en-US" sz="2844" dirty="0" err="1">
                <a:solidFill>
                  <a:srgbClr val="000000"/>
                </a:solidFill>
                <a:latin typeface="Roboto" charset="0"/>
              </a:rPr>
              <a:t>Yatırımları</a:t>
            </a:r>
            <a:endParaRPr lang="en-US" sz="2844" dirty="0">
              <a:solidFill>
                <a:srgbClr val="000000"/>
              </a:solidFill>
              <a:latin typeface="Roboto" charset="0"/>
            </a:endParaRPr>
          </a:p>
        </p:txBody>
      </p:sp>
      <p:sp>
        <p:nvSpPr>
          <p:cNvPr id="14" name="TextBox 14"/>
          <p:cNvSpPr txBox="1"/>
          <p:nvPr/>
        </p:nvSpPr>
        <p:spPr>
          <a:xfrm>
            <a:off x="5605429" y="6908684"/>
            <a:ext cx="2897279" cy="973306"/>
          </a:xfrm>
          <a:prstGeom prst="rect">
            <a:avLst/>
          </a:prstGeom>
        </p:spPr>
        <p:txBody>
          <a:bodyPr lIns="0" tIns="0" rIns="0" bIns="0" rtlCol="0" anchor="t">
            <a:spAutoFit/>
          </a:bodyPr>
          <a:lstStyle/>
          <a:p>
            <a:pPr algn="ctr">
              <a:lnSpc>
                <a:spcPts val="3697"/>
              </a:lnSpc>
            </a:pPr>
            <a:r>
              <a:rPr lang="en-US" sz="2844" dirty="0" err="1">
                <a:solidFill>
                  <a:srgbClr val="000000"/>
                </a:solidFill>
                <a:latin typeface="Roboto" charset="0"/>
              </a:rPr>
              <a:t>Tamamlama</a:t>
            </a:r>
            <a:r>
              <a:rPr lang="en-US" sz="2844" dirty="0">
                <a:solidFill>
                  <a:srgbClr val="000000"/>
                </a:solidFill>
                <a:latin typeface="Roboto" charset="0"/>
              </a:rPr>
              <a:t> </a:t>
            </a:r>
            <a:r>
              <a:rPr lang="en-US" sz="2844" dirty="0" err="1">
                <a:solidFill>
                  <a:srgbClr val="000000"/>
                </a:solidFill>
                <a:latin typeface="Roboto" charset="0"/>
              </a:rPr>
              <a:t>Yatırımları</a:t>
            </a:r>
            <a:r>
              <a:rPr lang="en-US" sz="2844" dirty="0">
                <a:solidFill>
                  <a:srgbClr val="000000"/>
                </a:solidFill>
                <a:latin typeface="Roboto" charset="0"/>
              </a:rPr>
              <a:t> </a:t>
            </a:r>
          </a:p>
        </p:txBody>
      </p:sp>
      <p:grpSp>
        <p:nvGrpSpPr>
          <p:cNvPr id="15" name="Group 15"/>
          <p:cNvGrpSpPr>
            <a:grpSpLocks noChangeAspect="1"/>
          </p:cNvGrpSpPr>
          <p:nvPr/>
        </p:nvGrpSpPr>
        <p:grpSpPr>
          <a:xfrm>
            <a:off x="13898928" y="3411725"/>
            <a:ext cx="3082261" cy="3082248"/>
            <a:chOff x="0" y="0"/>
            <a:chExt cx="6350025" cy="6350000"/>
          </a:xfrm>
        </p:grpSpPr>
        <p:sp>
          <p:nvSpPr>
            <p:cNvPr id="16" name="Freeform 1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24999" r="-24999"/>
              </a:stretch>
            </a:blipFill>
          </p:spPr>
        </p:sp>
      </p:grpSp>
      <p:sp>
        <p:nvSpPr>
          <p:cNvPr id="17" name="TextBox 17"/>
          <p:cNvSpPr txBox="1"/>
          <p:nvPr/>
        </p:nvSpPr>
        <p:spPr>
          <a:xfrm>
            <a:off x="13243307" y="6908684"/>
            <a:ext cx="4393503" cy="1439922"/>
          </a:xfrm>
          <a:prstGeom prst="rect">
            <a:avLst/>
          </a:prstGeom>
        </p:spPr>
        <p:txBody>
          <a:bodyPr lIns="0" tIns="0" rIns="0" bIns="0" rtlCol="0" anchor="t">
            <a:spAutoFit/>
          </a:bodyPr>
          <a:lstStyle/>
          <a:p>
            <a:pPr algn="ctr">
              <a:lnSpc>
                <a:spcPts val="3697"/>
              </a:lnSpc>
            </a:pPr>
            <a:r>
              <a:rPr lang="en-US" sz="2844" dirty="0" err="1">
                <a:solidFill>
                  <a:srgbClr val="000000"/>
                </a:solidFill>
                <a:latin typeface="Roboto" charset="0"/>
              </a:rPr>
              <a:t>Teknoloji</a:t>
            </a:r>
            <a:r>
              <a:rPr lang="en-US" sz="2844" dirty="0">
                <a:solidFill>
                  <a:srgbClr val="000000"/>
                </a:solidFill>
                <a:latin typeface="Roboto" charset="0"/>
              </a:rPr>
              <a:t> </a:t>
            </a:r>
            <a:r>
              <a:rPr lang="en-US" sz="2844" dirty="0" err="1">
                <a:solidFill>
                  <a:srgbClr val="000000"/>
                </a:solidFill>
                <a:latin typeface="Roboto" charset="0"/>
              </a:rPr>
              <a:t>Yenileme</a:t>
            </a:r>
            <a:r>
              <a:rPr lang="en-US" sz="2844" dirty="0">
                <a:solidFill>
                  <a:srgbClr val="000000"/>
                </a:solidFill>
                <a:latin typeface="Roboto" charset="0"/>
              </a:rPr>
              <a:t>/</a:t>
            </a:r>
            <a:r>
              <a:rPr lang="en-US" sz="2844" dirty="0" err="1">
                <a:solidFill>
                  <a:srgbClr val="000000"/>
                </a:solidFill>
                <a:latin typeface="Roboto" charset="0"/>
              </a:rPr>
              <a:t>Modernizasyon</a:t>
            </a:r>
            <a:r>
              <a:rPr lang="en-US" sz="2844" dirty="0">
                <a:solidFill>
                  <a:srgbClr val="000000"/>
                </a:solidFill>
                <a:latin typeface="Roboto" charset="0"/>
              </a:rPr>
              <a:t> </a:t>
            </a:r>
            <a:r>
              <a:rPr lang="en-US" sz="2844" dirty="0" err="1">
                <a:solidFill>
                  <a:srgbClr val="000000"/>
                </a:solidFill>
                <a:latin typeface="Roboto" charset="0"/>
              </a:rPr>
              <a:t>Yatırımları</a:t>
            </a:r>
            <a:endParaRPr lang="en-US" sz="2844" dirty="0">
              <a:solidFill>
                <a:srgbClr val="000000"/>
              </a:solidFill>
              <a:latin typeface="Roboto"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8BB7B"/>
        </a:solidFill>
        <a:effectLst/>
      </p:bgPr>
    </p:bg>
    <p:spTree>
      <p:nvGrpSpPr>
        <p:cNvPr id="1" name=""/>
        <p:cNvGrpSpPr/>
        <p:nvPr/>
      </p:nvGrpSpPr>
      <p:grpSpPr>
        <a:xfrm>
          <a:off x="0" y="0"/>
          <a:ext cx="0" cy="0"/>
          <a:chOff x="0" y="0"/>
          <a:chExt cx="0" cy="0"/>
        </a:xfrm>
      </p:grpSpPr>
      <p:grpSp>
        <p:nvGrpSpPr>
          <p:cNvPr id="2" name="Group 2"/>
          <p:cNvGrpSpPr/>
          <p:nvPr/>
        </p:nvGrpSpPr>
        <p:grpSpPr>
          <a:xfrm>
            <a:off x="12851763" y="5396918"/>
            <a:ext cx="6174064" cy="617406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D9D49">
                <a:alpha val="35686"/>
              </a:srgbClr>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22984" y="5396918"/>
            <a:ext cx="6260263" cy="626026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D9D49">
                <a:alpha val="37647"/>
              </a:srgbClr>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269582" y="-5417218"/>
            <a:ext cx="11748837" cy="11748837"/>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D9D49">
                <a:alpha val="41961"/>
              </a:srgbClr>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7232097" y="2927443"/>
            <a:ext cx="3591962" cy="3591948"/>
            <a:chOff x="0" y="0"/>
            <a:chExt cx="6350025" cy="6350000"/>
          </a:xfrm>
        </p:grpSpPr>
        <p:sp>
          <p:nvSpPr>
            <p:cNvPr id="12" name="Freeform 12"/>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7070" r="-27070"/>
              </a:stretch>
            </a:blipFill>
          </p:spPr>
        </p:sp>
      </p:grpSp>
      <p:grpSp>
        <p:nvGrpSpPr>
          <p:cNvPr id="13" name="Group 13"/>
          <p:cNvGrpSpPr>
            <a:grpSpLocks noChangeAspect="1"/>
          </p:cNvGrpSpPr>
          <p:nvPr/>
        </p:nvGrpSpPr>
        <p:grpSpPr>
          <a:xfrm>
            <a:off x="3372760" y="2927443"/>
            <a:ext cx="3591962" cy="3591948"/>
            <a:chOff x="0" y="0"/>
            <a:chExt cx="6350025" cy="6350000"/>
          </a:xfrm>
        </p:grpSpPr>
        <p:sp>
          <p:nvSpPr>
            <p:cNvPr id="14" name="Freeform 14"/>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cstate="print"/>
              <a:stretch>
                <a:fillRect l="-43481" r="-5355"/>
              </a:stretch>
            </a:blipFill>
          </p:spPr>
        </p:sp>
      </p:grpSp>
      <p:grpSp>
        <p:nvGrpSpPr>
          <p:cNvPr id="15" name="Group 15"/>
          <p:cNvGrpSpPr>
            <a:grpSpLocks noChangeAspect="1"/>
          </p:cNvGrpSpPr>
          <p:nvPr/>
        </p:nvGrpSpPr>
        <p:grpSpPr>
          <a:xfrm>
            <a:off x="11090108" y="2927443"/>
            <a:ext cx="3591962" cy="3591948"/>
            <a:chOff x="0" y="0"/>
            <a:chExt cx="6350025" cy="6350000"/>
          </a:xfrm>
        </p:grpSpPr>
        <p:sp>
          <p:nvSpPr>
            <p:cNvPr id="16" name="Freeform 1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35469" r="-35469"/>
              </a:stretch>
            </a:blipFill>
          </p:spPr>
        </p:sp>
      </p:grpSp>
      <p:sp>
        <p:nvSpPr>
          <p:cNvPr id="17" name="TextBox 17"/>
          <p:cNvSpPr txBox="1"/>
          <p:nvPr/>
        </p:nvSpPr>
        <p:spPr>
          <a:xfrm>
            <a:off x="4003474" y="701878"/>
            <a:ext cx="10281051" cy="1249496"/>
          </a:xfrm>
          <a:prstGeom prst="rect">
            <a:avLst/>
          </a:prstGeom>
        </p:spPr>
        <p:txBody>
          <a:bodyPr lIns="0" tIns="0" rIns="0" bIns="0" rtlCol="0" anchor="t">
            <a:spAutoFit/>
          </a:bodyPr>
          <a:lstStyle/>
          <a:p>
            <a:pPr algn="ctr">
              <a:lnSpc>
                <a:spcPts val="10165"/>
              </a:lnSpc>
            </a:pPr>
            <a:r>
              <a:rPr lang="en-US" sz="7261">
                <a:solidFill>
                  <a:srgbClr val="000000"/>
                </a:solidFill>
                <a:latin typeface="Roboto Bold"/>
              </a:rPr>
              <a:t>Başvuru Sahipleri</a:t>
            </a:r>
          </a:p>
        </p:txBody>
      </p:sp>
      <p:sp>
        <p:nvSpPr>
          <p:cNvPr id="18" name="TextBox 18"/>
          <p:cNvSpPr txBox="1"/>
          <p:nvPr/>
        </p:nvSpPr>
        <p:spPr>
          <a:xfrm>
            <a:off x="3514073" y="6822984"/>
            <a:ext cx="3309336" cy="512961"/>
          </a:xfrm>
          <a:prstGeom prst="rect">
            <a:avLst/>
          </a:prstGeom>
        </p:spPr>
        <p:txBody>
          <a:bodyPr lIns="0" tIns="0" rIns="0" bIns="0" rtlCol="0" anchor="t">
            <a:spAutoFit/>
          </a:bodyPr>
          <a:lstStyle/>
          <a:p>
            <a:pPr algn="ctr">
              <a:lnSpc>
                <a:spcPts val="3980"/>
              </a:lnSpc>
            </a:pPr>
            <a:r>
              <a:rPr lang="en-US" sz="2843" dirty="0" err="1">
                <a:solidFill>
                  <a:srgbClr val="000000"/>
                </a:solidFill>
                <a:latin typeface="Roboto" charset="0"/>
              </a:rPr>
              <a:t>Çiftçiler</a:t>
            </a:r>
            <a:endParaRPr lang="en-US" sz="2843" dirty="0">
              <a:solidFill>
                <a:srgbClr val="000000"/>
              </a:solidFill>
              <a:latin typeface="Roboto" charset="0"/>
            </a:endParaRPr>
          </a:p>
        </p:txBody>
      </p:sp>
      <p:sp>
        <p:nvSpPr>
          <p:cNvPr id="19" name="TextBox 19"/>
          <p:cNvSpPr txBox="1"/>
          <p:nvPr/>
        </p:nvSpPr>
        <p:spPr>
          <a:xfrm>
            <a:off x="7329704" y="6837078"/>
            <a:ext cx="3494355" cy="474489"/>
          </a:xfrm>
          <a:prstGeom prst="rect">
            <a:avLst/>
          </a:prstGeom>
        </p:spPr>
        <p:txBody>
          <a:bodyPr lIns="0" tIns="0" rIns="0" bIns="0" rtlCol="0" anchor="t">
            <a:spAutoFit/>
          </a:bodyPr>
          <a:lstStyle/>
          <a:p>
            <a:pPr algn="ctr">
              <a:lnSpc>
                <a:spcPts val="3696"/>
              </a:lnSpc>
            </a:pPr>
            <a:r>
              <a:rPr lang="en-US" sz="2843" dirty="0" err="1">
                <a:solidFill>
                  <a:srgbClr val="000000"/>
                </a:solidFill>
                <a:latin typeface="Roboto" charset="0"/>
              </a:rPr>
              <a:t>Gerçek</a:t>
            </a:r>
            <a:r>
              <a:rPr lang="en-US" sz="2843" dirty="0">
                <a:solidFill>
                  <a:srgbClr val="000000"/>
                </a:solidFill>
                <a:latin typeface="Roboto" charset="0"/>
              </a:rPr>
              <a:t> </a:t>
            </a:r>
            <a:r>
              <a:rPr lang="en-US" sz="2843" dirty="0" err="1">
                <a:solidFill>
                  <a:srgbClr val="000000"/>
                </a:solidFill>
                <a:latin typeface="Roboto" charset="0"/>
              </a:rPr>
              <a:t>Kişiler</a:t>
            </a:r>
            <a:endParaRPr lang="en-US" sz="2843" dirty="0">
              <a:solidFill>
                <a:srgbClr val="000000"/>
              </a:solidFill>
              <a:latin typeface="Roboto" charset="0"/>
            </a:endParaRPr>
          </a:p>
        </p:txBody>
      </p:sp>
      <p:sp>
        <p:nvSpPr>
          <p:cNvPr id="20" name="TextBox 20"/>
          <p:cNvSpPr txBox="1"/>
          <p:nvPr/>
        </p:nvSpPr>
        <p:spPr>
          <a:xfrm>
            <a:off x="10856938" y="6837078"/>
            <a:ext cx="4058302" cy="474489"/>
          </a:xfrm>
          <a:prstGeom prst="rect">
            <a:avLst/>
          </a:prstGeom>
        </p:spPr>
        <p:txBody>
          <a:bodyPr lIns="0" tIns="0" rIns="0" bIns="0" rtlCol="0" anchor="t">
            <a:spAutoFit/>
          </a:bodyPr>
          <a:lstStyle/>
          <a:p>
            <a:pPr algn="ctr">
              <a:lnSpc>
                <a:spcPts val="3696"/>
              </a:lnSpc>
            </a:pPr>
            <a:r>
              <a:rPr lang="en-US" sz="2843" dirty="0" err="1">
                <a:solidFill>
                  <a:srgbClr val="000000"/>
                </a:solidFill>
                <a:latin typeface="Roboto" charset="0"/>
              </a:rPr>
              <a:t>Tüzel</a:t>
            </a:r>
            <a:r>
              <a:rPr lang="en-US" sz="2843" dirty="0">
                <a:solidFill>
                  <a:srgbClr val="000000"/>
                </a:solidFill>
                <a:latin typeface="Roboto" charset="0"/>
              </a:rPr>
              <a:t> </a:t>
            </a:r>
            <a:r>
              <a:rPr lang="en-US" sz="2843" dirty="0" err="1">
                <a:solidFill>
                  <a:srgbClr val="000000"/>
                </a:solidFill>
                <a:latin typeface="Roboto" charset="0"/>
              </a:rPr>
              <a:t>Kişiler</a:t>
            </a:r>
            <a:endParaRPr lang="en-US" sz="2843" dirty="0">
              <a:solidFill>
                <a:srgbClr val="000000"/>
              </a:solidFill>
              <a:latin typeface="Roboto" charset="0"/>
            </a:endParaRPr>
          </a:p>
        </p:txBody>
      </p:sp>
      <p:sp>
        <p:nvSpPr>
          <p:cNvPr id="21" name="TextBox 21"/>
          <p:cNvSpPr txBox="1"/>
          <p:nvPr/>
        </p:nvSpPr>
        <p:spPr>
          <a:xfrm>
            <a:off x="11062924" y="7311932"/>
            <a:ext cx="3646330" cy="1734106"/>
          </a:xfrm>
          <a:prstGeom prst="rect">
            <a:avLst/>
          </a:prstGeom>
        </p:spPr>
        <p:txBody>
          <a:bodyPr lIns="0" tIns="0" rIns="0" bIns="0" rtlCol="0" anchor="t">
            <a:spAutoFit/>
          </a:bodyPr>
          <a:lstStyle/>
          <a:p>
            <a:pPr algn="ctr">
              <a:lnSpc>
                <a:spcPts val="1930"/>
              </a:lnSpc>
            </a:pPr>
            <a:r>
              <a:rPr lang="en-US" sz="1485" dirty="0">
                <a:solidFill>
                  <a:srgbClr val="000000"/>
                </a:solidFill>
                <a:latin typeface="Roboto" charset="0"/>
              </a:rPr>
              <a:t>•</a:t>
            </a:r>
            <a:r>
              <a:rPr lang="en-US" sz="1485" dirty="0" err="1">
                <a:solidFill>
                  <a:srgbClr val="000000"/>
                </a:solidFill>
                <a:latin typeface="Roboto" charset="0"/>
              </a:rPr>
              <a:t>Kollektif</a:t>
            </a:r>
            <a:r>
              <a:rPr lang="en-US" sz="1485" dirty="0">
                <a:solidFill>
                  <a:srgbClr val="000000"/>
                </a:solidFill>
                <a:latin typeface="Roboto" charset="0"/>
              </a:rPr>
              <a:t>, Limited </a:t>
            </a:r>
            <a:r>
              <a:rPr lang="en-US" sz="1485" dirty="0" err="1">
                <a:solidFill>
                  <a:srgbClr val="000000"/>
                </a:solidFill>
                <a:latin typeface="Roboto" charset="0"/>
              </a:rPr>
              <a:t>ve</a:t>
            </a:r>
            <a:r>
              <a:rPr lang="en-US" sz="1485" dirty="0">
                <a:solidFill>
                  <a:srgbClr val="000000"/>
                </a:solidFill>
                <a:latin typeface="Roboto" charset="0"/>
              </a:rPr>
              <a:t> </a:t>
            </a:r>
            <a:r>
              <a:rPr lang="en-US" sz="1485" dirty="0" err="1">
                <a:solidFill>
                  <a:srgbClr val="000000"/>
                </a:solidFill>
                <a:latin typeface="Roboto" charset="0"/>
              </a:rPr>
              <a:t>Anonim</a:t>
            </a:r>
            <a:r>
              <a:rPr lang="en-US" sz="1485" dirty="0">
                <a:solidFill>
                  <a:srgbClr val="000000"/>
                </a:solidFill>
                <a:latin typeface="Roboto" charset="0"/>
              </a:rPr>
              <a:t> </a:t>
            </a:r>
            <a:r>
              <a:rPr lang="en-US" sz="1485" dirty="0" err="1">
                <a:solidFill>
                  <a:srgbClr val="000000"/>
                </a:solidFill>
                <a:latin typeface="Roboto" charset="0"/>
              </a:rPr>
              <a:t>Şirketler</a:t>
            </a:r>
            <a:r>
              <a:rPr lang="en-US" sz="1485" dirty="0">
                <a:solidFill>
                  <a:srgbClr val="000000"/>
                </a:solidFill>
                <a:latin typeface="Roboto" charset="0"/>
              </a:rPr>
              <a:t>, </a:t>
            </a:r>
          </a:p>
          <a:p>
            <a:pPr algn="ctr">
              <a:lnSpc>
                <a:spcPts val="1930"/>
              </a:lnSpc>
            </a:pPr>
            <a:r>
              <a:rPr lang="en-US" sz="1485" dirty="0">
                <a:solidFill>
                  <a:srgbClr val="000000"/>
                </a:solidFill>
                <a:latin typeface="Roboto" charset="0"/>
              </a:rPr>
              <a:t>•</a:t>
            </a:r>
            <a:r>
              <a:rPr lang="en-US" sz="1485" dirty="0" err="1">
                <a:solidFill>
                  <a:srgbClr val="000000"/>
                </a:solidFill>
                <a:latin typeface="Roboto" charset="0"/>
              </a:rPr>
              <a:t>Tarımsal</a:t>
            </a:r>
            <a:r>
              <a:rPr lang="en-US" sz="1485" dirty="0">
                <a:solidFill>
                  <a:srgbClr val="000000"/>
                </a:solidFill>
                <a:latin typeface="Roboto" charset="0"/>
              </a:rPr>
              <a:t> </a:t>
            </a:r>
            <a:r>
              <a:rPr lang="en-US" sz="1485" dirty="0" err="1">
                <a:solidFill>
                  <a:srgbClr val="000000"/>
                </a:solidFill>
                <a:latin typeface="Roboto" charset="0"/>
              </a:rPr>
              <a:t>Amaçlı</a:t>
            </a:r>
            <a:r>
              <a:rPr lang="en-US" sz="1485" dirty="0">
                <a:solidFill>
                  <a:srgbClr val="000000"/>
                </a:solidFill>
                <a:latin typeface="Roboto" charset="0"/>
              </a:rPr>
              <a:t> </a:t>
            </a:r>
            <a:r>
              <a:rPr lang="en-US" sz="1485" dirty="0" err="1">
                <a:solidFill>
                  <a:srgbClr val="000000"/>
                </a:solidFill>
                <a:latin typeface="Roboto" charset="0"/>
              </a:rPr>
              <a:t>Kooperatifler</a:t>
            </a:r>
            <a:r>
              <a:rPr lang="en-US" sz="1485" dirty="0">
                <a:solidFill>
                  <a:srgbClr val="000000"/>
                </a:solidFill>
                <a:latin typeface="Roboto" charset="0"/>
              </a:rPr>
              <a:t>, </a:t>
            </a:r>
          </a:p>
          <a:p>
            <a:pPr algn="ctr">
              <a:lnSpc>
                <a:spcPts val="1930"/>
              </a:lnSpc>
            </a:pPr>
            <a:r>
              <a:rPr lang="en-US" sz="1485" dirty="0">
                <a:solidFill>
                  <a:srgbClr val="000000"/>
                </a:solidFill>
                <a:latin typeface="Roboto" charset="0"/>
              </a:rPr>
              <a:t>•</a:t>
            </a:r>
            <a:r>
              <a:rPr lang="en-US" sz="1485" dirty="0" err="1">
                <a:solidFill>
                  <a:srgbClr val="000000"/>
                </a:solidFill>
                <a:latin typeface="Roboto" charset="0"/>
              </a:rPr>
              <a:t>Tarım</a:t>
            </a:r>
            <a:r>
              <a:rPr lang="en-US" sz="1485" dirty="0">
                <a:solidFill>
                  <a:srgbClr val="000000"/>
                </a:solidFill>
                <a:latin typeface="Roboto" charset="0"/>
              </a:rPr>
              <a:t> </a:t>
            </a:r>
            <a:r>
              <a:rPr lang="en-US" sz="1485" dirty="0" err="1">
                <a:solidFill>
                  <a:srgbClr val="000000"/>
                </a:solidFill>
                <a:latin typeface="Roboto" charset="0"/>
              </a:rPr>
              <a:t>Kredi</a:t>
            </a:r>
            <a:r>
              <a:rPr lang="en-US" sz="1485" dirty="0">
                <a:solidFill>
                  <a:srgbClr val="000000"/>
                </a:solidFill>
                <a:latin typeface="Roboto" charset="0"/>
              </a:rPr>
              <a:t> </a:t>
            </a:r>
            <a:r>
              <a:rPr lang="en-US" sz="1485" dirty="0" err="1">
                <a:solidFill>
                  <a:srgbClr val="000000"/>
                </a:solidFill>
                <a:latin typeface="Roboto" charset="0"/>
              </a:rPr>
              <a:t>Kooperatifleri</a:t>
            </a:r>
            <a:r>
              <a:rPr lang="en-US" sz="1485" dirty="0">
                <a:solidFill>
                  <a:srgbClr val="000000"/>
                </a:solidFill>
                <a:latin typeface="Roboto" charset="0"/>
              </a:rPr>
              <a:t>, </a:t>
            </a:r>
          </a:p>
          <a:p>
            <a:pPr algn="ctr">
              <a:lnSpc>
                <a:spcPts val="1930"/>
              </a:lnSpc>
            </a:pPr>
            <a:r>
              <a:rPr lang="en-US" sz="1485" dirty="0">
                <a:solidFill>
                  <a:srgbClr val="000000"/>
                </a:solidFill>
                <a:latin typeface="Roboto" charset="0"/>
              </a:rPr>
              <a:t>•</a:t>
            </a:r>
            <a:r>
              <a:rPr lang="en-US" sz="1485" dirty="0" err="1">
                <a:solidFill>
                  <a:srgbClr val="000000"/>
                </a:solidFill>
                <a:latin typeface="Roboto" charset="0"/>
              </a:rPr>
              <a:t>Tarım</a:t>
            </a:r>
            <a:r>
              <a:rPr lang="en-US" sz="1485" dirty="0">
                <a:solidFill>
                  <a:srgbClr val="000000"/>
                </a:solidFill>
                <a:latin typeface="Roboto" charset="0"/>
              </a:rPr>
              <a:t> </a:t>
            </a:r>
            <a:r>
              <a:rPr lang="en-US" sz="1485" dirty="0" err="1">
                <a:solidFill>
                  <a:srgbClr val="000000"/>
                </a:solidFill>
                <a:latin typeface="Roboto" charset="0"/>
              </a:rPr>
              <a:t>Satış</a:t>
            </a:r>
            <a:r>
              <a:rPr lang="en-US" sz="1485" dirty="0">
                <a:solidFill>
                  <a:srgbClr val="000000"/>
                </a:solidFill>
                <a:latin typeface="Roboto" charset="0"/>
              </a:rPr>
              <a:t> </a:t>
            </a:r>
            <a:r>
              <a:rPr lang="en-US" sz="1485" dirty="0" err="1">
                <a:solidFill>
                  <a:srgbClr val="000000"/>
                </a:solidFill>
                <a:latin typeface="Roboto" charset="0"/>
              </a:rPr>
              <a:t>Kooperatifleri</a:t>
            </a:r>
            <a:r>
              <a:rPr lang="en-US" sz="1485" dirty="0">
                <a:solidFill>
                  <a:srgbClr val="000000"/>
                </a:solidFill>
                <a:latin typeface="Roboto" charset="0"/>
              </a:rPr>
              <a:t>, </a:t>
            </a:r>
          </a:p>
          <a:p>
            <a:pPr algn="ctr">
              <a:lnSpc>
                <a:spcPts val="1930"/>
              </a:lnSpc>
            </a:pPr>
            <a:r>
              <a:rPr lang="en-US" sz="1485" dirty="0">
                <a:solidFill>
                  <a:srgbClr val="000000"/>
                </a:solidFill>
                <a:latin typeface="Roboto" charset="0"/>
              </a:rPr>
              <a:t>•</a:t>
            </a:r>
            <a:r>
              <a:rPr lang="en-US" sz="1485" dirty="0" err="1">
                <a:solidFill>
                  <a:srgbClr val="000000"/>
                </a:solidFill>
                <a:latin typeface="Roboto" charset="0"/>
              </a:rPr>
              <a:t>Islah</a:t>
            </a:r>
            <a:r>
              <a:rPr lang="en-US" sz="1485" dirty="0">
                <a:solidFill>
                  <a:srgbClr val="000000"/>
                </a:solidFill>
                <a:latin typeface="Roboto" charset="0"/>
              </a:rPr>
              <a:t> </a:t>
            </a:r>
            <a:r>
              <a:rPr lang="en-US" sz="1485" dirty="0" err="1">
                <a:solidFill>
                  <a:srgbClr val="000000"/>
                </a:solidFill>
                <a:latin typeface="Roboto" charset="0"/>
              </a:rPr>
              <a:t>Amaçlı</a:t>
            </a:r>
            <a:r>
              <a:rPr lang="en-US" sz="1485" dirty="0">
                <a:solidFill>
                  <a:srgbClr val="000000"/>
                </a:solidFill>
                <a:latin typeface="Roboto" charset="0"/>
              </a:rPr>
              <a:t> </a:t>
            </a:r>
            <a:r>
              <a:rPr lang="en-US" sz="1485" dirty="0" err="1">
                <a:solidFill>
                  <a:srgbClr val="000000"/>
                </a:solidFill>
                <a:latin typeface="Roboto" charset="0"/>
              </a:rPr>
              <a:t>Yetiştirici</a:t>
            </a:r>
            <a:r>
              <a:rPr lang="en-US" sz="1485" dirty="0">
                <a:solidFill>
                  <a:srgbClr val="000000"/>
                </a:solidFill>
                <a:latin typeface="Roboto" charset="0"/>
              </a:rPr>
              <a:t> </a:t>
            </a:r>
            <a:r>
              <a:rPr lang="en-US" sz="1485" dirty="0" err="1">
                <a:solidFill>
                  <a:srgbClr val="000000"/>
                </a:solidFill>
                <a:latin typeface="Roboto" charset="0"/>
              </a:rPr>
              <a:t>Birlikleri</a:t>
            </a:r>
            <a:endParaRPr lang="en-US" sz="1485" dirty="0">
              <a:solidFill>
                <a:srgbClr val="000000"/>
              </a:solidFill>
              <a:latin typeface="Roboto" charset="0"/>
            </a:endParaRPr>
          </a:p>
          <a:p>
            <a:pPr algn="ctr">
              <a:lnSpc>
                <a:spcPts val="1930"/>
              </a:lnSpc>
            </a:pPr>
            <a:r>
              <a:rPr lang="en-US" sz="1485" dirty="0">
                <a:solidFill>
                  <a:srgbClr val="000000"/>
                </a:solidFill>
                <a:latin typeface="Roboto" charset="0"/>
              </a:rPr>
              <a:t>•</a:t>
            </a:r>
            <a:r>
              <a:rPr lang="en-US" sz="1485" dirty="0" err="1">
                <a:solidFill>
                  <a:srgbClr val="000000"/>
                </a:solidFill>
                <a:latin typeface="Roboto" charset="0"/>
              </a:rPr>
              <a:t>Tarımsal</a:t>
            </a:r>
            <a:r>
              <a:rPr lang="en-US" sz="1485" dirty="0">
                <a:solidFill>
                  <a:srgbClr val="000000"/>
                </a:solidFill>
                <a:latin typeface="Roboto" charset="0"/>
              </a:rPr>
              <a:t> </a:t>
            </a:r>
            <a:r>
              <a:rPr lang="en-US" sz="1485" dirty="0" err="1">
                <a:solidFill>
                  <a:srgbClr val="000000"/>
                </a:solidFill>
                <a:latin typeface="Roboto" charset="0"/>
              </a:rPr>
              <a:t>Üretici</a:t>
            </a:r>
            <a:r>
              <a:rPr lang="en-US" sz="1485" dirty="0">
                <a:solidFill>
                  <a:srgbClr val="000000"/>
                </a:solidFill>
                <a:latin typeface="Roboto" charset="0"/>
              </a:rPr>
              <a:t> </a:t>
            </a:r>
            <a:r>
              <a:rPr lang="en-US" sz="1485" dirty="0" err="1">
                <a:solidFill>
                  <a:srgbClr val="000000"/>
                </a:solidFill>
                <a:latin typeface="Roboto" charset="0"/>
              </a:rPr>
              <a:t>Birlikleri</a:t>
            </a:r>
            <a:r>
              <a:rPr lang="en-US" sz="1485" dirty="0">
                <a:solidFill>
                  <a:srgbClr val="000000"/>
                </a:solidFill>
                <a:latin typeface="Roboto" charset="0"/>
              </a:rPr>
              <a:t> </a:t>
            </a:r>
            <a:r>
              <a:rPr lang="en-US" sz="1485" dirty="0" err="1">
                <a:solidFill>
                  <a:srgbClr val="000000"/>
                </a:solidFill>
                <a:latin typeface="Roboto" charset="0"/>
              </a:rPr>
              <a:t>İktisadi</a:t>
            </a:r>
            <a:r>
              <a:rPr lang="en-US" sz="1485" dirty="0">
                <a:solidFill>
                  <a:srgbClr val="000000"/>
                </a:solidFill>
                <a:latin typeface="Roboto" charset="0"/>
              </a:rPr>
              <a:t> </a:t>
            </a:r>
            <a:r>
              <a:rPr lang="en-US" sz="1485" dirty="0" err="1">
                <a:solidFill>
                  <a:srgbClr val="000000"/>
                </a:solidFill>
                <a:latin typeface="Roboto" charset="0"/>
              </a:rPr>
              <a:t>Teşekkülleri</a:t>
            </a:r>
            <a:endParaRPr lang="en-US" sz="1485" dirty="0">
              <a:solidFill>
                <a:srgbClr val="000000"/>
              </a:solidFill>
              <a:latin typeface="Roboto"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878725" y="770530"/>
            <a:ext cx="7133393" cy="854158"/>
          </a:xfrm>
          <a:prstGeom prst="rect">
            <a:avLst/>
          </a:prstGeom>
        </p:spPr>
        <p:txBody>
          <a:bodyPr lIns="0" tIns="0" rIns="0" bIns="0" rtlCol="0" anchor="t">
            <a:spAutoFit/>
          </a:bodyPr>
          <a:lstStyle/>
          <a:p>
            <a:pPr>
              <a:lnSpc>
                <a:spcPts val="6363"/>
              </a:lnSpc>
            </a:pPr>
            <a:r>
              <a:rPr lang="en-US" sz="6300">
                <a:solidFill>
                  <a:srgbClr val="000000"/>
                </a:solidFill>
                <a:latin typeface="Roboto Bold"/>
              </a:rPr>
              <a:t>Başvuru Sahipleri</a:t>
            </a:r>
          </a:p>
        </p:txBody>
      </p:sp>
      <p:sp>
        <p:nvSpPr>
          <p:cNvPr id="3" name="TextBox 3"/>
          <p:cNvSpPr txBox="1"/>
          <p:nvPr/>
        </p:nvSpPr>
        <p:spPr>
          <a:xfrm>
            <a:off x="878725" y="2128201"/>
            <a:ext cx="16046254" cy="6000115"/>
          </a:xfrm>
          <a:prstGeom prst="rect">
            <a:avLst/>
          </a:prstGeom>
        </p:spPr>
        <p:txBody>
          <a:bodyPr lIns="0" tIns="0" rIns="0" bIns="0" rtlCol="0" anchor="t">
            <a:spAutoFit/>
          </a:bodyPr>
          <a:lstStyle/>
          <a:p>
            <a:pPr algn="just">
              <a:lnSpc>
                <a:spcPts val="4760"/>
              </a:lnSpc>
            </a:pPr>
            <a:r>
              <a:rPr lang="en-US" sz="3400">
                <a:solidFill>
                  <a:srgbClr val="000000"/>
                </a:solidFill>
                <a:latin typeface="Canva Sans"/>
              </a:rPr>
              <a:t>El sanatları ve katma değerli ürünler hariç, Çiftçi Kayıt Sistemine veya Bakanlık tarafından oluşturulmuş diğer kayıt sistemlerine son başvuru tarihinden önce kayıtlı olmak gerekir.</a:t>
            </a:r>
          </a:p>
          <a:p>
            <a:pPr algn="just">
              <a:lnSpc>
                <a:spcPts val="4760"/>
              </a:lnSpc>
            </a:pPr>
            <a:endParaRPr/>
          </a:p>
          <a:p>
            <a:pPr algn="just">
              <a:lnSpc>
                <a:spcPts val="4760"/>
              </a:lnSpc>
            </a:pPr>
            <a:r>
              <a:rPr lang="en-US" sz="3400">
                <a:solidFill>
                  <a:srgbClr val="000000"/>
                </a:solidFill>
                <a:latin typeface="Canva Sans"/>
              </a:rPr>
              <a:t>3 (üç) yıllık izleme süresinin tamamlanmış olanlar yeni tesis dahil tüm konularda başvuru yapabilirler.</a:t>
            </a:r>
          </a:p>
          <a:p>
            <a:pPr algn="just">
              <a:lnSpc>
                <a:spcPts val="4760"/>
              </a:lnSpc>
            </a:pPr>
            <a:endParaRPr/>
          </a:p>
          <a:p>
            <a:pPr algn="just">
              <a:lnSpc>
                <a:spcPts val="4760"/>
              </a:lnSpc>
            </a:pPr>
            <a:r>
              <a:rPr lang="en-US" sz="3400">
                <a:solidFill>
                  <a:srgbClr val="000000"/>
                </a:solidFill>
                <a:latin typeface="Canva Sans"/>
              </a:rPr>
              <a:t>3 (üç) yıllık izleme süresinin 1 (bir) yılını tamamlamış olanlar; kısmen yapılmış yatırımların tamamlanması, kapasite artırımı ile teknoloji yenileme ve/veya modernizasyon niteliğinde proje başvurusunda bulunabilirler.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878725" y="770530"/>
            <a:ext cx="7133393" cy="854158"/>
          </a:xfrm>
          <a:prstGeom prst="rect">
            <a:avLst/>
          </a:prstGeom>
        </p:spPr>
        <p:txBody>
          <a:bodyPr lIns="0" tIns="0" rIns="0" bIns="0" rtlCol="0" anchor="t">
            <a:spAutoFit/>
          </a:bodyPr>
          <a:lstStyle/>
          <a:p>
            <a:pPr>
              <a:lnSpc>
                <a:spcPts val="6363"/>
              </a:lnSpc>
            </a:pPr>
            <a:r>
              <a:rPr lang="en-US" sz="6300">
                <a:solidFill>
                  <a:srgbClr val="000000"/>
                </a:solidFill>
                <a:latin typeface="Roboto Bold"/>
              </a:rPr>
              <a:t>Başvuru Sahipleri</a:t>
            </a:r>
          </a:p>
        </p:txBody>
      </p:sp>
      <p:sp>
        <p:nvSpPr>
          <p:cNvPr id="3" name="TextBox 3"/>
          <p:cNvSpPr txBox="1"/>
          <p:nvPr/>
        </p:nvSpPr>
        <p:spPr>
          <a:xfrm>
            <a:off x="878725" y="2128201"/>
            <a:ext cx="16046254" cy="4799965"/>
          </a:xfrm>
          <a:prstGeom prst="rect">
            <a:avLst/>
          </a:prstGeom>
        </p:spPr>
        <p:txBody>
          <a:bodyPr lIns="0" tIns="0" rIns="0" bIns="0" rtlCol="0" anchor="t">
            <a:spAutoFit/>
          </a:bodyPr>
          <a:lstStyle/>
          <a:p>
            <a:pPr algn="just">
              <a:lnSpc>
                <a:spcPts val="4760"/>
              </a:lnSpc>
            </a:pPr>
            <a:r>
              <a:rPr lang="en-US" sz="3400">
                <a:solidFill>
                  <a:srgbClr val="000000"/>
                </a:solidFill>
                <a:latin typeface="Canva Sans"/>
              </a:rPr>
              <a:t>Tarım dışı sektörlerde ekonomik faaliyetleri olan ve proje sunan gerçek kişilerin kırsal alanda yaşıyor olmaları gerekmektedir.</a:t>
            </a:r>
          </a:p>
          <a:p>
            <a:pPr algn="just">
              <a:lnSpc>
                <a:spcPts val="4760"/>
              </a:lnSpc>
            </a:pPr>
            <a:endParaRPr/>
          </a:p>
          <a:p>
            <a:pPr algn="just">
              <a:lnSpc>
                <a:spcPts val="4760"/>
              </a:lnSpc>
            </a:pPr>
            <a:r>
              <a:rPr lang="en-US" sz="3400">
                <a:solidFill>
                  <a:srgbClr val="000000"/>
                </a:solidFill>
                <a:latin typeface="Canva Sans"/>
              </a:rPr>
              <a:t>Tüzel kişilerin idari ve mali açıdan kamudan bağımsız olmalıdır.</a:t>
            </a:r>
          </a:p>
          <a:p>
            <a:pPr algn="just">
              <a:lnSpc>
                <a:spcPts val="4760"/>
              </a:lnSpc>
            </a:pPr>
            <a:endParaRPr/>
          </a:p>
          <a:p>
            <a:pPr algn="just">
              <a:lnSpc>
                <a:spcPts val="4760"/>
              </a:lnSpc>
            </a:pPr>
            <a:r>
              <a:rPr lang="en-US" sz="3400">
                <a:solidFill>
                  <a:srgbClr val="000000"/>
                </a:solidFill>
                <a:latin typeface="Canva Sans"/>
              </a:rPr>
              <a:t>Tüzel kişiler kuruluş tüzüklerinde/ana sözleşmelerinde belirtilen faaliyet alanları ile ilgili yatırım konularına başvurabilirler.</a:t>
            </a:r>
          </a:p>
          <a:p>
            <a:pPr algn="just">
              <a:lnSpc>
                <a:spcPts val="4760"/>
              </a:lnSpc>
            </a:pPr>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3773720" y="770530"/>
            <a:ext cx="10740560" cy="854158"/>
          </a:xfrm>
          <a:prstGeom prst="rect">
            <a:avLst/>
          </a:prstGeom>
        </p:spPr>
        <p:txBody>
          <a:bodyPr lIns="0" tIns="0" rIns="0" bIns="0" rtlCol="0" anchor="t">
            <a:spAutoFit/>
          </a:bodyPr>
          <a:lstStyle/>
          <a:p>
            <a:pPr>
              <a:lnSpc>
                <a:spcPts val="6363"/>
              </a:lnSpc>
            </a:pPr>
            <a:r>
              <a:rPr lang="en-US" sz="6300">
                <a:solidFill>
                  <a:srgbClr val="000000"/>
                </a:solidFill>
                <a:latin typeface="Roboto Bold"/>
              </a:rPr>
              <a:t>HİBEYE ESAS PROJE TUTARI</a:t>
            </a:r>
          </a:p>
        </p:txBody>
      </p:sp>
      <p:sp>
        <p:nvSpPr>
          <p:cNvPr id="3" name="TextBox 3"/>
          <p:cNvSpPr txBox="1"/>
          <p:nvPr/>
        </p:nvSpPr>
        <p:spPr>
          <a:xfrm>
            <a:off x="1028700" y="3604962"/>
            <a:ext cx="16230600" cy="3405506"/>
          </a:xfrm>
          <a:prstGeom prst="rect">
            <a:avLst/>
          </a:prstGeom>
        </p:spPr>
        <p:txBody>
          <a:bodyPr lIns="0" tIns="0" rIns="0" bIns="0" rtlCol="0" anchor="t">
            <a:spAutoFit/>
          </a:bodyPr>
          <a:lstStyle/>
          <a:p>
            <a:pPr algn="ctr">
              <a:lnSpc>
                <a:spcPts val="6019"/>
              </a:lnSpc>
            </a:pPr>
            <a:r>
              <a:rPr lang="en-US" sz="4299">
                <a:solidFill>
                  <a:srgbClr val="000000"/>
                </a:solidFill>
                <a:latin typeface="Roboto"/>
              </a:rPr>
              <a:t>B iş planı için hibeye esas proje tutarı </a:t>
            </a:r>
            <a:r>
              <a:rPr lang="en-US" sz="4299">
                <a:solidFill>
                  <a:srgbClr val="000000"/>
                </a:solidFill>
                <a:latin typeface="Roboto Bold"/>
              </a:rPr>
              <a:t>50.000 TL ile 1.000.000 TL</a:t>
            </a:r>
            <a:r>
              <a:rPr lang="en-US" sz="4299">
                <a:solidFill>
                  <a:srgbClr val="000000"/>
                </a:solidFill>
                <a:latin typeface="Roboto"/>
              </a:rPr>
              <a:t> arasında olmalıdır. </a:t>
            </a:r>
          </a:p>
          <a:p>
            <a:pPr algn="ctr">
              <a:lnSpc>
                <a:spcPts val="2939"/>
              </a:lnSpc>
            </a:pPr>
            <a:endParaRPr/>
          </a:p>
          <a:p>
            <a:pPr algn="ctr">
              <a:lnSpc>
                <a:spcPts val="6019"/>
              </a:lnSpc>
            </a:pPr>
            <a:endParaRPr/>
          </a:p>
          <a:p>
            <a:pPr algn="ctr">
              <a:lnSpc>
                <a:spcPts val="6019"/>
              </a:lnSpc>
            </a:pPr>
            <a:r>
              <a:rPr lang="en-US" sz="4299">
                <a:solidFill>
                  <a:srgbClr val="000000"/>
                </a:solidFill>
                <a:latin typeface="Roboto"/>
              </a:rPr>
              <a:t> Hibeye esas proje tutarının </a:t>
            </a:r>
            <a:r>
              <a:rPr lang="en-US" sz="4299">
                <a:solidFill>
                  <a:srgbClr val="000000"/>
                </a:solidFill>
                <a:latin typeface="Roboto Bold"/>
              </a:rPr>
              <a:t>%50’sine hibe</a:t>
            </a:r>
            <a:r>
              <a:rPr lang="en-US" sz="4299">
                <a:solidFill>
                  <a:srgbClr val="000000"/>
                </a:solidFill>
                <a:latin typeface="Roboto"/>
              </a:rPr>
              <a:t> desteği sağlanacaktır.</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4074317" y="770530"/>
            <a:ext cx="10139365" cy="854158"/>
          </a:xfrm>
          <a:prstGeom prst="rect">
            <a:avLst/>
          </a:prstGeom>
        </p:spPr>
        <p:txBody>
          <a:bodyPr lIns="0" tIns="0" rIns="0" bIns="0" rtlCol="0" anchor="t">
            <a:spAutoFit/>
          </a:bodyPr>
          <a:lstStyle/>
          <a:p>
            <a:pPr>
              <a:lnSpc>
                <a:spcPts val="6363"/>
              </a:lnSpc>
            </a:pPr>
            <a:r>
              <a:rPr lang="en-US" sz="6300">
                <a:solidFill>
                  <a:srgbClr val="000000"/>
                </a:solidFill>
                <a:latin typeface="Roboto Bold"/>
              </a:rPr>
              <a:t>YATIRIM YERİ ÖZELLİKLERİ</a:t>
            </a:r>
          </a:p>
        </p:txBody>
      </p:sp>
      <p:sp>
        <p:nvSpPr>
          <p:cNvPr id="3" name="TextBox 3"/>
          <p:cNvSpPr txBox="1"/>
          <p:nvPr/>
        </p:nvSpPr>
        <p:spPr>
          <a:xfrm>
            <a:off x="1028700" y="2100580"/>
            <a:ext cx="16046254" cy="7200265"/>
          </a:xfrm>
          <a:prstGeom prst="rect">
            <a:avLst/>
          </a:prstGeom>
        </p:spPr>
        <p:txBody>
          <a:bodyPr lIns="0" tIns="0" rIns="0" bIns="0" rtlCol="0" anchor="t">
            <a:spAutoFit/>
          </a:bodyPr>
          <a:lstStyle/>
          <a:p>
            <a:pPr algn="just">
              <a:lnSpc>
                <a:spcPts val="4760"/>
              </a:lnSpc>
            </a:pPr>
            <a:r>
              <a:rPr lang="en-US" sz="3400">
                <a:solidFill>
                  <a:srgbClr val="000000"/>
                </a:solidFill>
                <a:latin typeface="Canva Sans"/>
              </a:rPr>
              <a:t>Yatırım yeri; sadece köy, belde, kırsal mahalle ve tüm illerde </a:t>
            </a:r>
            <a:r>
              <a:rPr lang="en-US" sz="3400">
                <a:solidFill>
                  <a:srgbClr val="000000"/>
                </a:solidFill>
                <a:latin typeface="Canva Sans Bold"/>
              </a:rPr>
              <a:t>nüfusu 20.000’den az</a:t>
            </a:r>
            <a:r>
              <a:rPr lang="en-US" sz="3400">
                <a:solidFill>
                  <a:srgbClr val="000000"/>
                </a:solidFill>
                <a:latin typeface="Canva Sans"/>
              </a:rPr>
              <a:t> olan yerleşim yerlerinde ise başvuru yapılabilir.  </a:t>
            </a:r>
          </a:p>
          <a:p>
            <a:pPr algn="just">
              <a:lnSpc>
                <a:spcPts val="4760"/>
              </a:lnSpc>
            </a:pPr>
            <a:endParaRPr/>
          </a:p>
          <a:p>
            <a:pPr algn="just">
              <a:lnSpc>
                <a:spcPts val="4760"/>
              </a:lnSpc>
            </a:pPr>
            <a:r>
              <a:rPr lang="en-US" sz="3400">
                <a:solidFill>
                  <a:srgbClr val="000000"/>
                </a:solidFill>
                <a:latin typeface="Canva Sans"/>
              </a:rPr>
              <a:t>Başvurularda yatırım yerinin mülkiyetinin başvuru sahibine ait olması veya son ödemenin yapıldığı tarihten itibaren en az 5 yıl süreyle kiralanmış olması gerekir.</a:t>
            </a:r>
          </a:p>
          <a:p>
            <a:pPr algn="just">
              <a:lnSpc>
                <a:spcPts val="4760"/>
              </a:lnSpc>
            </a:pPr>
            <a:endParaRPr/>
          </a:p>
          <a:p>
            <a:pPr algn="just">
              <a:lnSpc>
                <a:spcPts val="4760"/>
              </a:lnSpc>
            </a:pPr>
            <a:r>
              <a:rPr lang="en-US" sz="3400">
                <a:solidFill>
                  <a:srgbClr val="000000"/>
                </a:solidFill>
                <a:latin typeface="Canva Sans"/>
              </a:rPr>
              <a:t>Kira sözleşmesi noter tasdikli olmalıdır. </a:t>
            </a:r>
          </a:p>
          <a:p>
            <a:pPr algn="just">
              <a:lnSpc>
                <a:spcPts val="4760"/>
              </a:lnSpc>
            </a:pPr>
            <a:endParaRPr/>
          </a:p>
          <a:p>
            <a:pPr algn="just">
              <a:lnSpc>
                <a:spcPts val="4760"/>
              </a:lnSpc>
            </a:pPr>
            <a:r>
              <a:rPr lang="en-US" sz="3400">
                <a:solidFill>
                  <a:srgbClr val="000000"/>
                </a:solidFill>
                <a:latin typeface="Canva Sans"/>
              </a:rPr>
              <a:t>Yatırımın inşaat faaliyeti içermesi durumunda; nihai raporda ödeme talep dosyası ekinde üst hakkı veya kiralamanın tapuya şerh edilme şartı aranır.</a:t>
            </a:r>
          </a:p>
          <a:p>
            <a:pPr algn="just">
              <a:lnSpc>
                <a:spcPts val="4760"/>
              </a:lnSpc>
            </a:pPr>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4074317" y="770530"/>
            <a:ext cx="10139365" cy="854158"/>
          </a:xfrm>
          <a:prstGeom prst="rect">
            <a:avLst/>
          </a:prstGeom>
        </p:spPr>
        <p:txBody>
          <a:bodyPr lIns="0" tIns="0" rIns="0" bIns="0" rtlCol="0" anchor="t">
            <a:spAutoFit/>
          </a:bodyPr>
          <a:lstStyle/>
          <a:p>
            <a:pPr>
              <a:lnSpc>
                <a:spcPts val="6363"/>
              </a:lnSpc>
            </a:pPr>
            <a:r>
              <a:rPr lang="en-US" sz="6300">
                <a:solidFill>
                  <a:srgbClr val="000000"/>
                </a:solidFill>
                <a:latin typeface="Roboto Bold"/>
              </a:rPr>
              <a:t>YATIRIM YERİ ÖZELLİKLERİ</a:t>
            </a:r>
          </a:p>
        </p:txBody>
      </p:sp>
      <p:sp>
        <p:nvSpPr>
          <p:cNvPr id="3" name="TextBox 3"/>
          <p:cNvSpPr txBox="1"/>
          <p:nvPr/>
        </p:nvSpPr>
        <p:spPr>
          <a:xfrm>
            <a:off x="1028700" y="2434577"/>
            <a:ext cx="16230600" cy="2999740"/>
          </a:xfrm>
          <a:prstGeom prst="rect">
            <a:avLst/>
          </a:prstGeom>
        </p:spPr>
        <p:txBody>
          <a:bodyPr lIns="0" tIns="0" rIns="0" bIns="0" rtlCol="0" anchor="t">
            <a:spAutoFit/>
          </a:bodyPr>
          <a:lstStyle/>
          <a:p>
            <a:pPr algn="just">
              <a:lnSpc>
                <a:spcPts val="4760"/>
              </a:lnSpc>
            </a:pPr>
            <a:r>
              <a:rPr lang="en-US" sz="3400">
                <a:solidFill>
                  <a:srgbClr val="000000"/>
                </a:solidFill>
                <a:latin typeface="Canva Sans"/>
              </a:rPr>
              <a:t>Tahsis/irtifak belgesi ile başvuru yapılması halinde bu belgeler ilgili kurum ve kuruluşun bağlı oldukları mevzuata göre alınır.</a:t>
            </a:r>
          </a:p>
          <a:p>
            <a:pPr algn="just">
              <a:lnSpc>
                <a:spcPts val="4760"/>
              </a:lnSpc>
            </a:pPr>
            <a:endParaRPr/>
          </a:p>
          <a:p>
            <a:pPr algn="just">
              <a:lnSpc>
                <a:spcPts val="4760"/>
              </a:lnSpc>
            </a:pPr>
            <a:r>
              <a:rPr lang="en-US" sz="3400">
                <a:solidFill>
                  <a:srgbClr val="000000"/>
                </a:solidFill>
                <a:latin typeface="Canva Sans"/>
              </a:rPr>
              <a:t>Tarımsal amaçlı kooperatiflerce yapılacak olan yatırımlara ait başvuruların hiçbirinde kira süresi şartı aranmaz.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58320" y="3278918"/>
            <a:ext cx="1160273" cy="116027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59803" y="4995313"/>
            <a:ext cx="1160273" cy="112071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2877" y="7971298"/>
            <a:ext cx="491666" cy="450489"/>
          </a:xfrm>
          <a:prstGeom prst="rect">
            <a:avLst/>
          </a:prstGeom>
        </p:spPr>
      </p:pic>
      <p:sp>
        <p:nvSpPr>
          <p:cNvPr id="5" name="TextBox 5"/>
          <p:cNvSpPr txBox="1"/>
          <p:nvPr/>
        </p:nvSpPr>
        <p:spPr>
          <a:xfrm>
            <a:off x="7940074" y="3664862"/>
            <a:ext cx="3690915" cy="340759"/>
          </a:xfrm>
          <a:prstGeom prst="rect">
            <a:avLst/>
          </a:prstGeom>
        </p:spPr>
        <p:txBody>
          <a:bodyPr lIns="0" tIns="0" rIns="0" bIns="0" rtlCol="0" anchor="t">
            <a:spAutoFit/>
          </a:bodyPr>
          <a:lstStyle/>
          <a:p>
            <a:pPr algn="ctr">
              <a:lnSpc>
                <a:spcPts val="2742"/>
              </a:lnSpc>
            </a:pPr>
            <a:r>
              <a:rPr lang="en-US" sz="1959">
                <a:solidFill>
                  <a:srgbClr val="000000"/>
                </a:solidFill>
                <a:latin typeface="Roboto"/>
              </a:rPr>
              <a:t>İNŞAAT IŞLERI ALIM GIDERLERI</a:t>
            </a:r>
          </a:p>
        </p:txBody>
      </p:sp>
      <p:sp>
        <p:nvSpPr>
          <p:cNvPr id="6" name="TextBox 6"/>
          <p:cNvSpPr txBox="1"/>
          <p:nvPr/>
        </p:nvSpPr>
        <p:spPr>
          <a:xfrm>
            <a:off x="4311949" y="719474"/>
            <a:ext cx="9664103" cy="704177"/>
          </a:xfrm>
          <a:prstGeom prst="rect">
            <a:avLst/>
          </a:prstGeom>
        </p:spPr>
        <p:txBody>
          <a:bodyPr lIns="0" tIns="0" rIns="0" bIns="0" rtlCol="0" anchor="t">
            <a:spAutoFit/>
          </a:bodyPr>
          <a:lstStyle/>
          <a:p>
            <a:pPr>
              <a:lnSpc>
                <a:spcPts val="5242"/>
              </a:lnSpc>
            </a:pPr>
            <a:r>
              <a:rPr lang="en-US" sz="5190">
                <a:solidFill>
                  <a:srgbClr val="000000"/>
                </a:solidFill>
                <a:latin typeface="Roboto Bold"/>
              </a:rPr>
              <a:t>HİBEYE ESAS PROJE GİDERLERİ</a:t>
            </a:r>
          </a:p>
        </p:txBody>
      </p:sp>
      <p:sp>
        <p:nvSpPr>
          <p:cNvPr id="7" name="TextBox 7"/>
          <p:cNvSpPr txBox="1"/>
          <p:nvPr/>
        </p:nvSpPr>
        <p:spPr>
          <a:xfrm>
            <a:off x="6842867" y="5361480"/>
            <a:ext cx="5885330" cy="340759"/>
          </a:xfrm>
          <a:prstGeom prst="rect">
            <a:avLst/>
          </a:prstGeom>
        </p:spPr>
        <p:txBody>
          <a:bodyPr lIns="0" tIns="0" rIns="0" bIns="0" rtlCol="0" anchor="t">
            <a:spAutoFit/>
          </a:bodyPr>
          <a:lstStyle/>
          <a:p>
            <a:pPr algn="ctr">
              <a:lnSpc>
                <a:spcPts val="2742"/>
              </a:lnSpc>
            </a:pPr>
            <a:r>
              <a:rPr lang="en-US" sz="1959">
                <a:solidFill>
                  <a:srgbClr val="000000"/>
                </a:solidFill>
                <a:latin typeface="Roboto"/>
              </a:rPr>
              <a:t>MAKINE, EKIPMAN VE MALZEME ALIM GIDERLERI</a:t>
            </a:r>
          </a:p>
        </p:txBody>
      </p:sp>
      <p:sp>
        <p:nvSpPr>
          <p:cNvPr id="8" name="TextBox 8"/>
          <p:cNvSpPr txBox="1"/>
          <p:nvPr/>
        </p:nvSpPr>
        <p:spPr>
          <a:xfrm>
            <a:off x="1887095" y="7942723"/>
            <a:ext cx="14362928" cy="847732"/>
          </a:xfrm>
          <a:prstGeom prst="rect">
            <a:avLst/>
          </a:prstGeom>
        </p:spPr>
        <p:txBody>
          <a:bodyPr lIns="0" tIns="0" rIns="0" bIns="0" rtlCol="0" anchor="t">
            <a:spAutoFit/>
          </a:bodyPr>
          <a:lstStyle/>
          <a:p>
            <a:pPr algn="just">
              <a:lnSpc>
                <a:spcPts val="2295"/>
              </a:lnSpc>
            </a:pPr>
            <a:r>
              <a:rPr lang="en-US" sz="1639">
                <a:solidFill>
                  <a:srgbClr val="000000"/>
                </a:solidFill>
                <a:latin typeface="Roboto"/>
              </a:rPr>
              <a:t>ÇELIK SILO, SERA VE SOĞUK HAVA DEPOSU YATIRIMLARI HARIÇ YENI TESIS VE TAMAMLAMA YATIRIMLARINDA INŞAAT GIDERI, HIBEYE ESAS PROJE TUTARININ %80’INDEN, KAPASITE ARTIRIMINA YÖNELIK YATIRIMLARDA %60’INDAN, TEKNOLOJI YENILEME VE/VEYA MODERNIZASYONA YÖNELIK YATIRIMLARDA ISE %20’SINDEN FAZLA OLAMAZ.</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4074317" y="770530"/>
            <a:ext cx="10139365" cy="847367"/>
          </a:xfrm>
          <a:prstGeom prst="rect">
            <a:avLst/>
          </a:prstGeom>
        </p:spPr>
        <p:txBody>
          <a:bodyPr lIns="0" tIns="0" rIns="0" bIns="0" rtlCol="0" anchor="t">
            <a:spAutoFit/>
          </a:bodyPr>
          <a:lstStyle/>
          <a:p>
            <a:pPr algn="ctr">
              <a:lnSpc>
                <a:spcPts val="6363"/>
              </a:lnSpc>
            </a:pPr>
            <a:r>
              <a:rPr lang="en-US" sz="6300">
                <a:solidFill>
                  <a:srgbClr val="000000"/>
                </a:solidFill>
                <a:latin typeface="Roboto Bold"/>
              </a:rPr>
              <a:t>AYNİ KATKI</a:t>
            </a:r>
          </a:p>
        </p:txBody>
      </p:sp>
      <p:sp>
        <p:nvSpPr>
          <p:cNvPr id="3" name="TextBox 3"/>
          <p:cNvSpPr txBox="1"/>
          <p:nvPr/>
        </p:nvSpPr>
        <p:spPr>
          <a:xfrm>
            <a:off x="1028700" y="2110105"/>
            <a:ext cx="16046254" cy="6590665"/>
          </a:xfrm>
          <a:prstGeom prst="rect">
            <a:avLst/>
          </a:prstGeom>
        </p:spPr>
        <p:txBody>
          <a:bodyPr lIns="0" tIns="0" rIns="0" bIns="0" rtlCol="0" anchor="t">
            <a:spAutoFit/>
          </a:bodyPr>
          <a:lstStyle/>
          <a:p>
            <a:pPr algn="just">
              <a:lnSpc>
                <a:spcPts val="4760"/>
              </a:lnSpc>
            </a:pPr>
            <a:r>
              <a:rPr lang="en-US" sz="3400">
                <a:solidFill>
                  <a:srgbClr val="000000"/>
                </a:solidFill>
                <a:latin typeface="Roboto"/>
              </a:rPr>
              <a:t>Hibe sözleşmesi imzalandıktan sonra yatırımcılar tarafından, hibeye esas proje giderleri dışında kendi kaynakları kullanılarak bina, malzeme, makine ve ekipman ile işgücüne yönelik olarak yapılacak herhangi bir katkı, yatırım süresi içerisinde tamamlanması koşulu ile ayni katkı olarak değerlendirilir. </a:t>
            </a:r>
          </a:p>
          <a:p>
            <a:pPr algn="just">
              <a:lnSpc>
                <a:spcPts val="4760"/>
              </a:lnSpc>
            </a:pPr>
            <a:endParaRPr/>
          </a:p>
          <a:p>
            <a:pPr algn="just">
              <a:lnSpc>
                <a:spcPts val="4760"/>
              </a:lnSpc>
            </a:pPr>
            <a:r>
              <a:rPr lang="en-US" sz="3400">
                <a:solidFill>
                  <a:srgbClr val="000000"/>
                </a:solidFill>
                <a:latin typeface="Roboto"/>
              </a:rPr>
              <a:t> Hibe sözleşmesi öncesi edinilmiş arazi, bina, makine ve ekipman, ayni katkı olarak proje yatırım tutarına dâhil edilmez.</a:t>
            </a:r>
          </a:p>
          <a:p>
            <a:pPr algn="just">
              <a:lnSpc>
                <a:spcPts val="4760"/>
              </a:lnSpc>
            </a:pPr>
            <a:endParaRPr/>
          </a:p>
          <a:p>
            <a:pPr algn="just">
              <a:lnSpc>
                <a:spcPts val="4760"/>
              </a:lnSpc>
            </a:pPr>
            <a:r>
              <a:rPr lang="en-US" sz="3400">
                <a:solidFill>
                  <a:srgbClr val="000000"/>
                </a:solidFill>
                <a:latin typeface="Roboto"/>
              </a:rPr>
              <a:t> Başvuru sahipleri, ayni katkıyı başvuru formlarında taahhüt ederler.</a:t>
            </a:r>
          </a:p>
          <a:p>
            <a:pPr algn="just">
              <a:lnSpc>
                <a:spcPts val="4760"/>
              </a:lnSpc>
            </a:pPr>
            <a:r>
              <a:rPr lang="en-US" sz="3400">
                <a:solidFill>
                  <a:srgbClr val="000000"/>
                </a:solidFill>
                <a:latin typeface="Roboto"/>
              </a:rPr>
              <a:t> Ayni katkı, yatırımcı tarafından, hibeye esas proje giderlerine yönelik kullanımlar yapılmadan önce veya eşzamanlı olarak gerçekleştirilmesi zorunludur.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4074317" y="770530"/>
            <a:ext cx="10139365" cy="847367"/>
          </a:xfrm>
          <a:prstGeom prst="rect">
            <a:avLst/>
          </a:prstGeom>
        </p:spPr>
        <p:txBody>
          <a:bodyPr lIns="0" tIns="0" rIns="0" bIns="0" rtlCol="0" anchor="t">
            <a:spAutoFit/>
          </a:bodyPr>
          <a:lstStyle/>
          <a:p>
            <a:pPr algn="ctr">
              <a:lnSpc>
                <a:spcPts val="6363"/>
              </a:lnSpc>
            </a:pPr>
            <a:r>
              <a:rPr lang="en-US" sz="6300">
                <a:solidFill>
                  <a:srgbClr val="000000"/>
                </a:solidFill>
                <a:latin typeface="Roboto Bold"/>
              </a:rPr>
              <a:t>AYNİ KATKI</a:t>
            </a:r>
          </a:p>
        </p:txBody>
      </p:sp>
      <p:sp>
        <p:nvSpPr>
          <p:cNvPr id="3" name="TextBox 3"/>
          <p:cNvSpPr txBox="1"/>
          <p:nvPr/>
        </p:nvSpPr>
        <p:spPr>
          <a:xfrm>
            <a:off x="1028700" y="2110105"/>
            <a:ext cx="16046254" cy="5390515"/>
          </a:xfrm>
          <a:prstGeom prst="rect">
            <a:avLst/>
          </a:prstGeom>
        </p:spPr>
        <p:txBody>
          <a:bodyPr lIns="0" tIns="0" rIns="0" bIns="0" rtlCol="0" anchor="t">
            <a:spAutoFit/>
          </a:bodyPr>
          <a:lstStyle/>
          <a:p>
            <a:pPr algn="just">
              <a:lnSpc>
                <a:spcPts val="4760"/>
              </a:lnSpc>
            </a:pPr>
            <a:r>
              <a:rPr lang="en-US" sz="3400">
                <a:solidFill>
                  <a:srgbClr val="000000"/>
                </a:solidFill>
                <a:latin typeface="Roboto"/>
              </a:rPr>
              <a:t>Ayni katkılar, hibeye esas proje giderleri kapsamında öngörülmüş satın alımlardan ayrı bağımsız ihaleler veya gerçekleşmeler şeklinde yapılır.</a:t>
            </a:r>
          </a:p>
          <a:p>
            <a:pPr algn="just">
              <a:lnSpc>
                <a:spcPts val="4760"/>
              </a:lnSpc>
            </a:pPr>
            <a:endParaRPr/>
          </a:p>
          <a:p>
            <a:pPr algn="just">
              <a:lnSpc>
                <a:spcPts val="4760"/>
              </a:lnSpc>
            </a:pPr>
            <a:r>
              <a:rPr lang="en-US" sz="3400">
                <a:solidFill>
                  <a:srgbClr val="000000"/>
                </a:solidFill>
                <a:latin typeface="Roboto"/>
              </a:rPr>
              <a:t>Başvuru aşamasında ayni katkı olarak taahhüt edilen işlerin projede öngörülen nitelik, nicelik ve büyüklükte gerçekleştirilmesi şarttır.</a:t>
            </a:r>
          </a:p>
          <a:p>
            <a:pPr algn="just">
              <a:lnSpc>
                <a:spcPts val="4760"/>
              </a:lnSpc>
            </a:pPr>
            <a:endParaRPr/>
          </a:p>
          <a:p>
            <a:pPr algn="just">
              <a:lnSpc>
                <a:spcPts val="4760"/>
              </a:lnSpc>
            </a:pPr>
            <a:r>
              <a:rPr lang="en-US" sz="3400">
                <a:solidFill>
                  <a:srgbClr val="000000"/>
                </a:solidFill>
                <a:latin typeface="Roboto"/>
              </a:rPr>
              <a:t>Yapılacak ayni katkılar, yatırımcının yapmakla yükümlü olduğu katkı payının yerine ikame edilemez.</a:t>
            </a:r>
          </a:p>
          <a:p>
            <a:pPr algn="just">
              <a:lnSpc>
                <a:spcPts val="4760"/>
              </a:lnSpc>
            </a:pPr>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8000"/>
          </a:blip>
          <a:srcRect t="7812" b="7812"/>
          <a:stretch>
            <a:fillRect/>
          </a:stretch>
        </p:blipFill>
        <p:spPr>
          <a:xfrm>
            <a:off x="0" y="0"/>
            <a:ext cx="18288000" cy="10287000"/>
          </a:xfrm>
          <a:prstGeom prst="rect">
            <a:avLst/>
          </a:prstGeom>
        </p:spPr>
      </p:pic>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6678" y="0"/>
                  </a:moveTo>
                  <a:lnTo>
                    <a:pt x="4268048" y="0"/>
                  </a:lnTo>
                  <a:cubicBezTo>
                    <a:pt x="4271736" y="0"/>
                    <a:pt x="4274726" y="2990"/>
                    <a:pt x="4274726" y="6678"/>
                  </a:cubicBezTo>
                  <a:lnTo>
                    <a:pt x="4274726" y="2160789"/>
                  </a:lnTo>
                  <a:cubicBezTo>
                    <a:pt x="4274726" y="2164477"/>
                    <a:pt x="4271736" y="2167467"/>
                    <a:pt x="4268048" y="2167467"/>
                  </a:cubicBezTo>
                  <a:lnTo>
                    <a:pt x="6678" y="2167467"/>
                  </a:lnTo>
                  <a:cubicBezTo>
                    <a:pt x="2990" y="2167467"/>
                    <a:pt x="0" y="2164477"/>
                    <a:pt x="0" y="2160789"/>
                  </a:cubicBezTo>
                  <a:lnTo>
                    <a:pt x="0" y="6678"/>
                  </a:lnTo>
                  <a:cubicBezTo>
                    <a:pt x="0" y="2990"/>
                    <a:pt x="2990" y="0"/>
                    <a:pt x="6678" y="0"/>
                  </a:cubicBezTo>
                  <a:close/>
                </a:path>
              </a:pathLst>
            </a:custGeom>
            <a:solidFill>
              <a:srgbClr val="7B843A">
                <a:alpha val="45882"/>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602799" y="1297181"/>
            <a:ext cx="9082402" cy="738815"/>
          </a:xfrm>
          <a:prstGeom prst="rect">
            <a:avLst/>
          </a:prstGeom>
        </p:spPr>
        <p:txBody>
          <a:bodyPr lIns="0" tIns="0" rIns="0" bIns="0" rtlCol="0" anchor="t">
            <a:spAutoFit/>
          </a:bodyPr>
          <a:lstStyle/>
          <a:p>
            <a:pPr algn="ctr">
              <a:lnSpc>
                <a:spcPts val="5511"/>
              </a:lnSpc>
            </a:pPr>
            <a:r>
              <a:rPr lang="en-US" sz="5456">
                <a:solidFill>
                  <a:srgbClr val="FFFFFF"/>
                </a:solidFill>
                <a:latin typeface="Roboto Bold"/>
              </a:rPr>
              <a:t>BAŞVURU ZAMANI VE ŞEKLİ</a:t>
            </a:r>
          </a:p>
        </p:txBody>
      </p:sp>
      <p:sp>
        <p:nvSpPr>
          <p:cNvPr id="7" name="TextBox 7"/>
          <p:cNvSpPr txBox="1"/>
          <p:nvPr/>
        </p:nvSpPr>
        <p:spPr>
          <a:xfrm>
            <a:off x="6054283" y="2266499"/>
            <a:ext cx="6179435" cy="489632"/>
          </a:xfrm>
          <a:prstGeom prst="rect">
            <a:avLst/>
          </a:prstGeom>
        </p:spPr>
        <p:txBody>
          <a:bodyPr lIns="0" tIns="0" rIns="0" bIns="0" rtlCol="0" anchor="t">
            <a:spAutoFit/>
          </a:bodyPr>
          <a:lstStyle/>
          <a:p>
            <a:pPr algn="ctr">
              <a:lnSpc>
                <a:spcPts val="3749"/>
              </a:lnSpc>
            </a:pPr>
            <a:r>
              <a:rPr lang="en-US" sz="3712">
                <a:solidFill>
                  <a:srgbClr val="FFFFFF"/>
                </a:solidFill>
                <a:latin typeface="Roboto"/>
              </a:rPr>
              <a:t>Başvurular;</a:t>
            </a:r>
          </a:p>
        </p:txBody>
      </p:sp>
      <p:sp>
        <p:nvSpPr>
          <p:cNvPr id="8" name="TextBox 8"/>
          <p:cNvSpPr txBox="1"/>
          <p:nvPr/>
        </p:nvSpPr>
        <p:spPr>
          <a:xfrm>
            <a:off x="4358909" y="3381988"/>
            <a:ext cx="9570182" cy="773572"/>
          </a:xfrm>
          <a:prstGeom prst="rect">
            <a:avLst/>
          </a:prstGeom>
        </p:spPr>
        <p:txBody>
          <a:bodyPr lIns="0" tIns="0" rIns="0" bIns="0" rtlCol="0" anchor="t">
            <a:spAutoFit/>
          </a:bodyPr>
          <a:lstStyle/>
          <a:p>
            <a:pPr algn="ctr">
              <a:lnSpc>
                <a:spcPts val="5807"/>
              </a:lnSpc>
            </a:pPr>
            <a:r>
              <a:rPr lang="en-US" sz="5749">
                <a:solidFill>
                  <a:srgbClr val="FFFFFF"/>
                </a:solidFill>
                <a:latin typeface="Roboto Bold"/>
              </a:rPr>
              <a:t>09.12.2022</a:t>
            </a:r>
          </a:p>
        </p:txBody>
      </p:sp>
      <p:sp>
        <p:nvSpPr>
          <p:cNvPr id="9" name="TextBox 9"/>
          <p:cNvSpPr txBox="1"/>
          <p:nvPr/>
        </p:nvSpPr>
        <p:spPr>
          <a:xfrm>
            <a:off x="6054283" y="4222235"/>
            <a:ext cx="6179435" cy="489632"/>
          </a:xfrm>
          <a:prstGeom prst="rect">
            <a:avLst/>
          </a:prstGeom>
        </p:spPr>
        <p:txBody>
          <a:bodyPr lIns="0" tIns="0" rIns="0" bIns="0" rtlCol="0" anchor="t">
            <a:spAutoFit/>
          </a:bodyPr>
          <a:lstStyle/>
          <a:p>
            <a:pPr algn="ctr">
              <a:lnSpc>
                <a:spcPts val="3749"/>
              </a:lnSpc>
            </a:pPr>
            <a:r>
              <a:rPr lang="en-US" sz="3712">
                <a:solidFill>
                  <a:srgbClr val="FFFFFF"/>
                </a:solidFill>
                <a:latin typeface="Roboto"/>
              </a:rPr>
              <a:t>-</a:t>
            </a:r>
          </a:p>
        </p:txBody>
      </p:sp>
      <p:sp>
        <p:nvSpPr>
          <p:cNvPr id="10" name="TextBox 10"/>
          <p:cNvSpPr txBox="1"/>
          <p:nvPr/>
        </p:nvSpPr>
        <p:spPr>
          <a:xfrm>
            <a:off x="4358909" y="4784210"/>
            <a:ext cx="9570182" cy="776912"/>
          </a:xfrm>
          <a:prstGeom prst="rect">
            <a:avLst/>
          </a:prstGeom>
        </p:spPr>
        <p:txBody>
          <a:bodyPr lIns="0" tIns="0" rIns="0" bIns="0" rtlCol="0" anchor="t">
            <a:spAutoFit/>
          </a:bodyPr>
          <a:lstStyle/>
          <a:p>
            <a:pPr algn="ctr">
              <a:lnSpc>
                <a:spcPts val="5807"/>
              </a:lnSpc>
            </a:pPr>
            <a:r>
              <a:rPr lang="en-US" sz="5749">
                <a:solidFill>
                  <a:srgbClr val="F0EBE8"/>
                </a:solidFill>
                <a:latin typeface="Roboto Bold"/>
              </a:rPr>
              <a:t>20.01.2023</a:t>
            </a:r>
          </a:p>
        </p:txBody>
      </p:sp>
      <p:sp>
        <p:nvSpPr>
          <p:cNvPr id="11" name="TextBox 11"/>
          <p:cNvSpPr txBox="1"/>
          <p:nvPr/>
        </p:nvSpPr>
        <p:spPr>
          <a:xfrm>
            <a:off x="6054283" y="5894253"/>
            <a:ext cx="6179435" cy="489632"/>
          </a:xfrm>
          <a:prstGeom prst="rect">
            <a:avLst/>
          </a:prstGeom>
        </p:spPr>
        <p:txBody>
          <a:bodyPr lIns="0" tIns="0" rIns="0" bIns="0" rtlCol="0" anchor="t">
            <a:spAutoFit/>
          </a:bodyPr>
          <a:lstStyle/>
          <a:p>
            <a:pPr algn="ctr">
              <a:lnSpc>
                <a:spcPts val="3749"/>
              </a:lnSpc>
            </a:pPr>
            <a:r>
              <a:rPr lang="en-US" sz="3712">
                <a:solidFill>
                  <a:srgbClr val="FFFFFF"/>
                </a:solidFill>
                <a:latin typeface="Roboto"/>
              </a:rPr>
              <a:t>Tarihleri arasında</a:t>
            </a:r>
          </a:p>
        </p:txBody>
      </p:sp>
      <p:sp>
        <p:nvSpPr>
          <p:cNvPr id="12" name="TextBox 12"/>
          <p:cNvSpPr txBox="1"/>
          <p:nvPr/>
        </p:nvSpPr>
        <p:spPr>
          <a:xfrm>
            <a:off x="6054283" y="6894231"/>
            <a:ext cx="6179435" cy="489632"/>
          </a:xfrm>
          <a:prstGeom prst="rect">
            <a:avLst/>
          </a:prstGeom>
        </p:spPr>
        <p:txBody>
          <a:bodyPr lIns="0" tIns="0" rIns="0" bIns="0" rtlCol="0" anchor="t">
            <a:spAutoFit/>
          </a:bodyPr>
          <a:lstStyle/>
          <a:p>
            <a:pPr algn="ctr">
              <a:lnSpc>
                <a:spcPts val="3749"/>
              </a:lnSpc>
            </a:pPr>
            <a:r>
              <a:rPr lang="en-US" sz="3712">
                <a:solidFill>
                  <a:srgbClr val="FFFFFF"/>
                </a:solidFill>
                <a:latin typeface="Roboto"/>
              </a:rPr>
              <a:t>www.tarimorman.gov.tr</a:t>
            </a:r>
          </a:p>
        </p:txBody>
      </p:sp>
      <p:sp>
        <p:nvSpPr>
          <p:cNvPr id="13" name="TextBox 13"/>
          <p:cNvSpPr txBox="1"/>
          <p:nvPr/>
        </p:nvSpPr>
        <p:spPr>
          <a:xfrm>
            <a:off x="1028700" y="7612464"/>
            <a:ext cx="16230600" cy="489632"/>
          </a:xfrm>
          <a:prstGeom prst="rect">
            <a:avLst/>
          </a:prstGeom>
        </p:spPr>
        <p:txBody>
          <a:bodyPr lIns="0" tIns="0" rIns="0" bIns="0" rtlCol="0" anchor="t">
            <a:spAutoFit/>
          </a:bodyPr>
          <a:lstStyle/>
          <a:p>
            <a:pPr algn="ctr">
              <a:lnSpc>
                <a:spcPts val="3749"/>
              </a:lnSpc>
            </a:pPr>
            <a:r>
              <a:rPr lang="en-US" sz="3712">
                <a:solidFill>
                  <a:srgbClr val="FFFFFF"/>
                </a:solidFill>
                <a:latin typeface="Roboto"/>
              </a:rPr>
              <a:t> (https://edys. tarim.gov.tr/tarim/onlinebasvuru.aspx)</a:t>
            </a:r>
          </a:p>
        </p:txBody>
      </p:sp>
      <p:sp>
        <p:nvSpPr>
          <p:cNvPr id="14" name="TextBox 14"/>
          <p:cNvSpPr txBox="1"/>
          <p:nvPr/>
        </p:nvSpPr>
        <p:spPr>
          <a:xfrm>
            <a:off x="1028700" y="8702171"/>
            <a:ext cx="16230600" cy="489632"/>
          </a:xfrm>
          <a:prstGeom prst="rect">
            <a:avLst/>
          </a:prstGeom>
        </p:spPr>
        <p:txBody>
          <a:bodyPr lIns="0" tIns="0" rIns="0" bIns="0" rtlCol="0" anchor="t">
            <a:spAutoFit/>
          </a:bodyPr>
          <a:lstStyle/>
          <a:p>
            <a:pPr algn="ctr">
              <a:lnSpc>
                <a:spcPts val="3749"/>
              </a:lnSpc>
            </a:pPr>
            <a:r>
              <a:rPr lang="en-US" sz="3712">
                <a:solidFill>
                  <a:srgbClr val="FFFFFF"/>
                </a:solidFill>
                <a:latin typeface="Roboto"/>
              </a:rPr>
              <a:t>Veri Giriş Sisteminden yapılacaktır.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2000"/>
          </a:blip>
          <a:srcRect t="7865" b="7865"/>
          <a:stretch>
            <a:fillRect/>
          </a:stretch>
        </p:blipFill>
        <p:spPr>
          <a:xfrm>
            <a:off x="0" y="0"/>
            <a:ext cx="18288000" cy="10287000"/>
          </a:xfrm>
          <a:prstGeom prst="rect">
            <a:avLst/>
          </a:prstGeom>
        </p:spPr>
      </p:pic>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6678" y="0"/>
                  </a:moveTo>
                  <a:lnTo>
                    <a:pt x="4268048" y="0"/>
                  </a:lnTo>
                  <a:cubicBezTo>
                    <a:pt x="4271736" y="0"/>
                    <a:pt x="4274726" y="2990"/>
                    <a:pt x="4274726" y="6678"/>
                  </a:cubicBezTo>
                  <a:lnTo>
                    <a:pt x="4274726" y="2160789"/>
                  </a:lnTo>
                  <a:cubicBezTo>
                    <a:pt x="4274726" y="2164477"/>
                    <a:pt x="4271736" y="2167467"/>
                    <a:pt x="4268048" y="2167467"/>
                  </a:cubicBezTo>
                  <a:lnTo>
                    <a:pt x="6678" y="2167467"/>
                  </a:lnTo>
                  <a:cubicBezTo>
                    <a:pt x="2990" y="2167467"/>
                    <a:pt x="0" y="2164477"/>
                    <a:pt x="0" y="2160789"/>
                  </a:cubicBezTo>
                  <a:lnTo>
                    <a:pt x="0" y="6678"/>
                  </a:lnTo>
                  <a:cubicBezTo>
                    <a:pt x="0" y="2990"/>
                    <a:pt x="2990" y="0"/>
                    <a:pt x="6678" y="0"/>
                  </a:cubicBezTo>
                  <a:close/>
                </a:path>
              </a:pathLst>
            </a:custGeom>
            <a:solidFill>
              <a:srgbClr val="7B843A">
                <a:alpha val="80784"/>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553470" y="3168287"/>
            <a:ext cx="749782" cy="749782"/>
          </a:xfrm>
          <a:prstGeom prst="rect">
            <a:avLst/>
          </a:prstGeom>
        </p:spPr>
      </p:pic>
      <p:sp>
        <p:nvSpPr>
          <p:cNvPr id="7" name="TextBox 7"/>
          <p:cNvSpPr txBox="1"/>
          <p:nvPr/>
        </p:nvSpPr>
        <p:spPr>
          <a:xfrm>
            <a:off x="1055539" y="4039837"/>
            <a:ext cx="3745645" cy="1096412"/>
          </a:xfrm>
          <a:prstGeom prst="rect">
            <a:avLst/>
          </a:prstGeom>
        </p:spPr>
        <p:txBody>
          <a:bodyPr lIns="0" tIns="0" rIns="0" bIns="0" rtlCol="0" anchor="t">
            <a:spAutoFit/>
          </a:bodyPr>
          <a:lstStyle/>
          <a:p>
            <a:pPr algn="ctr">
              <a:lnSpc>
                <a:spcPts val="2908"/>
              </a:lnSpc>
            </a:pPr>
            <a:r>
              <a:rPr lang="en-US" sz="2077">
                <a:solidFill>
                  <a:srgbClr val="000000"/>
                </a:solidFill>
                <a:latin typeface="Roboto"/>
              </a:rPr>
              <a:t>Aile işletmeciliği faaliyetlerinin geliştirilmesine yönelik altyapı sistemleri</a:t>
            </a:r>
          </a:p>
        </p:txBody>
      </p:sp>
      <p:sp>
        <p:nvSpPr>
          <p:cNvPr id="8" name="TextBox 8"/>
          <p:cNvSpPr txBox="1"/>
          <p:nvPr/>
        </p:nvSpPr>
        <p:spPr>
          <a:xfrm>
            <a:off x="5221540" y="1188772"/>
            <a:ext cx="7844919" cy="994684"/>
          </a:xfrm>
          <a:prstGeom prst="rect">
            <a:avLst/>
          </a:prstGeom>
        </p:spPr>
        <p:txBody>
          <a:bodyPr lIns="0" tIns="0" rIns="0" bIns="0" rtlCol="0" anchor="t">
            <a:spAutoFit/>
          </a:bodyPr>
          <a:lstStyle/>
          <a:p>
            <a:pPr algn="ctr">
              <a:lnSpc>
                <a:spcPts val="8000"/>
              </a:lnSpc>
              <a:spcBef>
                <a:spcPct val="0"/>
              </a:spcBef>
            </a:pPr>
            <a:r>
              <a:rPr lang="en-US" sz="5714">
                <a:solidFill>
                  <a:srgbClr val="000000"/>
                </a:solidFill>
                <a:latin typeface="Roboto Bold"/>
              </a:rPr>
              <a:t>Yatırım Konuları</a:t>
            </a: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77781" y="3168287"/>
            <a:ext cx="749782" cy="749782"/>
          </a:xfrm>
          <a:prstGeom prst="rect">
            <a:avLst/>
          </a:prstGeom>
        </p:spPr>
      </p:pic>
      <p:sp>
        <p:nvSpPr>
          <p:cNvPr id="10" name="TextBox 10"/>
          <p:cNvSpPr txBox="1"/>
          <p:nvPr/>
        </p:nvSpPr>
        <p:spPr>
          <a:xfrm>
            <a:off x="5179849" y="4039837"/>
            <a:ext cx="3745645" cy="729227"/>
          </a:xfrm>
          <a:prstGeom prst="rect">
            <a:avLst/>
          </a:prstGeom>
        </p:spPr>
        <p:txBody>
          <a:bodyPr lIns="0" tIns="0" rIns="0" bIns="0" rtlCol="0" anchor="t">
            <a:spAutoFit/>
          </a:bodyPr>
          <a:lstStyle/>
          <a:p>
            <a:pPr algn="ctr">
              <a:lnSpc>
                <a:spcPts val="2908"/>
              </a:lnSpc>
            </a:pPr>
            <a:r>
              <a:rPr lang="en-US" sz="2077">
                <a:solidFill>
                  <a:srgbClr val="000000"/>
                </a:solidFill>
                <a:latin typeface="Roboto"/>
              </a:rPr>
              <a:t>Arıcılık ve arı ürünlerine yönelik yatırımlar</a:t>
            </a: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04426" y="3168287"/>
            <a:ext cx="749782" cy="749782"/>
          </a:xfrm>
          <a:prstGeom prst="rect">
            <a:avLst/>
          </a:prstGeom>
        </p:spPr>
      </p:pic>
      <p:sp>
        <p:nvSpPr>
          <p:cNvPr id="12" name="TextBox 12"/>
          <p:cNvSpPr txBox="1"/>
          <p:nvPr/>
        </p:nvSpPr>
        <p:spPr>
          <a:xfrm>
            <a:off x="9306494" y="4039837"/>
            <a:ext cx="3745645" cy="362041"/>
          </a:xfrm>
          <a:prstGeom prst="rect">
            <a:avLst/>
          </a:prstGeom>
        </p:spPr>
        <p:txBody>
          <a:bodyPr lIns="0" tIns="0" rIns="0" bIns="0" rtlCol="0" anchor="t">
            <a:spAutoFit/>
          </a:bodyPr>
          <a:lstStyle/>
          <a:p>
            <a:pPr algn="ctr">
              <a:lnSpc>
                <a:spcPts val="2908"/>
              </a:lnSpc>
            </a:pPr>
            <a:r>
              <a:rPr lang="en-US" sz="2077">
                <a:solidFill>
                  <a:srgbClr val="000000"/>
                </a:solidFill>
                <a:latin typeface="Roboto"/>
              </a:rPr>
              <a:t>Bilişim sistemleri ve eğitimi</a:t>
            </a:r>
          </a:p>
        </p:txBody>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931071" y="3168287"/>
            <a:ext cx="749782" cy="749782"/>
          </a:xfrm>
          <a:prstGeom prst="rect">
            <a:avLst/>
          </a:prstGeom>
        </p:spPr>
      </p:pic>
      <p:sp>
        <p:nvSpPr>
          <p:cNvPr id="14" name="TextBox 14"/>
          <p:cNvSpPr txBox="1"/>
          <p:nvPr/>
        </p:nvSpPr>
        <p:spPr>
          <a:xfrm>
            <a:off x="13433139" y="4039837"/>
            <a:ext cx="3745645" cy="729227"/>
          </a:xfrm>
          <a:prstGeom prst="rect">
            <a:avLst/>
          </a:prstGeom>
        </p:spPr>
        <p:txBody>
          <a:bodyPr lIns="0" tIns="0" rIns="0" bIns="0" rtlCol="0" anchor="t">
            <a:spAutoFit/>
          </a:bodyPr>
          <a:lstStyle/>
          <a:p>
            <a:pPr algn="ctr">
              <a:lnSpc>
                <a:spcPts val="2908"/>
              </a:lnSpc>
            </a:pPr>
            <a:r>
              <a:rPr lang="en-US" sz="2077">
                <a:solidFill>
                  <a:srgbClr val="000000"/>
                </a:solidFill>
                <a:latin typeface="Roboto"/>
              </a:rPr>
              <a:t>El sanatları ve katma değerli ürünler</a:t>
            </a:r>
          </a:p>
        </p:txBody>
      </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607147" y="5922485"/>
            <a:ext cx="749782" cy="749782"/>
          </a:xfrm>
          <a:prstGeom prst="rect">
            <a:avLst/>
          </a:prstGeom>
        </p:spPr>
      </p:pic>
      <p:sp>
        <p:nvSpPr>
          <p:cNvPr id="16" name="TextBox 16"/>
          <p:cNvSpPr txBox="1"/>
          <p:nvPr/>
        </p:nvSpPr>
        <p:spPr>
          <a:xfrm>
            <a:off x="1109216" y="6794035"/>
            <a:ext cx="3745645" cy="362041"/>
          </a:xfrm>
          <a:prstGeom prst="rect">
            <a:avLst/>
          </a:prstGeom>
        </p:spPr>
        <p:txBody>
          <a:bodyPr lIns="0" tIns="0" rIns="0" bIns="0" rtlCol="0" anchor="t">
            <a:spAutoFit/>
          </a:bodyPr>
          <a:lstStyle/>
          <a:p>
            <a:pPr algn="ctr">
              <a:lnSpc>
                <a:spcPts val="2908"/>
              </a:lnSpc>
            </a:pPr>
            <a:r>
              <a:rPr lang="en-US" sz="2077">
                <a:solidFill>
                  <a:srgbClr val="000000"/>
                </a:solidFill>
                <a:latin typeface="Roboto"/>
              </a:rPr>
              <a:t>İpek böceği yetiştiriciliği</a:t>
            </a:r>
          </a:p>
        </p:txBody>
      </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31458" y="5922485"/>
            <a:ext cx="749782" cy="749782"/>
          </a:xfrm>
          <a:prstGeom prst="rect">
            <a:avLst/>
          </a:prstGeom>
        </p:spPr>
      </p:pic>
      <p:sp>
        <p:nvSpPr>
          <p:cNvPr id="18" name="TextBox 18"/>
          <p:cNvSpPr txBox="1"/>
          <p:nvPr/>
        </p:nvSpPr>
        <p:spPr>
          <a:xfrm>
            <a:off x="5233526" y="6794035"/>
            <a:ext cx="3745645" cy="362041"/>
          </a:xfrm>
          <a:prstGeom prst="rect">
            <a:avLst/>
          </a:prstGeom>
        </p:spPr>
        <p:txBody>
          <a:bodyPr lIns="0" tIns="0" rIns="0" bIns="0" rtlCol="0" anchor="t">
            <a:spAutoFit/>
          </a:bodyPr>
          <a:lstStyle/>
          <a:p>
            <a:pPr algn="ctr">
              <a:lnSpc>
                <a:spcPts val="2908"/>
              </a:lnSpc>
            </a:pPr>
            <a:r>
              <a:rPr lang="en-US" sz="2077">
                <a:solidFill>
                  <a:srgbClr val="000000"/>
                </a:solidFill>
                <a:latin typeface="Roboto"/>
              </a:rPr>
              <a:t> Su ürünleri yetiştiriciliği</a:t>
            </a:r>
          </a:p>
        </p:txBody>
      </p:sp>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58103" y="5922485"/>
            <a:ext cx="749782" cy="749782"/>
          </a:xfrm>
          <a:prstGeom prst="rect">
            <a:avLst/>
          </a:prstGeom>
        </p:spPr>
      </p:pic>
      <p:sp>
        <p:nvSpPr>
          <p:cNvPr id="20" name="TextBox 20"/>
          <p:cNvSpPr txBox="1"/>
          <p:nvPr/>
        </p:nvSpPr>
        <p:spPr>
          <a:xfrm>
            <a:off x="9360171" y="6794035"/>
            <a:ext cx="3745645" cy="729227"/>
          </a:xfrm>
          <a:prstGeom prst="rect">
            <a:avLst/>
          </a:prstGeom>
        </p:spPr>
        <p:txBody>
          <a:bodyPr lIns="0" tIns="0" rIns="0" bIns="0" rtlCol="0" anchor="t">
            <a:spAutoFit/>
          </a:bodyPr>
          <a:lstStyle/>
          <a:p>
            <a:pPr algn="ctr">
              <a:lnSpc>
                <a:spcPts val="2908"/>
              </a:lnSpc>
            </a:pPr>
            <a:r>
              <a:rPr lang="en-US" sz="2077">
                <a:solidFill>
                  <a:srgbClr val="000000"/>
                </a:solidFill>
                <a:latin typeface="Roboto"/>
              </a:rPr>
              <a:t>Tarımsal amaçlı kooperatif ve birlikler için makine parkları</a:t>
            </a:r>
          </a:p>
        </p:txBody>
      </p:sp>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984748" y="5922485"/>
            <a:ext cx="749782" cy="749782"/>
          </a:xfrm>
          <a:prstGeom prst="rect">
            <a:avLst/>
          </a:prstGeom>
        </p:spPr>
      </p:pic>
      <p:sp>
        <p:nvSpPr>
          <p:cNvPr id="22" name="TextBox 22"/>
          <p:cNvSpPr txBox="1"/>
          <p:nvPr/>
        </p:nvSpPr>
        <p:spPr>
          <a:xfrm>
            <a:off x="13486816" y="6794035"/>
            <a:ext cx="3745645" cy="729227"/>
          </a:xfrm>
          <a:prstGeom prst="rect">
            <a:avLst/>
          </a:prstGeom>
        </p:spPr>
        <p:txBody>
          <a:bodyPr lIns="0" tIns="0" rIns="0" bIns="0" rtlCol="0" anchor="t">
            <a:spAutoFit/>
          </a:bodyPr>
          <a:lstStyle/>
          <a:p>
            <a:pPr algn="ctr">
              <a:lnSpc>
                <a:spcPts val="2908"/>
              </a:lnSpc>
            </a:pPr>
            <a:r>
              <a:rPr lang="en-US" sz="2077">
                <a:solidFill>
                  <a:srgbClr val="000000"/>
                </a:solidFill>
                <a:latin typeface="Roboto"/>
              </a:rPr>
              <a:t>Tıbbi ve aromatik bitki yetiştiriciliği yatırımları</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4074317" y="770530"/>
            <a:ext cx="10139365" cy="847367"/>
          </a:xfrm>
          <a:prstGeom prst="rect">
            <a:avLst/>
          </a:prstGeom>
        </p:spPr>
        <p:txBody>
          <a:bodyPr lIns="0" tIns="0" rIns="0" bIns="0" rtlCol="0" anchor="t">
            <a:spAutoFit/>
          </a:bodyPr>
          <a:lstStyle/>
          <a:p>
            <a:pPr algn="ctr">
              <a:lnSpc>
                <a:spcPts val="6363"/>
              </a:lnSpc>
            </a:pPr>
            <a:r>
              <a:rPr lang="en-US" sz="6300">
                <a:solidFill>
                  <a:srgbClr val="000000"/>
                </a:solidFill>
                <a:latin typeface="Roboto Bold"/>
              </a:rPr>
              <a:t>DEĞERLENDİRME</a:t>
            </a:r>
          </a:p>
        </p:txBody>
      </p:sp>
      <p:sp>
        <p:nvSpPr>
          <p:cNvPr id="3" name="TextBox 3"/>
          <p:cNvSpPr txBox="1"/>
          <p:nvPr/>
        </p:nvSpPr>
        <p:spPr>
          <a:xfrm>
            <a:off x="1028700" y="2110105"/>
            <a:ext cx="16046254" cy="6590665"/>
          </a:xfrm>
          <a:prstGeom prst="rect">
            <a:avLst/>
          </a:prstGeom>
        </p:spPr>
        <p:txBody>
          <a:bodyPr lIns="0" tIns="0" rIns="0" bIns="0" rtlCol="0" anchor="t">
            <a:spAutoFit/>
          </a:bodyPr>
          <a:lstStyle/>
          <a:p>
            <a:pPr algn="just">
              <a:lnSpc>
                <a:spcPts val="4760"/>
              </a:lnSpc>
            </a:pPr>
            <a:r>
              <a:rPr lang="en-US" sz="3400">
                <a:solidFill>
                  <a:srgbClr val="000000"/>
                </a:solidFill>
                <a:latin typeface="Roboto"/>
              </a:rPr>
              <a:t> İl Proje Değerlendirme Komisyonu tarafından değerlendirmeye; son başvuru tarihini takip eden </a:t>
            </a:r>
            <a:r>
              <a:rPr lang="en-US" sz="3400">
                <a:solidFill>
                  <a:srgbClr val="000000"/>
                </a:solidFill>
                <a:latin typeface="Roboto Bold"/>
              </a:rPr>
              <a:t>3 (üç)</a:t>
            </a:r>
            <a:r>
              <a:rPr lang="en-US" sz="3400">
                <a:solidFill>
                  <a:srgbClr val="000000"/>
                </a:solidFill>
                <a:latin typeface="Roboto"/>
              </a:rPr>
              <a:t> iş günü içerisinde veri giriş sistemi üzerinden başlanır.</a:t>
            </a:r>
          </a:p>
          <a:p>
            <a:pPr algn="just">
              <a:lnSpc>
                <a:spcPts val="4760"/>
              </a:lnSpc>
            </a:pPr>
            <a:endParaRPr/>
          </a:p>
          <a:p>
            <a:pPr algn="just">
              <a:lnSpc>
                <a:spcPts val="4760"/>
              </a:lnSpc>
            </a:pPr>
            <a:r>
              <a:rPr lang="en-US" sz="3400">
                <a:solidFill>
                  <a:srgbClr val="000000"/>
                </a:solidFill>
                <a:latin typeface="Roboto"/>
              </a:rPr>
              <a:t>Proje ön değerlendirme kriterlerinden toplamda </a:t>
            </a:r>
            <a:r>
              <a:rPr lang="en-US" sz="3400">
                <a:solidFill>
                  <a:srgbClr val="000000"/>
                </a:solidFill>
                <a:latin typeface="Roboto Bold"/>
              </a:rPr>
              <a:t>50 (elli)</a:t>
            </a:r>
            <a:r>
              <a:rPr lang="en-US" sz="3400">
                <a:solidFill>
                  <a:srgbClr val="000000"/>
                </a:solidFill>
                <a:latin typeface="Roboto"/>
              </a:rPr>
              <a:t> ve üzerinde puan almış olan başvurular en büyükten en küçüğe doğru sıralanarak teklif listeleri hazırlanır ve Genel Müdürlüğe gönderilir.</a:t>
            </a:r>
          </a:p>
          <a:p>
            <a:pPr algn="just">
              <a:lnSpc>
                <a:spcPts val="4760"/>
              </a:lnSpc>
            </a:pPr>
            <a:endParaRPr/>
          </a:p>
          <a:p>
            <a:pPr algn="just">
              <a:lnSpc>
                <a:spcPts val="4760"/>
              </a:lnSpc>
            </a:pPr>
            <a:r>
              <a:rPr lang="en-US" sz="3400">
                <a:solidFill>
                  <a:srgbClr val="000000"/>
                </a:solidFill>
                <a:latin typeface="Roboto"/>
              </a:rPr>
              <a:t>Komisyon, bu değerlendirmeleri son başvuru tarihini takiben en geç </a:t>
            </a:r>
            <a:r>
              <a:rPr lang="en-US" sz="3400">
                <a:solidFill>
                  <a:srgbClr val="000000"/>
                </a:solidFill>
                <a:latin typeface="Roboto Bold"/>
              </a:rPr>
              <a:t>30 (otuz)</a:t>
            </a:r>
            <a:r>
              <a:rPr lang="en-US" sz="3400">
                <a:solidFill>
                  <a:srgbClr val="000000"/>
                </a:solidFill>
                <a:latin typeface="Roboto"/>
              </a:rPr>
              <a:t> gün içerisinde tamamlar ve görevi sona erer.</a:t>
            </a:r>
          </a:p>
          <a:p>
            <a:pPr algn="just">
              <a:lnSpc>
                <a:spcPts val="4760"/>
              </a:lnSpc>
            </a:pPr>
            <a:endParaRPr/>
          </a:p>
          <a:p>
            <a:pPr algn="just">
              <a:lnSpc>
                <a:spcPts val="4760"/>
              </a:lnSpc>
            </a:pPr>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4074317" y="770530"/>
            <a:ext cx="10139365" cy="847367"/>
          </a:xfrm>
          <a:prstGeom prst="rect">
            <a:avLst/>
          </a:prstGeom>
        </p:spPr>
        <p:txBody>
          <a:bodyPr lIns="0" tIns="0" rIns="0" bIns="0" rtlCol="0" anchor="t">
            <a:spAutoFit/>
          </a:bodyPr>
          <a:lstStyle/>
          <a:p>
            <a:pPr algn="ctr">
              <a:lnSpc>
                <a:spcPts val="6363"/>
              </a:lnSpc>
            </a:pPr>
            <a:r>
              <a:rPr lang="en-US" sz="6300">
                <a:solidFill>
                  <a:srgbClr val="000000"/>
                </a:solidFill>
                <a:latin typeface="Roboto Bold"/>
              </a:rPr>
              <a:t>DEĞERLENDİRME</a:t>
            </a:r>
          </a:p>
        </p:txBody>
      </p:sp>
      <p:sp>
        <p:nvSpPr>
          <p:cNvPr id="3" name="TextBox 3"/>
          <p:cNvSpPr txBox="1"/>
          <p:nvPr/>
        </p:nvSpPr>
        <p:spPr>
          <a:xfrm>
            <a:off x="1028700" y="2110105"/>
            <a:ext cx="16046254" cy="4399915"/>
          </a:xfrm>
          <a:prstGeom prst="rect">
            <a:avLst/>
          </a:prstGeom>
        </p:spPr>
        <p:txBody>
          <a:bodyPr lIns="0" tIns="0" rIns="0" bIns="0" rtlCol="0" anchor="t">
            <a:spAutoFit/>
          </a:bodyPr>
          <a:lstStyle/>
          <a:p>
            <a:pPr algn="just">
              <a:lnSpc>
                <a:spcPts val="4760"/>
              </a:lnSpc>
            </a:pPr>
            <a:r>
              <a:rPr lang="en-US" sz="3400">
                <a:solidFill>
                  <a:srgbClr val="000000"/>
                </a:solidFill>
                <a:latin typeface="Roboto"/>
              </a:rPr>
              <a:t>Nihai değerlendirme, Tarım Reformu Genel Müdürlüğünde oluşturulan Merkez Proje Değerlendirme Komisyonu tarafından yapılarak asil ve yedek listeler belirlenir.</a:t>
            </a:r>
          </a:p>
          <a:p>
            <a:pPr algn="just">
              <a:lnSpc>
                <a:spcPts val="4760"/>
              </a:lnSpc>
            </a:pPr>
            <a:endParaRPr/>
          </a:p>
          <a:p>
            <a:pPr algn="just">
              <a:lnSpc>
                <a:spcPts val="4760"/>
              </a:lnSpc>
            </a:pPr>
            <a:r>
              <a:rPr lang="en-US" sz="3400">
                <a:solidFill>
                  <a:srgbClr val="000000"/>
                </a:solidFill>
                <a:latin typeface="Roboto"/>
              </a:rPr>
              <a:t>İl Müdürlüğü tarafından başvuru sahiplerine 5 (beş) iş günü içerisinde ilan panosunda listelerin askıya çıkarılması ve/veya resmi internet sitesinde yayımlanması suretiyle tebliğ edilir. Listeler 5 (beş) iş günü süreyle ilanda kalır. </a:t>
            </a:r>
          </a:p>
          <a:p>
            <a:pPr>
              <a:lnSpc>
                <a:spcPts val="1679"/>
              </a:lnSpc>
            </a:pPr>
            <a:r>
              <a:rPr lang="en-US" sz="1200">
                <a:solidFill>
                  <a:srgbClr val="000000"/>
                </a:solidFill>
                <a:latin typeface="Arimo"/>
              </a:rPr>
              <a:t> </a:t>
            </a:r>
          </a:p>
          <a:p>
            <a:pPr algn="just">
              <a:lnSpc>
                <a:spcPts val="4760"/>
              </a:lnSpc>
            </a:pPr>
            <a:r>
              <a:rPr lang="en-US" sz="3400">
                <a:solidFill>
                  <a:srgbClr val="000000"/>
                </a:solidFill>
                <a:latin typeface="Roboto"/>
              </a:rPr>
              <a:t>Başvuru sahiplerine ayrıca herhangi bir tebligat yapılmaz.</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4074317" y="770530"/>
            <a:ext cx="10139365" cy="847367"/>
          </a:xfrm>
          <a:prstGeom prst="rect">
            <a:avLst/>
          </a:prstGeom>
        </p:spPr>
        <p:txBody>
          <a:bodyPr lIns="0" tIns="0" rIns="0" bIns="0" rtlCol="0" anchor="t">
            <a:spAutoFit/>
          </a:bodyPr>
          <a:lstStyle/>
          <a:p>
            <a:pPr algn="ctr">
              <a:lnSpc>
                <a:spcPts val="6363"/>
              </a:lnSpc>
            </a:pPr>
            <a:r>
              <a:rPr lang="en-US" sz="6300">
                <a:solidFill>
                  <a:srgbClr val="000000"/>
                </a:solidFill>
                <a:latin typeface="Roboto Bold"/>
              </a:rPr>
              <a:t>SATIN ALMA</a:t>
            </a:r>
          </a:p>
        </p:txBody>
      </p:sp>
      <p:sp>
        <p:nvSpPr>
          <p:cNvPr id="3" name="TextBox 3"/>
          <p:cNvSpPr txBox="1"/>
          <p:nvPr/>
        </p:nvSpPr>
        <p:spPr>
          <a:xfrm>
            <a:off x="1028700" y="2110105"/>
            <a:ext cx="16046254" cy="5990590"/>
          </a:xfrm>
          <a:prstGeom prst="rect">
            <a:avLst/>
          </a:prstGeom>
        </p:spPr>
        <p:txBody>
          <a:bodyPr lIns="0" tIns="0" rIns="0" bIns="0" rtlCol="0" anchor="t">
            <a:spAutoFit/>
          </a:bodyPr>
          <a:lstStyle/>
          <a:p>
            <a:pPr algn="just">
              <a:lnSpc>
                <a:spcPts val="4760"/>
              </a:lnSpc>
            </a:pPr>
            <a:r>
              <a:rPr lang="en-US" sz="3400">
                <a:solidFill>
                  <a:srgbClr val="000000"/>
                </a:solidFill>
                <a:latin typeface="Roboto"/>
              </a:rPr>
              <a:t>Yatırımcılar tarafından, hibe kapsamında yapılacak inşaat, makine, ekipman ve malzeme satın alma işlemleri Bakanlık tarafından yayımlanan Satın Alma Rehberinde belirtilen kurallara göre yapılır.</a:t>
            </a:r>
          </a:p>
          <a:p>
            <a:pPr algn="just">
              <a:lnSpc>
                <a:spcPts val="4760"/>
              </a:lnSpc>
            </a:pPr>
            <a:endParaRPr/>
          </a:p>
          <a:p>
            <a:pPr algn="just">
              <a:lnSpc>
                <a:spcPts val="4760"/>
              </a:lnSpc>
            </a:pPr>
            <a:r>
              <a:rPr lang="en-US" sz="3400">
                <a:solidFill>
                  <a:srgbClr val="000000"/>
                </a:solidFill>
                <a:latin typeface="Roboto"/>
              </a:rPr>
              <a:t>Yatırımcılar, veri giriş sistemine girdikleri ve ekledikleri tüm belgeleri kapsayan başvuru dosyalarını ve yayımlanan mevzuata uygun olarak yaptıkları inşaat, makine, ekipman ve malzeme alımlarına ilişkin ihaleye esas satın alma belgelerinin aslı ve bir sureti ile sipariş mektuplarının aslı ve bir suretini hibe sözleşmesi ekinde ilgili İl Müdürlüğüne elden teslim ederler. </a:t>
            </a:r>
          </a:p>
          <a:p>
            <a:pPr algn="just">
              <a:lnSpc>
                <a:spcPts val="4760"/>
              </a:lnSpc>
            </a:pPr>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4074317" y="770530"/>
            <a:ext cx="10139365" cy="847367"/>
          </a:xfrm>
          <a:prstGeom prst="rect">
            <a:avLst/>
          </a:prstGeom>
        </p:spPr>
        <p:txBody>
          <a:bodyPr lIns="0" tIns="0" rIns="0" bIns="0" rtlCol="0" anchor="t">
            <a:spAutoFit/>
          </a:bodyPr>
          <a:lstStyle/>
          <a:p>
            <a:pPr algn="ctr">
              <a:lnSpc>
                <a:spcPts val="6363"/>
              </a:lnSpc>
            </a:pPr>
            <a:r>
              <a:rPr lang="en-US" sz="6300">
                <a:solidFill>
                  <a:srgbClr val="000000"/>
                </a:solidFill>
                <a:latin typeface="Roboto Bold"/>
              </a:rPr>
              <a:t>HİBE SÖZLEŞMESİ</a:t>
            </a:r>
          </a:p>
        </p:txBody>
      </p:sp>
      <p:sp>
        <p:nvSpPr>
          <p:cNvPr id="3" name="TextBox 3"/>
          <p:cNvSpPr txBox="1"/>
          <p:nvPr/>
        </p:nvSpPr>
        <p:spPr>
          <a:xfrm>
            <a:off x="1028700" y="2110105"/>
            <a:ext cx="16046254" cy="7190740"/>
          </a:xfrm>
          <a:prstGeom prst="rect">
            <a:avLst/>
          </a:prstGeom>
        </p:spPr>
        <p:txBody>
          <a:bodyPr lIns="0" tIns="0" rIns="0" bIns="0" rtlCol="0" anchor="t">
            <a:spAutoFit/>
          </a:bodyPr>
          <a:lstStyle/>
          <a:p>
            <a:pPr algn="just">
              <a:lnSpc>
                <a:spcPts val="4760"/>
              </a:lnSpc>
            </a:pPr>
            <a:r>
              <a:rPr lang="en-US" sz="3400">
                <a:solidFill>
                  <a:srgbClr val="000000"/>
                </a:solidFill>
                <a:latin typeface="Roboto"/>
              </a:rPr>
              <a:t>B iş planı için kendilerine yapılan bildirimi takip eden </a:t>
            </a:r>
            <a:r>
              <a:rPr lang="en-US" sz="3400">
                <a:solidFill>
                  <a:srgbClr val="000000"/>
                </a:solidFill>
                <a:latin typeface="Roboto Bold"/>
              </a:rPr>
              <a:t>20 (yirmi) iş günü</a:t>
            </a:r>
            <a:r>
              <a:rPr lang="en-US" sz="3400">
                <a:solidFill>
                  <a:srgbClr val="000000"/>
                </a:solidFill>
                <a:latin typeface="Roboto"/>
              </a:rPr>
              <a:t> içerisinde İl Müdürlüklerine hibe sözleşmesi ve veri giriş sistemine girilen ve eklenen tüm belgeleri kapsayan başvuru dosyaları teslim edilir.</a:t>
            </a:r>
          </a:p>
          <a:p>
            <a:pPr algn="just">
              <a:lnSpc>
                <a:spcPts val="4760"/>
              </a:lnSpc>
            </a:pPr>
            <a:endParaRPr/>
          </a:p>
          <a:p>
            <a:pPr algn="just">
              <a:lnSpc>
                <a:spcPts val="4760"/>
              </a:lnSpc>
            </a:pPr>
            <a:r>
              <a:rPr lang="en-US" sz="3400">
                <a:solidFill>
                  <a:srgbClr val="000000"/>
                </a:solidFill>
                <a:latin typeface="Roboto"/>
              </a:rPr>
              <a:t>İl Proje Yürütme Birimi tarafından proje sahasında, projeye esas dosya ve evrak üzerinde en fazla </a:t>
            </a:r>
            <a:r>
              <a:rPr lang="en-US" sz="3400">
                <a:solidFill>
                  <a:srgbClr val="000000"/>
                </a:solidFill>
                <a:latin typeface="Roboto Bold"/>
              </a:rPr>
              <a:t>15 (onbeş)</a:t>
            </a:r>
            <a:r>
              <a:rPr lang="en-US" sz="3400">
                <a:solidFill>
                  <a:srgbClr val="000000"/>
                </a:solidFill>
                <a:latin typeface="Roboto"/>
              </a:rPr>
              <a:t> gün süre içinde inceleme yapılır ve yatırımcılar hibe sözleşmesi imzalamaya davet edilir. </a:t>
            </a:r>
          </a:p>
          <a:p>
            <a:pPr algn="just">
              <a:lnSpc>
                <a:spcPts val="4760"/>
              </a:lnSpc>
            </a:pPr>
            <a:endParaRPr/>
          </a:p>
          <a:p>
            <a:pPr algn="just">
              <a:lnSpc>
                <a:spcPts val="4760"/>
              </a:lnSpc>
            </a:pPr>
            <a:r>
              <a:rPr lang="en-US" sz="3400">
                <a:solidFill>
                  <a:srgbClr val="000000"/>
                </a:solidFill>
                <a:latin typeface="Roboto"/>
              </a:rPr>
              <a:t>Tebligat tarihini takip eden </a:t>
            </a:r>
            <a:r>
              <a:rPr lang="en-US" sz="3400">
                <a:solidFill>
                  <a:srgbClr val="000000"/>
                </a:solidFill>
                <a:latin typeface="Roboto Bold"/>
              </a:rPr>
              <a:t>5 (beş)</a:t>
            </a:r>
            <a:r>
              <a:rPr lang="en-US" sz="3400">
                <a:solidFill>
                  <a:srgbClr val="000000"/>
                </a:solidFill>
                <a:latin typeface="Roboto"/>
              </a:rPr>
              <a:t> iş günü içerisinde İl Müdürlüğü ile başvuru sahibi arasında hibe sözleşmesi imzalanır.</a:t>
            </a:r>
          </a:p>
          <a:p>
            <a:pPr algn="just">
              <a:lnSpc>
                <a:spcPts val="4760"/>
              </a:lnSpc>
            </a:pPr>
            <a:r>
              <a:rPr lang="en-US" sz="3400">
                <a:solidFill>
                  <a:srgbClr val="000000"/>
                </a:solidFill>
                <a:latin typeface="Roboto"/>
              </a:rPr>
              <a:t> </a:t>
            </a:r>
          </a:p>
          <a:p>
            <a:pPr algn="just">
              <a:lnSpc>
                <a:spcPts val="4760"/>
              </a:lnSpc>
            </a:pPr>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4074317" y="770530"/>
            <a:ext cx="10139365" cy="847367"/>
          </a:xfrm>
          <a:prstGeom prst="rect">
            <a:avLst/>
          </a:prstGeom>
        </p:spPr>
        <p:txBody>
          <a:bodyPr lIns="0" tIns="0" rIns="0" bIns="0" rtlCol="0" anchor="t">
            <a:spAutoFit/>
          </a:bodyPr>
          <a:lstStyle/>
          <a:p>
            <a:pPr algn="ctr">
              <a:lnSpc>
                <a:spcPts val="6363"/>
              </a:lnSpc>
            </a:pPr>
            <a:r>
              <a:rPr lang="en-US" sz="6300">
                <a:solidFill>
                  <a:srgbClr val="000000"/>
                </a:solidFill>
                <a:latin typeface="Roboto Bold"/>
              </a:rPr>
              <a:t>UYGULAMA</a:t>
            </a:r>
          </a:p>
        </p:txBody>
      </p:sp>
      <p:sp>
        <p:nvSpPr>
          <p:cNvPr id="3" name="TextBox 3"/>
          <p:cNvSpPr txBox="1"/>
          <p:nvPr/>
        </p:nvSpPr>
        <p:spPr>
          <a:xfrm>
            <a:off x="1028700" y="1830473"/>
            <a:ext cx="16533357" cy="7862992"/>
          </a:xfrm>
          <a:prstGeom prst="rect">
            <a:avLst/>
          </a:prstGeom>
        </p:spPr>
        <p:txBody>
          <a:bodyPr lIns="0" tIns="0" rIns="0" bIns="0" rtlCol="0" anchor="t">
            <a:spAutoFit/>
          </a:bodyPr>
          <a:lstStyle/>
          <a:p>
            <a:pPr algn="just">
              <a:lnSpc>
                <a:spcPts val="4456"/>
              </a:lnSpc>
            </a:pPr>
            <a:r>
              <a:rPr lang="en-US" sz="3183">
                <a:solidFill>
                  <a:srgbClr val="000000"/>
                </a:solidFill>
                <a:latin typeface="Roboto"/>
              </a:rPr>
              <a:t>Proje sahipleri, hibe sözleşmesi imzalandıktan sonra projeyi hibe sözleşmesi hükümlerine göre İl Müdürlüğünün bilgisi dahilinde uygulamaya başlarlar. </a:t>
            </a:r>
          </a:p>
          <a:p>
            <a:pPr algn="just">
              <a:lnSpc>
                <a:spcPts val="4456"/>
              </a:lnSpc>
            </a:pPr>
            <a:endParaRPr/>
          </a:p>
          <a:p>
            <a:pPr algn="just">
              <a:lnSpc>
                <a:spcPts val="4456"/>
              </a:lnSpc>
            </a:pPr>
            <a:r>
              <a:rPr lang="en-US" sz="3183">
                <a:solidFill>
                  <a:srgbClr val="000000"/>
                </a:solidFill>
                <a:latin typeface="Roboto"/>
              </a:rPr>
              <a:t>Hibe sözleşmesi imzalandıktan sonra projenin uygulanması yatırımcıların raporlarına göre yürütülür.</a:t>
            </a:r>
          </a:p>
          <a:p>
            <a:pPr algn="just">
              <a:lnSpc>
                <a:spcPts val="4456"/>
              </a:lnSpc>
            </a:pPr>
            <a:endParaRPr/>
          </a:p>
          <a:p>
            <a:pPr algn="just">
              <a:lnSpc>
                <a:spcPts val="4456"/>
              </a:lnSpc>
            </a:pPr>
            <a:r>
              <a:rPr lang="en-US" sz="3183">
                <a:solidFill>
                  <a:srgbClr val="000000"/>
                </a:solidFill>
                <a:latin typeface="Roboto Bold"/>
              </a:rPr>
              <a:t>-Başlangıç Raporu;</a:t>
            </a:r>
            <a:r>
              <a:rPr lang="en-US" sz="3183">
                <a:solidFill>
                  <a:srgbClr val="000000"/>
                </a:solidFill>
                <a:latin typeface="Roboto"/>
              </a:rPr>
              <a:t> Hibe Sözleşmesi imzalandıktan sonra 15 gün içerisinde İl Müdürlüğüne sunulur.</a:t>
            </a:r>
          </a:p>
          <a:p>
            <a:pPr algn="just">
              <a:lnSpc>
                <a:spcPts val="4456"/>
              </a:lnSpc>
            </a:pPr>
            <a:endParaRPr/>
          </a:p>
          <a:p>
            <a:pPr algn="just">
              <a:lnSpc>
                <a:spcPts val="4456"/>
              </a:lnSpc>
            </a:pPr>
            <a:r>
              <a:rPr lang="en-US" sz="3183">
                <a:solidFill>
                  <a:srgbClr val="000000"/>
                </a:solidFill>
                <a:latin typeface="Roboto Bold"/>
              </a:rPr>
              <a:t>-İlerleme Raporu;</a:t>
            </a:r>
            <a:r>
              <a:rPr lang="en-US" sz="3183">
                <a:solidFill>
                  <a:srgbClr val="000000"/>
                </a:solidFill>
                <a:latin typeface="Roboto"/>
              </a:rPr>
              <a:t> 4’er aylık dönemler halinde il müdürlüğüne sunulur. </a:t>
            </a:r>
          </a:p>
          <a:p>
            <a:pPr algn="just">
              <a:lnSpc>
                <a:spcPts val="4456"/>
              </a:lnSpc>
            </a:pPr>
            <a:endParaRPr/>
          </a:p>
          <a:p>
            <a:pPr algn="just">
              <a:lnSpc>
                <a:spcPts val="4456"/>
              </a:lnSpc>
            </a:pPr>
            <a:r>
              <a:rPr lang="en-US" sz="3183">
                <a:solidFill>
                  <a:srgbClr val="000000"/>
                </a:solidFill>
                <a:latin typeface="Roboto Bold"/>
              </a:rPr>
              <a:t>-Nihai Rapor;</a:t>
            </a:r>
            <a:r>
              <a:rPr lang="en-US" sz="3183">
                <a:solidFill>
                  <a:srgbClr val="000000"/>
                </a:solidFill>
                <a:latin typeface="Roboto"/>
              </a:rPr>
              <a:t> ödeme talebi evrakı ile birlikte İl Müdürlüğüne sunulur. </a:t>
            </a:r>
          </a:p>
          <a:p>
            <a:pPr algn="just">
              <a:lnSpc>
                <a:spcPts val="4456"/>
              </a:lnSpc>
            </a:pPr>
            <a:endParaRPr/>
          </a:p>
          <a:p>
            <a:pPr algn="just">
              <a:lnSpc>
                <a:spcPts val="4456"/>
              </a:lnSpc>
            </a:pPr>
            <a:r>
              <a:rPr lang="en-US" sz="3183">
                <a:solidFill>
                  <a:srgbClr val="000000"/>
                </a:solidFill>
                <a:latin typeface="Roboto"/>
              </a:rPr>
              <a:t>Projelerin uygulamalarının kontrolü ve izlenmesi, İl Proje Yürütme Birimi tarafından yapılır.</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4074317" y="770530"/>
            <a:ext cx="10139365" cy="847367"/>
          </a:xfrm>
          <a:prstGeom prst="rect">
            <a:avLst/>
          </a:prstGeom>
        </p:spPr>
        <p:txBody>
          <a:bodyPr lIns="0" tIns="0" rIns="0" bIns="0" rtlCol="0" anchor="t">
            <a:spAutoFit/>
          </a:bodyPr>
          <a:lstStyle/>
          <a:p>
            <a:pPr algn="ctr">
              <a:lnSpc>
                <a:spcPts val="6363"/>
              </a:lnSpc>
            </a:pPr>
            <a:r>
              <a:rPr lang="en-US" sz="6300">
                <a:solidFill>
                  <a:srgbClr val="000000"/>
                </a:solidFill>
                <a:latin typeface="Roboto Bold"/>
              </a:rPr>
              <a:t>TEMİNAT</a:t>
            </a:r>
          </a:p>
        </p:txBody>
      </p:sp>
      <p:sp>
        <p:nvSpPr>
          <p:cNvPr id="3" name="TextBox 3"/>
          <p:cNvSpPr txBox="1"/>
          <p:nvPr/>
        </p:nvSpPr>
        <p:spPr>
          <a:xfrm>
            <a:off x="1028700" y="2411006"/>
            <a:ext cx="16230600" cy="1119292"/>
          </a:xfrm>
          <a:prstGeom prst="rect">
            <a:avLst/>
          </a:prstGeom>
        </p:spPr>
        <p:txBody>
          <a:bodyPr lIns="0" tIns="0" rIns="0" bIns="0" rtlCol="0" anchor="t">
            <a:spAutoFit/>
          </a:bodyPr>
          <a:lstStyle/>
          <a:p>
            <a:pPr algn="ctr">
              <a:lnSpc>
                <a:spcPts val="4456"/>
              </a:lnSpc>
            </a:pPr>
            <a:r>
              <a:rPr lang="en-US" sz="3183">
                <a:solidFill>
                  <a:srgbClr val="000000"/>
                </a:solidFill>
                <a:latin typeface="Roboto"/>
              </a:rPr>
              <a:t>Hibeye esas proje tutarının </a:t>
            </a:r>
            <a:r>
              <a:rPr lang="en-US" sz="3183">
                <a:solidFill>
                  <a:srgbClr val="000000"/>
                </a:solidFill>
                <a:latin typeface="Roboto Bold"/>
              </a:rPr>
              <a:t>%3’ü tutarında</a:t>
            </a:r>
            <a:r>
              <a:rPr lang="en-US" sz="3183">
                <a:solidFill>
                  <a:srgbClr val="000000"/>
                </a:solidFill>
                <a:latin typeface="Roboto"/>
              </a:rPr>
              <a:t> süresiz limit dâhilinde banka teminat mektubunu hibe sözleşmesi ile İl Müdürlüğüne sunulur.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8000"/>
          </a:blip>
          <a:srcRect t="7746" b="7746"/>
          <a:stretch>
            <a:fillRect/>
          </a:stretch>
        </p:blipFill>
        <p:spPr>
          <a:xfrm>
            <a:off x="0" y="0"/>
            <a:ext cx="18288000" cy="10287000"/>
          </a:xfrm>
          <a:prstGeom prst="rect">
            <a:avLst/>
          </a:prstGeom>
        </p:spPr>
      </p:pic>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6678" y="0"/>
                  </a:moveTo>
                  <a:lnTo>
                    <a:pt x="4268048" y="0"/>
                  </a:lnTo>
                  <a:cubicBezTo>
                    <a:pt x="4271736" y="0"/>
                    <a:pt x="4274726" y="2990"/>
                    <a:pt x="4274726" y="6678"/>
                  </a:cubicBezTo>
                  <a:lnTo>
                    <a:pt x="4274726" y="2160789"/>
                  </a:lnTo>
                  <a:cubicBezTo>
                    <a:pt x="4274726" y="2164477"/>
                    <a:pt x="4271736" y="2167467"/>
                    <a:pt x="4268048" y="2167467"/>
                  </a:cubicBezTo>
                  <a:lnTo>
                    <a:pt x="6678" y="2167467"/>
                  </a:lnTo>
                  <a:cubicBezTo>
                    <a:pt x="2990" y="2167467"/>
                    <a:pt x="0" y="2164477"/>
                    <a:pt x="0" y="2160789"/>
                  </a:cubicBezTo>
                  <a:lnTo>
                    <a:pt x="0" y="6678"/>
                  </a:lnTo>
                  <a:cubicBezTo>
                    <a:pt x="0" y="2990"/>
                    <a:pt x="2990" y="0"/>
                    <a:pt x="6678" y="0"/>
                  </a:cubicBezTo>
                  <a:close/>
                </a:path>
              </a:pathLst>
            </a:custGeom>
            <a:solidFill>
              <a:srgbClr val="7B843A">
                <a:alpha val="45882"/>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602799" y="1297181"/>
            <a:ext cx="9082402" cy="738815"/>
          </a:xfrm>
          <a:prstGeom prst="rect">
            <a:avLst/>
          </a:prstGeom>
        </p:spPr>
        <p:txBody>
          <a:bodyPr lIns="0" tIns="0" rIns="0" bIns="0" rtlCol="0" anchor="t">
            <a:spAutoFit/>
          </a:bodyPr>
          <a:lstStyle/>
          <a:p>
            <a:pPr algn="ctr">
              <a:lnSpc>
                <a:spcPts val="5511"/>
              </a:lnSpc>
            </a:pPr>
            <a:r>
              <a:rPr lang="en-US" sz="5456">
                <a:solidFill>
                  <a:srgbClr val="FFFFFF"/>
                </a:solidFill>
                <a:latin typeface="Roboto Bold"/>
              </a:rPr>
              <a:t>YATIRIM SÜRESİ</a:t>
            </a:r>
          </a:p>
        </p:txBody>
      </p:sp>
      <p:sp>
        <p:nvSpPr>
          <p:cNvPr id="7" name="TextBox 7"/>
          <p:cNvSpPr txBox="1"/>
          <p:nvPr/>
        </p:nvSpPr>
        <p:spPr>
          <a:xfrm>
            <a:off x="6054283" y="2266499"/>
            <a:ext cx="6179435" cy="489632"/>
          </a:xfrm>
          <a:prstGeom prst="rect">
            <a:avLst/>
          </a:prstGeom>
        </p:spPr>
        <p:txBody>
          <a:bodyPr lIns="0" tIns="0" rIns="0" bIns="0" rtlCol="0" anchor="t">
            <a:spAutoFit/>
          </a:bodyPr>
          <a:lstStyle/>
          <a:p>
            <a:pPr algn="ctr">
              <a:lnSpc>
                <a:spcPts val="3749"/>
              </a:lnSpc>
            </a:pPr>
            <a:r>
              <a:rPr lang="en-US" sz="3712">
                <a:solidFill>
                  <a:srgbClr val="FFFFFF"/>
                </a:solidFill>
                <a:latin typeface="Roboto"/>
              </a:rPr>
              <a:t>Yatırımlar</a:t>
            </a:r>
          </a:p>
        </p:txBody>
      </p:sp>
      <p:sp>
        <p:nvSpPr>
          <p:cNvPr id="8" name="TextBox 8"/>
          <p:cNvSpPr txBox="1"/>
          <p:nvPr/>
        </p:nvSpPr>
        <p:spPr>
          <a:xfrm>
            <a:off x="4358909" y="3951023"/>
            <a:ext cx="9570182" cy="776912"/>
          </a:xfrm>
          <a:prstGeom prst="rect">
            <a:avLst/>
          </a:prstGeom>
        </p:spPr>
        <p:txBody>
          <a:bodyPr lIns="0" tIns="0" rIns="0" bIns="0" rtlCol="0" anchor="t">
            <a:spAutoFit/>
          </a:bodyPr>
          <a:lstStyle/>
          <a:p>
            <a:pPr algn="ctr">
              <a:lnSpc>
                <a:spcPts val="5807"/>
              </a:lnSpc>
            </a:pPr>
            <a:r>
              <a:rPr lang="en-US" sz="5749">
                <a:solidFill>
                  <a:srgbClr val="F0EBE8"/>
                </a:solidFill>
                <a:latin typeface="Roboto Bold"/>
              </a:rPr>
              <a:t>30.11.2023</a:t>
            </a:r>
          </a:p>
        </p:txBody>
      </p:sp>
      <p:sp>
        <p:nvSpPr>
          <p:cNvPr id="9" name="TextBox 9"/>
          <p:cNvSpPr txBox="1"/>
          <p:nvPr/>
        </p:nvSpPr>
        <p:spPr>
          <a:xfrm>
            <a:off x="6054283" y="5566267"/>
            <a:ext cx="6179435" cy="956357"/>
          </a:xfrm>
          <a:prstGeom prst="rect">
            <a:avLst/>
          </a:prstGeom>
        </p:spPr>
        <p:txBody>
          <a:bodyPr lIns="0" tIns="0" rIns="0" bIns="0" rtlCol="0" anchor="t">
            <a:spAutoFit/>
          </a:bodyPr>
          <a:lstStyle/>
          <a:p>
            <a:pPr algn="ctr">
              <a:lnSpc>
                <a:spcPts val="3749"/>
              </a:lnSpc>
            </a:pPr>
            <a:r>
              <a:rPr lang="en-US" sz="3712">
                <a:solidFill>
                  <a:srgbClr val="FFFFFF"/>
                </a:solidFill>
                <a:latin typeface="Roboto"/>
              </a:rPr>
              <a:t>Tarihine kadar fiziki olarak tamamlanmalıdırç</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4074317" y="770530"/>
            <a:ext cx="10139365" cy="847367"/>
          </a:xfrm>
          <a:prstGeom prst="rect">
            <a:avLst/>
          </a:prstGeom>
        </p:spPr>
        <p:txBody>
          <a:bodyPr lIns="0" tIns="0" rIns="0" bIns="0" rtlCol="0" anchor="t">
            <a:spAutoFit/>
          </a:bodyPr>
          <a:lstStyle/>
          <a:p>
            <a:pPr algn="ctr">
              <a:lnSpc>
                <a:spcPts val="6363"/>
              </a:lnSpc>
            </a:pPr>
            <a:r>
              <a:rPr lang="en-US" sz="6300">
                <a:solidFill>
                  <a:srgbClr val="000000"/>
                </a:solidFill>
                <a:latin typeface="Roboto Bold"/>
              </a:rPr>
              <a:t>ÖDEME</a:t>
            </a:r>
          </a:p>
        </p:txBody>
      </p:sp>
      <p:sp>
        <p:nvSpPr>
          <p:cNvPr id="3" name="TextBox 3"/>
          <p:cNvSpPr txBox="1"/>
          <p:nvPr/>
        </p:nvSpPr>
        <p:spPr>
          <a:xfrm>
            <a:off x="1028700" y="2411006"/>
            <a:ext cx="16230600" cy="6177067"/>
          </a:xfrm>
          <a:prstGeom prst="rect">
            <a:avLst/>
          </a:prstGeom>
        </p:spPr>
        <p:txBody>
          <a:bodyPr lIns="0" tIns="0" rIns="0" bIns="0" rtlCol="0" anchor="t">
            <a:spAutoFit/>
          </a:bodyPr>
          <a:lstStyle/>
          <a:p>
            <a:pPr algn="ctr">
              <a:lnSpc>
                <a:spcPts val="4456"/>
              </a:lnSpc>
            </a:pPr>
            <a:r>
              <a:rPr lang="en-US" sz="3183">
                <a:solidFill>
                  <a:srgbClr val="000000"/>
                </a:solidFill>
                <a:latin typeface="Roboto"/>
              </a:rPr>
              <a:t>Projelerdeki bütçe ve iş planına göre gerçekleştirilen inşaat yapımı, makine ve ekipman alım işlerine ait ödeme talepleri İl Müdürlüğüne yapılır.</a:t>
            </a:r>
          </a:p>
          <a:p>
            <a:pPr algn="ctr">
              <a:lnSpc>
                <a:spcPts val="4456"/>
              </a:lnSpc>
            </a:pPr>
            <a:endParaRPr/>
          </a:p>
          <a:p>
            <a:pPr algn="ctr">
              <a:lnSpc>
                <a:spcPts val="4456"/>
              </a:lnSpc>
            </a:pPr>
            <a:r>
              <a:rPr lang="en-US" sz="3183">
                <a:solidFill>
                  <a:srgbClr val="000000"/>
                </a:solidFill>
                <a:latin typeface="Roboto"/>
              </a:rPr>
              <a:t> Yatırımcının ödeme talebi tarihinden itibaren </a:t>
            </a:r>
            <a:r>
              <a:rPr lang="en-US" sz="3183">
                <a:solidFill>
                  <a:srgbClr val="000000"/>
                </a:solidFill>
                <a:latin typeface="Roboto Bold"/>
              </a:rPr>
              <a:t>15 (on beş)</a:t>
            </a:r>
            <a:r>
              <a:rPr lang="en-US" sz="3183">
                <a:solidFill>
                  <a:srgbClr val="000000"/>
                </a:solidFill>
                <a:latin typeface="Roboto"/>
              </a:rPr>
              <a:t> gün içerisinde başvuruya ait gerçekleşmelerin kontrolleri İl Proje Yürütme Birimi tarafından yapılarak tespit tutanakları düzenlenir ve uygun görülerek veri tabanına girişleri yapılır.</a:t>
            </a:r>
          </a:p>
          <a:p>
            <a:pPr algn="ctr">
              <a:lnSpc>
                <a:spcPts val="4456"/>
              </a:lnSpc>
            </a:pPr>
            <a:endParaRPr/>
          </a:p>
          <a:p>
            <a:pPr algn="ctr">
              <a:lnSpc>
                <a:spcPts val="4456"/>
              </a:lnSpc>
            </a:pPr>
            <a:r>
              <a:rPr lang="en-US" sz="3183">
                <a:solidFill>
                  <a:srgbClr val="000000"/>
                </a:solidFill>
                <a:latin typeface="Roboto"/>
              </a:rPr>
              <a:t>Ödeme belgeleri İl Müdürlüğü tarafından düzenlenerek her ayın </a:t>
            </a:r>
            <a:r>
              <a:rPr lang="en-US" sz="3183">
                <a:solidFill>
                  <a:srgbClr val="000000"/>
                </a:solidFill>
                <a:latin typeface="Roboto Bold"/>
              </a:rPr>
              <a:t>15’ine (on beş)</a:t>
            </a:r>
            <a:r>
              <a:rPr lang="en-US" sz="3183">
                <a:solidFill>
                  <a:srgbClr val="000000"/>
                </a:solidFill>
                <a:latin typeface="Roboto"/>
              </a:rPr>
              <a:t> Genel Müdürlüğe gönderilir ve Genel Müdürlük tarafından hibe ödemesi yatırımcının hesabına aktarılır.</a:t>
            </a:r>
          </a:p>
          <a:p>
            <a:pPr algn="ctr">
              <a:lnSpc>
                <a:spcPts val="4456"/>
              </a:lnSpc>
            </a:pPr>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sp>
        <p:nvSpPr>
          <p:cNvPr id="2" name="TextBox 2"/>
          <p:cNvSpPr txBox="1"/>
          <p:nvPr/>
        </p:nvSpPr>
        <p:spPr>
          <a:xfrm>
            <a:off x="3313819" y="770530"/>
            <a:ext cx="11660362" cy="847367"/>
          </a:xfrm>
          <a:prstGeom prst="rect">
            <a:avLst/>
          </a:prstGeom>
        </p:spPr>
        <p:txBody>
          <a:bodyPr lIns="0" tIns="0" rIns="0" bIns="0" rtlCol="0" anchor="t">
            <a:spAutoFit/>
          </a:bodyPr>
          <a:lstStyle/>
          <a:p>
            <a:pPr algn="ctr">
              <a:lnSpc>
                <a:spcPts val="6363"/>
              </a:lnSpc>
            </a:pPr>
            <a:r>
              <a:rPr lang="en-US" sz="6300">
                <a:solidFill>
                  <a:srgbClr val="000000"/>
                </a:solidFill>
                <a:latin typeface="Roboto Bold"/>
              </a:rPr>
              <a:t>İZLEME, KONTROL VE DENETİM</a:t>
            </a:r>
          </a:p>
        </p:txBody>
      </p:sp>
      <p:sp>
        <p:nvSpPr>
          <p:cNvPr id="3" name="TextBox 3"/>
          <p:cNvSpPr txBox="1"/>
          <p:nvPr/>
        </p:nvSpPr>
        <p:spPr>
          <a:xfrm>
            <a:off x="1028700" y="2411006"/>
            <a:ext cx="16230600" cy="4910242"/>
          </a:xfrm>
          <a:prstGeom prst="rect">
            <a:avLst/>
          </a:prstGeom>
        </p:spPr>
        <p:txBody>
          <a:bodyPr lIns="0" tIns="0" rIns="0" bIns="0" rtlCol="0" anchor="t">
            <a:spAutoFit/>
          </a:bodyPr>
          <a:lstStyle/>
          <a:p>
            <a:pPr algn="ctr">
              <a:lnSpc>
                <a:spcPts val="4456"/>
              </a:lnSpc>
            </a:pPr>
            <a:r>
              <a:rPr lang="en-US" sz="3183">
                <a:solidFill>
                  <a:srgbClr val="000000"/>
                </a:solidFill>
                <a:latin typeface="Roboto"/>
              </a:rPr>
              <a:t>Proje sahibi, hibe sözleşmesi kapsamında sağlanmış tesisin mülkiyetini, yerini ve amacını proje yatırımının bitiminden itibaren </a:t>
            </a:r>
            <a:r>
              <a:rPr lang="en-US" sz="3183">
                <a:solidFill>
                  <a:srgbClr val="000000"/>
                </a:solidFill>
                <a:latin typeface="Roboto Bold"/>
              </a:rPr>
              <a:t>3 (üç)</a:t>
            </a:r>
            <a:r>
              <a:rPr lang="en-US" sz="3183">
                <a:solidFill>
                  <a:srgbClr val="000000"/>
                </a:solidFill>
                <a:latin typeface="Roboto"/>
              </a:rPr>
              <a:t> yıl içinde değiştiremez. </a:t>
            </a:r>
          </a:p>
          <a:p>
            <a:pPr>
              <a:lnSpc>
                <a:spcPts val="1679"/>
              </a:lnSpc>
            </a:pPr>
            <a:endParaRPr/>
          </a:p>
          <a:p>
            <a:pPr algn="ctr">
              <a:lnSpc>
                <a:spcPts val="4456"/>
              </a:lnSpc>
            </a:pPr>
            <a:endParaRPr/>
          </a:p>
          <a:p>
            <a:pPr algn="ctr">
              <a:lnSpc>
                <a:spcPts val="4456"/>
              </a:lnSpc>
            </a:pPr>
            <a:r>
              <a:rPr lang="en-US" sz="3183">
                <a:solidFill>
                  <a:srgbClr val="000000"/>
                </a:solidFill>
                <a:latin typeface="Roboto"/>
              </a:rPr>
              <a:t> İl Müdürlüğü tarafından yılda en az </a:t>
            </a:r>
            <a:r>
              <a:rPr lang="en-US" sz="3183">
                <a:solidFill>
                  <a:srgbClr val="000000"/>
                </a:solidFill>
                <a:latin typeface="Roboto Bold"/>
              </a:rPr>
              <a:t>2 (iki)</a:t>
            </a:r>
            <a:r>
              <a:rPr lang="en-US" sz="3183">
                <a:solidFill>
                  <a:srgbClr val="000000"/>
                </a:solidFill>
                <a:latin typeface="Roboto"/>
              </a:rPr>
              <a:t> kez yatırımlar yerinde kontrol edilir.</a:t>
            </a:r>
          </a:p>
          <a:p>
            <a:pPr>
              <a:lnSpc>
                <a:spcPts val="1679"/>
              </a:lnSpc>
            </a:pPr>
            <a:endParaRPr/>
          </a:p>
          <a:p>
            <a:pPr algn="ctr">
              <a:lnSpc>
                <a:spcPts val="4456"/>
              </a:lnSpc>
            </a:pPr>
            <a:endParaRPr/>
          </a:p>
          <a:p>
            <a:pPr algn="ctr">
              <a:lnSpc>
                <a:spcPts val="4456"/>
              </a:lnSpc>
            </a:pPr>
            <a:r>
              <a:rPr lang="en-US" sz="3183">
                <a:solidFill>
                  <a:srgbClr val="000000"/>
                </a:solidFill>
                <a:latin typeface="Roboto"/>
              </a:rPr>
              <a:t> Genel Müdürlük, gerek duyulması halinde, Program kapsamında hibe desteği verdiği tesislerin denetimini gerçekleştirebilir.</a:t>
            </a:r>
          </a:p>
          <a:p>
            <a:pPr algn="ctr">
              <a:lnSpc>
                <a:spcPts val="4456"/>
              </a:lnSpc>
            </a:pPr>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2922563" y="3602985"/>
            <a:ext cx="12442874" cy="1042680"/>
          </a:xfrm>
          <a:prstGeom prst="rect">
            <a:avLst/>
          </a:prstGeom>
        </p:spPr>
        <p:txBody>
          <a:bodyPr lIns="0" tIns="0" rIns="0" bIns="0" rtlCol="0" anchor="t">
            <a:spAutoFit/>
          </a:bodyPr>
          <a:lstStyle/>
          <a:p>
            <a:pPr algn="ctr">
              <a:lnSpc>
                <a:spcPts val="4043"/>
              </a:lnSpc>
            </a:pPr>
            <a:r>
              <a:rPr lang="en-US" sz="3642">
                <a:solidFill>
                  <a:srgbClr val="000000"/>
                </a:solidFill>
                <a:latin typeface="Roboto Bold"/>
              </a:rPr>
              <a:t>SAMSUN TARIM VE ORMAN İL MÜDÜRLÜĞÜ</a:t>
            </a:r>
          </a:p>
          <a:p>
            <a:pPr algn="ctr">
              <a:lnSpc>
                <a:spcPts val="4043"/>
              </a:lnSpc>
            </a:pPr>
            <a:r>
              <a:rPr lang="en-US" sz="3642">
                <a:solidFill>
                  <a:srgbClr val="000000"/>
                </a:solidFill>
                <a:latin typeface="Roboto Bold"/>
              </a:rPr>
              <a:t>Kırsal Kalkınma ve Örgütlenme Şube Müdürlüğü</a:t>
            </a:r>
          </a:p>
        </p:txBody>
      </p:sp>
      <p:sp>
        <p:nvSpPr>
          <p:cNvPr id="3" name="TextBox 3"/>
          <p:cNvSpPr txBox="1"/>
          <p:nvPr/>
        </p:nvSpPr>
        <p:spPr>
          <a:xfrm>
            <a:off x="2318430" y="5394484"/>
            <a:ext cx="13651141" cy="615950"/>
          </a:xfrm>
          <a:prstGeom prst="rect">
            <a:avLst/>
          </a:prstGeom>
        </p:spPr>
        <p:txBody>
          <a:bodyPr lIns="0" tIns="0" rIns="0" bIns="0" rtlCol="0" anchor="t">
            <a:spAutoFit/>
          </a:bodyPr>
          <a:lstStyle/>
          <a:p>
            <a:pPr algn="ctr">
              <a:lnSpc>
                <a:spcPts val="4900"/>
              </a:lnSpc>
            </a:pPr>
            <a:r>
              <a:rPr lang="en-US" sz="3500" spc="-5">
                <a:solidFill>
                  <a:srgbClr val="000000"/>
                </a:solidFill>
                <a:latin typeface="Roboto Bold"/>
              </a:rPr>
              <a:t>Törehan Barış ÇIVGIN</a:t>
            </a:r>
          </a:p>
        </p:txBody>
      </p:sp>
      <p:sp>
        <p:nvSpPr>
          <p:cNvPr id="4" name="TextBox 4"/>
          <p:cNvSpPr txBox="1"/>
          <p:nvPr/>
        </p:nvSpPr>
        <p:spPr>
          <a:xfrm>
            <a:off x="7042206" y="6177122"/>
            <a:ext cx="4204540" cy="501919"/>
          </a:xfrm>
          <a:prstGeom prst="rect">
            <a:avLst/>
          </a:prstGeom>
        </p:spPr>
        <p:txBody>
          <a:bodyPr lIns="0" tIns="0" rIns="0" bIns="0" rtlCol="0" anchor="t">
            <a:spAutoFit/>
          </a:bodyPr>
          <a:lstStyle/>
          <a:p>
            <a:pPr algn="ctr">
              <a:lnSpc>
                <a:spcPts val="4022"/>
              </a:lnSpc>
            </a:pPr>
            <a:r>
              <a:rPr lang="en-US" sz="2873" spc="-4" dirty="0">
                <a:solidFill>
                  <a:srgbClr val="000000"/>
                </a:solidFill>
                <a:latin typeface="Public Sans"/>
              </a:rPr>
              <a:t>Ziraat </a:t>
            </a:r>
            <a:r>
              <a:rPr lang="en-US" sz="2873" spc="-4" dirty="0" err="1">
                <a:solidFill>
                  <a:srgbClr val="000000"/>
                </a:solidFill>
                <a:latin typeface="Public Sans"/>
              </a:rPr>
              <a:t>Yüksek</a:t>
            </a:r>
            <a:r>
              <a:rPr lang="en-US" sz="2873" spc="-4" dirty="0">
                <a:solidFill>
                  <a:srgbClr val="000000"/>
                </a:solidFill>
                <a:latin typeface="Public Sans"/>
              </a:rPr>
              <a:t> </a:t>
            </a:r>
            <a:r>
              <a:rPr lang="en-US" sz="2873" spc="-4" dirty="0" err="1">
                <a:solidFill>
                  <a:srgbClr val="000000"/>
                </a:solidFill>
                <a:latin typeface="Public Sans"/>
              </a:rPr>
              <a:t>Mühendisi</a:t>
            </a:r>
            <a:endParaRPr lang="en-US" sz="2873" spc="-4" dirty="0">
              <a:solidFill>
                <a:srgbClr val="000000"/>
              </a:solidFill>
              <a:latin typeface="Public Sans"/>
            </a:endParaRPr>
          </a:p>
        </p:txBody>
      </p:sp>
      <p:sp>
        <p:nvSpPr>
          <p:cNvPr id="5" name="TextBox 5"/>
          <p:cNvSpPr txBox="1"/>
          <p:nvPr/>
        </p:nvSpPr>
        <p:spPr>
          <a:xfrm>
            <a:off x="3990720" y="8244047"/>
            <a:ext cx="10307512" cy="923475"/>
          </a:xfrm>
          <a:prstGeom prst="rect">
            <a:avLst/>
          </a:prstGeom>
        </p:spPr>
        <p:txBody>
          <a:bodyPr lIns="0" tIns="0" rIns="0" bIns="0" rtlCol="0" anchor="t">
            <a:spAutoFit/>
          </a:bodyPr>
          <a:lstStyle/>
          <a:p>
            <a:pPr algn="ctr">
              <a:lnSpc>
                <a:spcPts val="3699"/>
              </a:lnSpc>
            </a:pPr>
            <a:r>
              <a:rPr lang="en-US" sz="2642" spc="-2" dirty="0">
                <a:solidFill>
                  <a:srgbClr val="000000"/>
                </a:solidFill>
                <a:latin typeface="Public Sans Bold"/>
              </a:rPr>
              <a:t>0 (362) 231 37 00 </a:t>
            </a:r>
          </a:p>
          <a:p>
            <a:pPr algn="ctr">
              <a:lnSpc>
                <a:spcPts val="3699"/>
              </a:lnSpc>
            </a:pPr>
            <a:r>
              <a:rPr lang="en-US" sz="2642" spc="-3" dirty="0" err="1">
                <a:solidFill>
                  <a:srgbClr val="000000"/>
                </a:solidFill>
                <a:latin typeface="Public Sans"/>
              </a:rPr>
              <a:t>Dahili</a:t>
            </a:r>
            <a:r>
              <a:rPr lang="en-US" sz="2642" spc="-3" dirty="0">
                <a:solidFill>
                  <a:srgbClr val="000000"/>
                </a:solidFill>
                <a:latin typeface="Public Sans"/>
              </a:rPr>
              <a:t> : </a:t>
            </a:r>
            <a:r>
              <a:rPr lang="en-US" sz="2642" spc="-3" dirty="0" smtClean="0">
                <a:solidFill>
                  <a:srgbClr val="000000"/>
                </a:solidFill>
                <a:latin typeface="Public Sans"/>
              </a:rPr>
              <a:t>30</a:t>
            </a:r>
            <a:r>
              <a:rPr lang="tr-TR" sz="2642" spc="-3" smtClean="0">
                <a:solidFill>
                  <a:srgbClr val="000000"/>
                </a:solidFill>
                <a:latin typeface="Public Sans"/>
              </a:rPr>
              <a:t>3</a:t>
            </a:r>
            <a:endParaRPr lang="en-US" sz="2642" spc="-3">
              <a:solidFill>
                <a:srgbClr val="000000"/>
              </a:solidFill>
              <a:latin typeface="Public Sans"/>
            </a:endParaRP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0" y="0"/>
            <a:ext cx="2057400"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30600" y="6172200"/>
            <a:ext cx="2057400" cy="4114800"/>
          </a:xfrm>
          <a:prstGeom prst="rect">
            <a:avLst/>
          </a:prstGeom>
        </p:spPr>
      </p:pic>
      <p:sp>
        <p:nvSpPr>
          <p:cNvPr id="8" name="AutoShape 8"/>
          <p:cNvSpPr/>
          <p:nvPr/>
        </p:nvSpPr>
        <p:spPr>
          <a:xfrm>
            <a:off x="14971262" y="835718"/>
            <a:ext cx="2287562" cy="0"/>
          </a:xfrm>
          <a:prstGeom prst="line">
            <a:avLst/>
          </a:prstGeom>
          <a:ln w="47625" cap="flat">
            <a:solidFill>
              <a:srgbClr val="7B843A"/>
            </a:solidFill>
            <a:prstDash val="solid"/>
            <a:headEnd type="none" w="sm" len="sm"/>
            <a:tailEnd type="none" w="sm" len="sm"/>
          </a:ln>
        </p:spPr>
      </p:sp>
      <p:sp>
        <p:nvSpPr>
          <p:cNvPr id="9" name="AutoShape 9"/>
          <p:cNvSpPr/>
          <p:nvPr/>
        </p:nvSpPr>
        <p:spPr>
          <a:xfrm rot="-10800000">
            <a:off x="1029176" y="9403657"/>
            <a:ext cx="1947686" cy="0"/>
          </a:xfrm>
          <a:prstGeom prst="line">
            <a:avLst/>
          </a:prstGeom>
          <a:ln w="47625" cap="flat">
            <a:solidFill>
              <a:srgbClr val="7B843A"/>
            </a:solidFill>
            <a:prstDash val="solid"/>
            <a:headEnd type="none" w="sm" len="sm"/>
            <a:tailEnd type="none" w="sm" len="sm"/>
          </a:ln>
        </p:spPr>
      </p:sp>
      <p:sp>
        <p:nvSpPr>
          <p:cNvPr id="10" name="AutoShape 10"/>
          <p:cNvSpPr/>
          <p:nvPr/>
        </p:nvSpPr>
        <p:spPr>
          <a:xfrm rot="-5354227">
            <a:off x="16076093" y="1957388"/>
            <a:ext cx="2289261" cy="0"/>
          </a:xfrm>
          <a:prstGeom prst="line">
            <a:avLst/>
          </a:prstGeom>
          <a:ln w="47625" cap="flat">
            <a:solidFill>
              <a:srgbClr val="7B843A"/>
            </a:solidFill>
            <a:prstDash val="solid"/>
            <a:headEnd type="none" w="sm" len="sm"/>
            <a:tailEnd type="none" w="sm" len="sm"/>
          </a:ln>
        </p:spPr>
      </p:sp>
      <p:sp>
        <p:nvSpPr>
          <p:cNvPr id="11" name="AutoShape 11"/>
          <p:cNvSpPr/>
          <p:nvPr/>
        </p:nvSpPr>
        <p:spPr>
          <a:xfrm rot="5400000">
            <a:off x="80968" y="8455449"/>
            <a:ext cx="1942136" cy="0"/>
          </a:xfrm>
          <a:prstGeom prst="line">
            <a:avLst/>
          </a:prstGeom>
          <a:ln w="47625" cap="flat">
            <a:solidFill>
              <a:srgbClr val="7B843A"/>
            </a:solidFill>
            <a:prstDash val="solid"/>
            <a:headEnd type="none" w="sm" len="sm"/>
            <a:tailEnd type="none" w="sm" len="sm"/>
          </a:ln>
        </p:spPr>
      </p:sp>
      <p:pic>
        <p:nvPicPr>
          <p:cNvPr id="12" name="Picture 12"/>
          <p:cNvPicPr>
            <a:picLocks noChangeAspect="1"/>
          </p:cNvPicPr>
          <p:nvPr/>
        </p:nvPicPr>
        <p:blipFill>
          <a:blip r:embed="rId6"/>
          <a:srcRect/>
          <a:stretch>
            <a:fillRect/>
          </a:stretch>
        </p:blipFill>
        <p:spPr>
          <a:xfrm>
            <a:off x="7783523" y="404139"/>
            <a:ext cx="2721907" cy="2721907"/>
          </a:xfrm>
          <a:prstGeom prst="rect">
            <a:avLst/>
          </a:prstGeom>
        </p:spPr>
      </p:pic>
      <p:sp>
        <p:nvSpPr>
          <p:cNvPr id="13" name="TextBox 13"/>
          <p:cNvSpPr txBox="1"/>
          <p:nvPr/>
        </p:nvSpPr>
        <p:spPr>
          <a:xfrm>
            <a:off x="6742567" y="6831441"/>
            <a:ext cx="4803818" cy="1187954"/>
          </a:xfrm>
          <a:prstGeom prst="rect">
            <a:avLst/>
          </a:prstGeom>
        </p:spPr>
        <p:txBody>
          <a:bodyPr lIns="0" tIns="0" rIns="0" bIns="0" rtlCol="0" anchor="t">
            <a:spAutoFit/>
          </a:bodyPr>
          <a:lstStyle/>
          <a:p>
            <a:pPr algn="ctr">
              <a:lnSpc>
                <a:spcPts val="4900"/>
              </a:lnSpc>
            </a:pPr>
            <a:r>
              <a:rPr lang="en-US" sz="3500" spc="-5" dirty="0">
                <a:solidFill>
                  <a:srgbClr val="000000"/>
                </a:solidFill>
                <a:latin typeface="Roboto Bold"/>
              </a:rPr>
              <a:t>Dr. Tuba Katı </a:t>
            </a:r>
            <a:r>
              <a:rPr lang="en-US" sz="3500" spc="-5" dirty="0" smtClean="0">
                <a:solidFill>
                  <a:srgbClr val="000000"/>
                </a:solidFill>
                <a:latin typeface="Roboto Bold"/>
              </a:rPr>
              <a:t>ÇEKENGİL</a:t>
            </a:r>
            <a:endParaRPr lang="tr-TR" sz="3500" spc="-5" dirty="0" smtClean="0">
              <a:solidFill>
                <a:srgbClr val="000000"/>
              </a:solidFill>
              <a:latin typeface="Roboto Bold"/>
            </a:endParaRPr>
          </a:p>
          <a:p>
            <a:pPr algn="ctr">
              <a:lnSpc>
                <a:spcPts val="4900"/>
              </a:lnSpc>
            </a:pPr>
            <a:r>
              <a:rPr lang="tr-TR" sz="2800" spc="-4" dirty="0" smtClean="0">
                <a:solidFill>
                  <a:srgbClr val="000000"/>
                </a:solidFill>
                <a:latin typeface="Public Sans"/>
              </a:rPr>
              <a:t>Z</a:t>
            </a:r>
            <a:r>
              <a:rPr lang="en-US" sz="2800" spc="-4" dirty="0" err="1" smtClean="0">
                <a:solidFill>
                  <a:srgbClr val="000000"/>
                </a:solidFill>
                <a:latin typeface="Public Sans"/>
              </a:rPr>
              <a:t>iraat</a:t>
            </a:r>
            <a:r>
              <a:rPr lang="en-US" sz="2800" spc="-4" dirty="0" smtClean="0">
                <a:solidFill>
                  <a:srgbClr val="000000"/>
                </a:solidFill>
                <a:latin typeface="Public Sans"/>
              </a:rPr>
              <a:t> </a:t>
            </a:r>
            <a:r>
              <a:rPr lang="en-US" sz="2800" spc="-4" dirty="0" err="1">
                <a:solidFill>
                  <a:srgbClr val="000000"/>
                </a:solidFill>
                <a:latin typeface="Public Sans"/>
              </a:rPr>
              <a:t>Yüksek</a:t>
            </a:r>
            <a:r>
              <a:rPr lang="en-US" sz="2800" spc="-4" dirty="0">
                <a:solidFill>
                  <a:srgbClr val="000000"/>
                </a:solidFill>
                <a:latin typeface="Public Sans"/>
              </a:rPr>
              <a:t> </a:t>
            </a:r>
            <a:r>
              <a:rPr lang="en-US" sz="2800" spc="-4" dirty="0" err="1">
                <a:solidFill>
                  <a:srgbClr val="000000"/>
                </a:solidFill>
                <a:latin typeface="Public Sans"/>
              </a:rPr>
              <a:t>Mühendisi</a:t>
            </a:r>
            <a:endParaRPr lang="en-US" sz="2800" spc="-5" dirty="0">
              <a:solidFill>
                <a:srgbClr val="000000"/>
              </a:solidFill>
              <a:latin typeface="Roboto Bo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10198614" y="4894076"/>
            <a:ext cx="8089386" cy="5392924"/>
          </a:xfrm>
          <a:prstGeom prst="rect">
            <a:avLst/>
          </a:prstGeom>
        </p:spPr>
      </p:pic>
      <p:sp>
        <p:nvSpPr>
          <p:cNvPr id="6" name="TextBox 6"/>
          <p:cNvSpPr txBox="1"/>
          <p:nvPr/>
        </p:nvSpPr>
        <p:spPr>
          <a:xfrm>
            <a:off x="11161306" y="942975"/>
            <a:ext cx="6164002" cy="2999038"/>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Aile İşletmeciliği Faaliyetlerinin Geliştirilmesine Yönelik Altyapı Sistemleri</a:t>
            </a:r>
          </a:p>
        </p:txBody>
      </p:sp>
      <p:sp>
        <p:nvSpPr>
          <p:cNvPr id="7" name="TextBox 7"/>
          <p:cNvSpPr txBox="1"/>
          <p:nvPr/>
        </p:nvSpPr>
        <p:spPr>
          <a:xfrm>
            <a:off x="402999" y="1154430"/>
            <a:ext cx="9548767" cy="7200266"/>
          </a:xfrm>
          <a:prstGeom prst="rect">
            <a:avLst/>
          </a:prstGeom>
        </p:spPr>
        <p:txBody>
          <a:bodyPr lIns="0" tIns="0" rIns="0" bIns="0" rtlCol="0" anchor="t">
            <a:spAutoFit/>
          </a:bodyPr>
          <a:lstStyle/>
          <a:p>
            <a:pPr algn="just">
              <a:lnSpc>
                <a:spcPts val="4759"/>
              </a:lnSpc>
            </a:pPr>
            <a:r>
              <a:rPr lang="en-US" sz="3399" dirty="0">
                <a:solidFill>
                  <a:srgbClr val="000000"/>
                </a:solidFill>
                <a:latin typeface="Canva Sans Bold"/>
              </a:rPr>
              <a:t>a)</a:t>
            </a:r>
            <a:r>
              <a:rPr lang="en-US" sz="3399" dirty="0" err="1">
                <a:solidFill>
                  <a:srgbClr val="000000"/>
                </a:solidFill>
                <a:latin typeface="Canva Sans Bold"/>
              </a:rPr>
              <a:t>Bitkisel</a:t>
            </a:r>
            <a:r>
              <a:rPr lang="en-US" sz="3399" dirty="0">
                <a:solidFill>
                  <a:srgbClr val="000000"/>
                </a:solidFill>
                <a:latin typeface="Canva Sans Bold"/>
              </a:rPr>
              <a:t> </a:t>
            </a:r>
            <a:r>
              <a:rPr lang="en-US" sz="3399" dirty="0" err="1">
                <a:solidFill>
                  <a:srgbClr val="000000"/>
                </a:solidFill>
                <a:latin typeface="Canva Sans Bold"/>
              </a:rPr>
              <a:t>ve</a:t>
            </a:r>
            <a:r>
              <a:rPr lang="en-US" sz="3399" dirty="0">
                <a:solidFill>
                  <a:srgbClr val="000000"/>
                </a:solidFill>
                <a:latin typeface="Canva Sans Bold"/>
              </a:rPr>
              <a:t> </a:t>
            </a:r>
            <a:r>
              <a:rPr lang="en-US" sz="3399" dirty="0" err="1">
                <a:solidFill>
                  <a:srgbClr val="000000"/>
                </a:solidFill>
                <a:latin typeface="Canva Sans Bold"/>
              </a:rPr>
              <a:t>Hayvansal</a:t>
            </a:r>
            <a:r>
              <a:rPr lang="en-US" sz="3399" dirty="0">
                <a:solidFill>
                  <a:srgbClr val="000000"/>
                </a:solidFill>
                <a:latin typeface="Canva Sans Bold"/>
              </a:rPr>
              <a:t> </a:t>
            </a:r>
            <a:r>
              <a:rPr lang="en-US" sz="3399" dirty="0" err="1">
                <a:solidFill>
                  <a:srgbClr val="000000"/>
                </a:solidFill>
                <a:latin typeface="Canva Sans Bold"/>
              </a:rPr>
              <a:t>Ürünlerin</a:t>
            </a:r>
            <a:r>
              <a:rPr lang="en-US" sz="3399" dirty="0">
                <a:solidFill>
                  <a:srgbClr val="000000"/>
                </a:solidFill>
                <a:latin typeface="Canva Sans Bold"/>
              </a:rPr>
              <a:t> </a:t>
            </a:r>
            <a:r>
              <a:rPr lang="en-US" sz="3399" dirty="0" err="1">
                <a:solidFill>
                  <a:srgbClr val="000000"/>
                </a:solidFill>
                <a:latin typeface="Canva Sans Bold"/>
              </a:rPr>
              <a:t>İşlenmesi</a:t>
            </a:r>
            <a:r>
              <a:rPr lang="en-US" sz="3399" dirty="0">
                <a:solidFill>
                  <a:srgbClr val="000000"/>
                </a:solidFill>
                <a:latin typeface="Canva Sans Bold"/>
              </a:rPr>
              <a:t>, </a:t>
            </a:r>
            <a:r>
              <a:rPr lang="en-US" sz="3399" dirty="0" err="1">
                <a:solidFill>
                  <a:srgbClr val="000000"/>
                </a:solidFill>
                <a:latin typeface="Canva Sans Bold"/>
              </a:rPr>
              <a:t>Paketlenmesi</a:t>
            </a:r>
            <a:r>
              <a:rPr lang="en-US" sz="3399" dirty="0">
                <a:solidFill>
                  <a:srgbClr val="000000"/>
                </a:solidFill>
                <a:latin typeface="Canva Sans Bold"/>
              </a:rPr>
              <a:t> </a:t>
            </a:r>
            <a:r>
              <a:rPr lang="en-US" sz="3399" dirty="0" err="1">
                <a:solidFill>
                  <a:srgbClr val="000000"/>
                </a:solidFill>
                <a:latin typeface="Canva Sans Bold"/>
              </a:rPr>
              <a:t>ve</a:t>
            </a:r>
            <a:r>
              <a:rPr lang="en-US" sz="3399" dirty="0">
                <a:solidFill>
                  <a:srgbClr val="000000"/>
                </a:solidFill>
                <a:latin typeface="Canva Sans Bold"/>
              </a:rPr>
              <a:t> </a:t>
            </a:r>
            <a:r>
              <a:rPr lang="en-US" sz="3399" dirty="0" err="1">
                <a:solidFill>
                  <a:srgbClr val="000000"/>
                </a:solidFill>
                <a:latin typeface="Canva Sans Bold"/>
              </a:rPr>
              <a:t>Depolanması</a:t>
            </a:r>
            <a:endParaRPr lang="en-US" sz="3399" dirty="0">
              <a:solidFill>
                <a:srgbClr val="000000"/>
              </a:solidFill>
              <a:latin typeface="Canva Sans Bold"/>
            </a:endParaRPr>
          </a:p>
          <a:p>
            <a:pPr algn="just">
              <a:lnSpc>
                <a:spcPts val="4759"/>
              </a:lnSpc>
            </a:pPr>
            <a:endParaRPr dirty="0"/>
          </a:p>
          <a:p>
            <a:pPr algn="just">
              <a:lnSpc>
                <a:spcPts val="4759"/>
              </a:lnSpc>
            </a:pPr>
            <a:endParaRPr dirty="0"/>
          </a:p>
          <a:p>
            <a:pPr algn="just">
              <a:lnSpc>
                <a:spcPts val="4759"/>
              </a:lnSpc>
            </a:pPr>
            <a:r>
              <a:rPr lang="en-US" sz="3399" dirty="0">
                <a:solidFill>
                  <a:srgbClr val="000000"/>
                </a:solidFill>
                <a:latin typeface="Canva Sans"/>
              </a:rPr>
              <a:t>1-Bitkisel </a:t>
            </a:r>
            <a:r>
              <a:rPr lang="en-US" sz="3399" dirty="0" err="1">
                <a:solidFill>
                  <a:srgbClr val="000000"/>
                </a:solidFill>
                <a:latin typeface="Canva Sans"/>
              </a:rPr>
              <a:t>ürünlerin</a:t>
            </a:r>
            <a:r>
              <a:rPr lang="en-US" sz="3399" dirty="0">
                <a:solidFill>
                  <a:srgbClr val="000000"/>
                </a:solidFill>
                <a:latin typeface="Canva Sans"/>
              </a:rPr>
              <a:t> </a:t>
            </a:r>
            <a:r>
              <a:rPr lang="en-US" sz="3399" dirty="0" err="1">
                <a:solidFill>
                  <a:srgbClr val="000000"/>
                </a:solidFill>
                <a:latin typeface="Canva Sans"/>
              </a:rPr>
              <a:t>işlenmesine</a:t>
            </a:r>
            <a:r>
              <a:rPr lang="en-US" sz="3399" dirty="0">
                <a:solidFill>
                  <a:srgbClr val="000000"/>
                </a:solidFill>
                <a:latin typeface="Canva Sans"/>
              </a:rPr>
              <a:t> </a:t>
            </a:r>
            <a:r>
              <a:rPr lang="en-US" sz="3399" dirty="0" err="1">
                <a:solidFill>
                  <a:srgbClr val="000000"/>
                </a:solidFill>
                <a:latin typeface="Canva Sans"/>
              </a:rPr>
              <a:t>yönelik</a:t>
            </a:r>
            <a:r>
              <a:rPr lang="en-US" sz="3399" dirty="0">
                <a:solidFill>
                  <a:srgbClr val="000000"/>
                </a:solidFill>
                <a:latin typeface="Canva Sans"/>
              </a:rPr>
              <a:t> </a:t>
            </a:r>
            <a:r>
              <a:rPr lang="en-US" sz="3399" dirty="0" err="1">
                <a:solidFill>
                  <a:srgbClr val="000000"/>
                </a:solidFill>
                <a:latin typeface="Canva Sans"/>
              </a:rPr>
              <a:t>yatırımlar</a:t>
            </a:r>
            <a:endParaRPr lang="en-US" sz="3399" dirty="0">
              <a:solidFill>
                <a:srgbClr val="000000"/>
              </a:solidFill>
              <a:latin typeface="Canva Sans"/>
            </a:endParaRPr>
          </a:p>
          <a:p>
            <a:pPr algn="just">
              <a:lnSpc>
                <a:spcPts val="4759"/>
              </a:lnSpc>
            </a:pPr>
            <a:r>
              <a:rPr lang="en-US" sz="3399" dirty="0">
                <a:solidFill>
                  <a:srgbClr val="000000"/>
                </a:solidFill>
                <a:latin typeface="Canva Sans"/>
              </a:rPr>
              <a:t>2-Hayvansal </a:t>
            </a:r>
            <a:r>
              <a:rPr lang="en-US" sz="3399" dirty="0" err="1">
                <a:solidFill>
                  <a:srgbClr val="000000"/>
                </a:solidFill>
                <a:latin typeface="Canva Sans"/>
              </a:rPr>
              <a:t>ürünlerin</a:t>
            </a:r>
            <a:r>
              <a:rPr lang="en-US" sz="3399" dirty="0">
                <a:solidFill>
                  <a:srgbClr val="000000"/>
                </a:solidFill>
                <a:latin typeface="Canva Sans"/>
              </a:rPr>
              <a:t> </a:t>
            </a:r>
            <a:r>
              <a:rPr lang="en-US" sz="3399" dirty="0" err="1">
                <a:solidFill>
                  <a:srgbClr val="000000"/>
                </a:solidFill>
                <a:latin typeface="Canva Sans"/>
              </a:rPr>
              <a:t>işlenmesine</a:t>
            </a:r>
            <a:r>
              <a:rPr lang="en-US" sz="3399" dirty="0">
                <a:solidFill>
                  <a:srgbClr val="000000"/>
                </a:solidFill>
                <a:latin typeface="Canva Sans"/>
              </a:rPr>
              <a:t> </a:t>
            </a:r>
            <a:r>
              <a:rPr lang="en-US" sz="3399" dirty="0" err="1">
                <a:solidFill>
                  <a:srgbClr val="000000"/>
                </a:solidFill>
                <a:latin typeface="Canva Sans"/>
              </a:rPr>
              <a:t>yönelik</a:t>
            </a:r>
            <a:r>
              <a:rPr lang="en-US" sz="3399" dirty="0">
                <a:solidFill>
                  <a:srgbClr val="000000"/>
                </a:solidFill>
                <a:latin typeface="Canva Sans"/>
              </a:rPr>
              <a:t> </a:t>
            </a:r>
            <a:r>
              <a:rPr lang="en-US" sz="3399" dirty="0" err="1">
                <a:solidFill>
                  <a:srgbClr val="000000"/>
                </a:solidFill>
                <a:latin typeface="Canva Sans"/>
              </a:rPr>
              <a:t>yatırımlar</a:t>
            </a:r>
            <a:endParaRPr lang="en-US" sz="3399" dirty="0">
              <a:solidFill>
                <a:srgbClr val="000000"/>
              </a:solidFill>
              <a:latin typeface="Canva Sans"/>
            </a:endParaRPr>
          </a:p>
          <a:p>
            <a:pPr algn="just">
              <a:lnSpc>
                <a:spcPts val="4759"/>
              </a:lnSpc>
            </a:pPr>
            <a:r>
              <a:rPr lang="en-US" sz="3399" spc="-163" dirty="0">
                <a:solidFill>
                  <a:srgbClr val="000000"/>
                </a:solidFill>
                <a:latin typeface="Canva Sans"/>
              </a:rPr>
              <a:t>3-Süt </a:t>
            </a:r>
            <a:r>
              <a:rPr lang="en-US" sz="3399" spc="-163" dirty="0" err="1">
                <a:solidFill>
                  <a:srgbClr val="000000"/>
                </a:solidFill>
                <a:latin typeface="Canva Sans"/>
              </a:rPr>
              <a:t>ve</a:t>
            </a:r>
            <a:r>
              <a:rPr lang="en-US" sz="3399" spc="-163" dirty="0">
                <a:solidFill>
                  <a:srgbClr val="000000"/>
                </a:solidFill>
                <a:latin typeface="Canva Sans"/>
              </a:rPr>
              <a:t> </a:t>
            </a:r>
            <a:r>
              <a:rPr lang="en-US" sz="3399" spc="-163" dirty="0" err="1">
                <a:solidFill>
                  <a:srgbClr val="000000"/>
                </a:solidFill>
                <a:latin typeface="Canva Sans"/>
              </a:rPr>
              <a:t>süt</a:t>
            </a:r>
            <a:r>
              <a:rPr lang="en-US" sz="3399" spc="-163" dirty="0">
                <a:solidFill>
                  <a:srgbClr val="000000"/>
                </a:solidFill>
                <a:latin typeface="Canva Sans"/>
              </a:rPr>
              <a:t> </a:t>
            </a:r>
            <a:r>
              <a:rPr lang="en-US" sz="3399" spc="-163" dirty="0" err="1">
                <a:solidFill>
                  <a:srgbClr val="000000"/>
                </a:solidFill>
                <a:latin typeface="Canva Sans"/>
              </a:rPr>
              <a:t>ürünlerinin</a:t>
            </a:r>
            <a:r>
              <a:rPr lang="en-US" sz="3399" spc="-163" dirty="0">
                <a:solidFill>
                  <a:srgbClr val="000000"/>
                </a:solidFill>
                <a:latin typeface="Canva Sans"/>
              </a:rPr>
              <a:t> </a:t>
            </a:r>
            <a:r>
              <a:rPr lang="en-US" sz="3399" spc="-163" dirty="0" err="1">
                <a:solidFill>
                  <a:srgbClr val="000000"/>
                </a:solidFill>
                <a:latin typeface="Canva Sans"/>
              </a:rPr>
              <a:t>işlenmesi</a:t>
            </a:r>
            <a:r>
              <a:rPr lang="en-US" sz="3399" spc="-163" dirty="0">
                <a:solidFill>
                  <a:srgbClr val="000000"/>
                </a:solidFill>
                <a:latin typeface="Canva Sans"/>
              </a:rPr>
              <a:t>, </a:t>
            </a:r>
            <a:r>
              <a:rPr lang="en-US" sz="3399" spc="-163" dirty="0" err="1">
                <a:solidFill>
                  <a:srgbClr val="000000"/>
                </a:solidFill>
                <a:latin typeface="Canva Sans"/>
              </a:rPr>
              <a:t>soğutulması</a:t>
            </a:r>
            <a:r>
              <a:rPr lang="en-US" sz="3399" spc="-163" dirty="0">
                <a:solidFill>
                  <a:srgbClr val="000000"/>
                </a:solidFill>
                <a:latin typeface="Canva Sans"/>
              </a:rPr>
              <a:t>, </a:t>
            </a:r>
            <a:r>
              <a:rPr lang="en-US" sz="3399" spc="-163" dirty="0" err="1">
                <a:solidFill>
                  <a:srgbClr val="000000"/>
                </a:solidFill>
                <a:latin typeface="Canva Sans"/>
              </a:rPr>
              <a:t>paketlenmesi</a:t>
            </a:r>
            <a:r>
              <a:rPr lang="en-US" sz="3399" spc="-163" dirty="0">
                <a:solidFill>
                  <a:srgbClr val="000000"/>
                </a:solidFill>
                <a:latin typeface="Canva Sans"/>
              </a:rPr>
              <a:t> </a:t>
            </a:r>
            <a:r>
              <a:rPr lang="en-US" sz="3399" spc="-163" dirty="0" err="1">
                <a:solidFill>
                  <a:srgbClr val="000000"/>
                </a:solidFill>
                <a:latin typeface="Canva Sans"/>
              </a:rPr>
              <a:t>ve</a:t>
            </a:r>
            <a:r>
              <a:rPr lang="en-US" sz="3399" spc="-163" dirty="0">
                <a:solidFill>
                  <a:srgbClr val="000000"/>
                </a:solidFill>
                <a:latin typeface="Canva Sans"/>
              </a:rPr>
              <a:t> </a:t>
            </a:r>
            <a:r>
              <a:rPr lang="en-US" sz="3399" spc="-163" dirty="0" err="1">
                <a:solidFill>
                  <a:srgbClr val="000000"/>
                </a:solidFill>
                <a:latin typeface="Canva Sans"/>
              </a:rPr>
              <a:t>depolanmasına</a:t>
            </a:r>
            <a:r>
              <a:rPr lang="en-US" sz="3399" spc="-163" dirty="0">
                <a:solidFill>
                  <a:srgbClr val="000000"/>
                </a:solidFill>
                <a:latin typeface="Canva Sans"/>
              </a:rPr>
              <a:t> </a:t>
            </a:r>
            <a:r>
              <a:rPr lang="en-US" sz="3399" spc="-163" dirty="0" err="1">
                <a:solidFill>
                  <a:srgbClr val="000000"/>
                </a:solidFill>
                <a:latin typeface="Canva Sans"/>
              </a:rPr>
              <a:t>yönelik</a:t>
            </a:r>
            <a:r>
              <a:rPr lang="en-US" sz="3399" spc="-163" dirty="0">
                <a:solidFill>
                  <a:srgbClr val="000000"/>
                </a:solidFill>
                <a:latin typeface="Canva Sans"/>
              </a:rPr>
              <a:t> </a:t>
            </a:r>
            <a:r>
              <a:rPr lang="en-US" sz="3399" spc="-163" dirty="0" err="1">
                <a:solidFill>
                  <a:srgbClr val="000000"/>
                </a:solidFill>
                <a:latin typeface="Canva Sans"/>
              </a:rPr>
              <a:t>yatırımlar</a:t>
            </a:r>
            <a:endParaRPr lang="en-US" sz="3399" spc="-163" dirty="0">
              <a:solidFill>
                <a:srgbClr val="000000"/>
              </a:solidFill>
              <a:latin typeface="Canva Sans"/>
            </a:endParaRPr>
          </a:p>
          <a:p>
            <a:pPr algn="just">
              <a:lnSpc>
                <a:spcPts val="4759"/>
              </a:lnSpc>
            </a:pPr>
            <a:r>
              <a:rPr lang="en-US" sz="3399" dirty="0">
                <a:solidFill>
                  <a:srgbClr val="000000"/>
                </a:solidFill>
                <a:latin typeface="Canva Sans"/>
              </a:rPr>
              <a:t>4-Süt </a:t>
            </a:r>
            <a:r>
              <a:rPr lang="en-US" sz="3399" dirty="0" err="1">
                <a:solidFill>
                  <a:srgbClr val="000000"/>
                </a:solidFill>
                <a:latin typeface="Canva Sans"/>
              </a:rPr>
              <a:t>toplama</a:t>
            </a:r>
            <a:r>
              <a:rPr lang="en-US" sz="3399" dirty="0">
                <a:solidFill>
                  <a:srgbClr val="000000"/>
                </a:solidFill>
                <a:latin typeface="Canva Sans"/>
              </a:rPr>
              <a:t> </a:t>
            </a:r>
            <a:r>
              <a:rPr lang="en-US" sz="3399" dirty="0" err="1">
                <a:solidFill>
                  <a:srgbClr val="000000"/>
                </a:solidFill>
                <a:latin typeface="Canva Sans"/>
              </a:rPr>
              <a:t>tesisleri</a:t>
            </a:r>
            <a:endParaRPr lang="en-US" sz="3399" dirty="0">
              <a:solidFill>
                <a:srgbClr val="000000"/>
              </a:solidFill>
              <a:latin typeface="Canva Sans"/>
            </a:endParaRPr>
          </a:p>
          <a:p>
            <a:pPr>
              <a:lnSpc>
                <a:spcPts val="4759"/>
              </a:lnSpc>
            </a:pPr>
            <a:r>
              <a:rPr lang="en-US" sz="3399" dirty="0">
                <a:solidFill>
                  <a:srgbClr val="000000"/>
                </a:solidFill>
                <a:latin typeface="Arimo"/>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10198614" y="4894076"/>
            <a:ext cx="8089386" cy="5392924"/>
          </a:xfrm>
          <a:prstGeom prst="rect">
            <a:avLst/>
          </a:prstGeom>
        </p:spPr>
      </p:pic>
      <p:sp>
        <p:nvSpPr>
          <p:cNvPr id="6" name="TextBox 6"/>
          <p:cNvSpPr txBox="1"/>
          <p:nvPr/>
        </p:nvSpPr>
        <p:spPr>
          <a:xfrm>
            <a:off x="10386783" y="1154430"/>
            <a:ext cx="7713047" cy="2999038"/>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Bitkisel ve Hayvansal Ürünlerin İşlenmesi, Paketlenmesi </a:t>
            </a:r>
          </a:p>
          <a:p>
            <a:pPr algn="ctr">
              <a:lnSpc>
                <a:spcPts val="5994"/>
              </a:lnSpc>
            </a:pPr>
            <a:r>
              <a:rPr lang="en-US" sz="4281">
                <a:solidFill>
                  <a:srgbClr val="000000"/>
                </a:solidFill>
                <a:latin typeface="Roboto Bold"/>
              </a:rPr>
              <a:t>ve Depolanması</a:t>
            </a:r>
          </a:p>
          <a:p>
            <a:pPr algn="ctr">
              <a:lnSpc>
                <a:spcPts val="5994"/>
              </a:lnSpc>
            </a:pPr>
            <a:r>
              <a:rPr lang="en-US" sz="4281">
                <a:solidFill>
                  <a:srgbClr val="000000"/>
                </a:solidFill>
                <a:latin typeface="Roboto Bold"/>
              </a:rPr>
              <a:t> Genel Hususlar</a:t>
            </a:r>
          </a:p>
        </p:txBody>
      </p:sp>
      <p:sp>
        <p:nvSpPr>
          <p:cNvPr id="7" name="TextBox 7"/>
          <p:cNvSpPr txBox="1"/>
          <p:nvPr/>
        </p:nvSpPr>
        <p:spPr>
          <a:xfrm>
            <a:off x="303701" y="1543181"/>
            <a:ext cx="9548767" cy="5400040"/>
          </a:xfrm>
          <a:prstGeom prst="rect">
            <a:avLst/>
          </a:prstGeom>
        </p:spPr>
        <p:txBody>
          <a:bodyPr lIns="0" tIns="0" rIns="0" bIns="0" rtlCol="0" anchor="t">
            <a:spAutoFit/>
          </a:bodyPr>
          <a:lstStyle/>
          <a:p>
            <a:pPr algn="just">
              <a:lnSpc>
                <a:spcPts val="4759"/>
              </a:lnSpc>
            </a:pPr>
            <a:r>
              <a:rPr lang="en-US" sz="3399">
                <a:solidFill>
                  <a:srgbClr val="000000"/>
                </a:solidFill>
                <a:latin typeface="Canva Sans"/>
              </a:rPr>
              <a:t>•Konu kodu AİFG-A olmalıdır. </a:t>
            </a:r>
          </a:p>
          <a:p>
            <a:pPr algn="just">
              <a:lnSpc>
                <a:spcPts val="4759"/>
              </a:lnSpc>
            </a:pPr>
            <a:endParaRPr/>
          </a:p>
          <a:p>
            <a:pPr algn="just">
              <a:lnSpc>
                <a:spcPts val="4759"/>
              </a:lnSpc>
            </a:pPr>
            <a:r>
              <a:rPr lang="en-US" sz="3399">
                <a:solidFill>
                  <a:srgbClr val="000000"/>
                </a:solidFill>
                <a:latin typeface="Canva Sans"/>
              </a:rPr>
              <a:t>•Bu başlık altında birincil üretimi destekleyen altyapı sistemleri dahil yeni tesislerin yapımı, kısmen yapılmış yatırımların tamamlanması, faal olan mevcut tesislerin kapasite artırımı ile teknoloji yenileme ve/veya modernizasyonu niteliğindeki başvurular kabul edilecektir. </a:t>
            </a:r>
          </a:p>
          <a:p>
            <a:pPr>
              <a:lnSpc>
                <a:spcPts val="4759"/>
              </a:lnSpc>
            </a:pPr>
            <a:r>
              <a:rPr lang="en-US" sz="3399">
                <a:solidFill>
                  <a:srgbClr val="000000"/>
                </a:solidFill>
                <a:latin typeface="Arimo"/>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10198614" y="4894076"/>
            <a:ext cx="8089386" cy="5392924"/>
          </a:xfrm>
          <a:prstGeom prst="rect">
            <a:avLst/>
          </a:prstGeom>
        </p:spPr>
      </p:pic>
      <p:sp>
        <p:nvSpPr>
          <p:cNvPr id="6" name="TextBox 6"/>
          <p:cNvSpPr txBox="1"/>
          <p:nvPr/>
        </p:nvSpPr>
        <p:spPr>
          <a:xfrm>
            <a:off x="10386783" y="1154430"/>
            <a:ext cx="7713047" cy="2999038"/>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Bitkisel ve Hayvansal Ürünlerin İşlenmesi, Paketlenmesi </a:t>
            </a:r>
          </a:p>
          <a:p>
            <a:pPr algn="ctr">
              <a:lnSpc>
                <a:spcPts val="5994"/>
              </a:lnSpc>
            </a:pPr>
            <a:r>
              <a:rPr lang="en-US" sz="4281">
                <a:solidFill>
                  <a:srgbClr val="000000"/>
                </a:solidFill>
                <a:latin typeface="Roboto Bold"/>
              </a:rPr>
              <a:t>ve Depolanması</a:t>
            </a:r>
          </a:p>
          <a:p>
            <a:pPr algn="ctr">
              <a:lnSpc>
                <a:spcPts val="5994"/>
              </a:lnSpc>
            </a:pPr>
            <a:r>
              <a:rPr lang="en-US" sz="4281">
                <a:solidFill>
                  <a:srgbClr val="000000"/>
                </a:solidFill>
                <a:latin typeface="Roboto Bold"/>
              </a:rPr>
              <a:t> Genel Hususlar</a:t>
            </a:r>
          </a:p>
        </p:txBody>
      </p:sp>
      <p:sp>
        <p:nvSpPr>
          <p:cNvPr id="7" name="TextBox 7"/>
          <p:cNvSpPr txBox="1"/>
          <p:nvPr/>
        </p:nvSpPr>
        <p:spPr>
          <a:xfrm>
            <a:off x="323561" y="1154430"/>
            <a:ext cx="9548767" cy="7800341"/>
          </a:xfrm>
          <a:prstGeom prst="rect">
            <a:avLst/>
          </a:prstGeom>
        </p:spPr>
        <p:txBody>
          <a:bodyPr lIns="0" tIns="0" rIns="0" bIns="0" rtlCol="0" anchor="t">
            <a:spAutoFit/>
          </a:bodyPr>
          <a:lstStyle/>
          <a:p>
            <a:pPr algn="just">
              <a:lnSpc>
                <a:spcPts val="4759"/>
              </a:lnSpc>
            </a:pPr>
            <a:r>
              <a:rPr lang="en-US" sz="3399">
                <a:solidFill>
                  <a:srgbClr val="000000"/>
                </a:solidFill>
                <a:latin typeface="Canva Sans"/>
              </a:rPr>
              <a:t>•Kapasite artırımı ile teknoloji yenileme ve/veya modernizasyon niteliğinde, inşai faaliyet içermeyen makine ve ekipman alımları için başvuru yapılması durumunda il/ilçe müdürlüklerinden alınacak kapasite bildirir belge (Makinenin nevine bağlı olarak Bakanlık kayıt sistemlerinden herhangi birine kayıtlı olunduğunu gösteren belge, işletmenin kapasite raporu, işletme kayıt/onay belgesi vb. belgelerden herhangi biri) sunulması halinde Yapı Ruhsatı ve Yapı Kullanım İzin/Yapı Kayıt Belgesi şartı aranmaz.</a:t>
            </a:r>
          </a:p>
          <a:p>
            <a:pPr>
              <a:lnSpc>
                <a:spcPts val="4759"/>
              </a:lnSpc>
            </a:pP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BEBDB"/>
        </a:solidFill>
        <a:effectLst/>
      </p:bgPr>
    </p:bg>
    <p:spTree>
      <p:nvGrpSpPr>
        <p:cNvPr id="1" name=""/>
        <p:cNvGrpSpPr/>
        <p:nvPr/>
      </p:nvGrpSpPr>
      <p:grpSpPr>
        <a:xfrm>
          <a:off x="0" y="0"/>
          <a:ext cx="0" cy="0"/>
          <a:chOff x="0" y="0"/>
          <a:chExt cx="0" cy="0"/>
        </a:xfrm>
      </p:grpSpPr>
      <p:grpSp>
        <p:nvGrpSpPr>
          <p:cNvPr id="2" name="Group 2"/>
          <p:cNvGrpSpPr/>
          <p:nvPr/>
        </p:nvGrpSpPr>
        <p:grpSpPr>
          <a:xfrm>
            <a:off x="10198614" y="0"/>
            <a:ext cx="8089386" cy="10287000"/>
            <a:chOff x="0" y="0"/>
            <a:chExt cx="2130538" cy="2709333"/>
          </a:xfrm>
        </p:grpSpPr>
        <p:sp>
          <p:nvSpPr>
            <p:cNvPr id="3" name="Freeform 3"/>
            <p:cNvSpPr/>
            <p:nvPr/>
          </p:nvSpPr>
          <p:spPr>
            <a:xfrm>
              <a:off x="0" y="0"/>
              <a:ext cx="2130538" cy="2709333"/>
            </a:xfrm>
            <a:custGeom>
              <a:avLst/>
              <a:gdLst/>
              <a:ahLst/>
              <a:cxnLst/>
              <a:rect l="l" t="t" r="r" b="b"/>
              <a:pathLst>
                <a:path w="2130538" h="2709333">
                  <a:moveTo>
                    <a:pt x="0" y="0"/>
                  </a:moveTo>
                  <a:lnTo>
                    <a:pt x="2130538" y="0"/>
                  </a:lnTo>
                  <a:lnTo>
                    <a:pt x="2130538" y="2709333"/>
                  </a:lnTo>
                  <a:lnTo>
                    <a:pt x="0" y="2709333"/>
                  </a:lnTo>
                  <a:close/>
                </a:path>
              </a:pathLst>
            </a:custGeom>
            <a:solidFill>
              <a:srgbClr val="2D9D49">
                <a:alpha val="82745"/>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10198614" y="4894076"/>
            <a:ext cx="8089386" cy="5392924"/>
          </a:xfrm>
          <a:prstGeom prst="rect">
            <a:avLst/>
          </a:prstGeom>
        </p:spPr>
      </p:pic>
      <p:sp>
        <p:nvSpPr>
          <p:cNvPr id="6" name="TextBox 6"/>
          <p:cNvSpPr txBox="1"/>
          <p:nvPr/>
        </p:nvSpPr>
        <p:spPr>
          <a:xfrm>
            <a:off x="10386783" y="1154430"/>
            <a:ext cx="7713047" cy="2999038"/>
          </a:xfrm>
          <a:prstGeom prst="rect">
            <a:avLst/>
          </a:prstGeom>
        </p:spPr>
        <p:txBody>
          <a:bodyPr lIns="0" tIns="0" rIns="0" bIns="0" rtlCol="0" anchor="t">
            <a:spAutoFit/>
          </a:bodyPr>
          <a:lstStyle/>
          <a:p>
            <a:pPr algn="ctr">
              <a:lnSpc>
                <a:spcPts val="5994"/>
              </a:lnSpc>
            </a:pPr>
            <a:r>
              <a:rPr lang="en-US" sz="4281">
                <a:solidFill>
                  <a:srgbClr val="000000"/>
                </a:solidFill>
                <a:latin typeface="Roboto Bold"/>
              </a:rPr>
              <a:t>Bitkisel ve Hayvansal Ürünlerin İşlenmesi, Paketlenmesi ve Depolanması</a:t>
            </a:r>
          </a:p>
          <a:p>
            <a:pPr algn="ctr">
              <a:lnSpc>
                <a:spcPts val="5994"/>
              </a:lnSpc>
            </a:pPr>
            <a:r>
              <a:rPr lang="en-US" sz="4281">
                <a:solidFill>
                  <a:srgbClr val="000000"/>
                </a:solidFill>
                <a:latin typeface="Roboto Bold"/>
              </a:rPr>
              <a:t> Özel Hususlar</a:t>
            </a:r>
          </a:p>
        </p:txBody>
      </p:sp>
      <p:sp>
        <p:nvSpPr>
          <p:cNvPr id="7" name="TextBox 7"/>
          <p:cNvSpPr txBox="1"/>
          <p:nvPr/>
        </p:nvSpPr>
        <p:spPr>
          <a:xfrm>
            <a:off x="303701" y="1473517"/>
            <a:ext cx="9548767" cy="7200266"/>
          </a:xfrm>
          <a:prstGeom prst="rect">
            <a:avLst/>
          </a:prstGeom>
        </p:spPr>
        <p:txBody>
          <a:bodyPr lIns="0" tIns="0" rIns="0" bIns="0" rtlCol="0" anchor="t">
            <a:spAutoFit/>
          </a:bodyPr>
          <a:lstStyle/>
          <a:p>
            <a:pPr algn="just">
              <a:lnSpc>
                <a:spcPts val="4759"/>
              </a:lnSpc>
            </a:pPr>
            <a:r>
              <a:rPr lang="en-US" sz="3399">
                <a:solidFill>
                  <a:srgbClr val="000000"/>
                </a:solidFill>
                <a:latin typeface="Canva Sans"/>
              </a:rPr>
              <a:t>•Soğutuculu araçların sadece frigorifik kasa veya soğutma tankı kısımları konusunda proje kabulü yapılacaktır. </a:t>
            </a:r>
          </a:p>
          <a:p>
            <a:pPr algn="just">
              <a:lnSpc>
                <a:spcPts val="4759"/>
              </a:lnSpc>
            </a:pPr>
            <a:endParaRPr/>
          </a:p>
          <a:p>
            <a:pPr algn="just">
              <a:lnSpc>
                <a:spcPts val="4759"/>
              </a:lnSpc>
            </a:pPr>
            <a:r>
              <a:rPr lang="en-US" sz="3399">
                <a:solidFill>
                  <a:srgbClr val="000000"/>
                </a:solidFill>
                <a:latin typeface="Canva Sans"/>
              </a:rPr>
              <a:t>• Yatırımcının tarımsal üretimiyle orantılı; çiftlik içinde üretilen ürünlerin işlenmesine yönelik işleme tesisleri, soğuk hava deposu, soğuk oda, soğuk hava deposunun müştemilatı olarak kullanılan plastik kasalar, şoklama ünitesi, çelik silo uygun harcama kapsamındadır.</a:t>
            </a:r>
          </a:p>
          <a:p>
            <a:pPr>
              <a:lnSpc>
                <a:spcPts val="4759"/>
              </a:lnSpc>
            </a:pP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3858</Words>
  <Application>Microsoft Office PowerPoint</Application>
  <PresentationFormat>Özel</PresentationFormat>
  <Paragraphs>351</Paragraphs>
  <Slides>59</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59</vt:i4>
      </vt:variant>
    </vt:vector>
  </HeadingPairs>
  <TitlesOfParts>
    <vt:vector size="69" baseType="lpstr">
      <vt:lpstr>Arial</vt:lpstr>
      <vt:lpstr>Canva Sans Bold</vt:lpstr>
      <vt:lpstr>Roboto</vt:lpstr>
      <vt:lpstr>Calibri</vt:lpstr>
      <vt:lpstr>Public Sans Bold</vt:lpstr>
      <vt:lpstr>Public Sans</vt:lpstr>
      <vt:lpstr>Roboto Bold</vt:lpstr>
      <vt:lpstr>Arimo</vt:lpstr>
      <vt:lpstr>Canva Sans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KKYDP Alt Yapı</dc:title>
  <cp:lastModifiedBy>Törehan Barış ÇIVGIN</cp:lastModifiedBy>
  <cp:revision>9</cp:revision>
  <dcterms:created xsi:type="dcterms:W3CDTF">2006-08-16T00:00:00Z</dcterms:created>
  <dcterms:modified xsi:type="dcterms:W3CDTF">2022-12-13T11:46:20Z</dcterms:modified>
  <dc:identifier>DAFUem6xKK0</dc:identifier>
</cp:coreProperties>
</file>