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sldIdLst>
    <p:sldId id="273" r:id="rId2"/>
    <p:sldId id="257" r:id="rId3"/>
    <p:sldId id="260" r:id="rId4"/>
    <p:sldId id="258" r:id="rId5"/>
    <p:sldId id="265" r:id="rId6"/>
    <p:sldId id="259" r:id="rId7"/>
    <p:sldId id="261" r:id="rId8"/>
    <p:sldId id="272" r:id="rId9"/>
    <p:sldId id="262" r:id="rId10"/>
    <p:sldId id="270" r:id="rId11"/>
    <p:sldId id="263" r:id="rId12"/>
    <p:sldId id="264" r:id="rId13"/>
    <p:sldId id="266" r:id="rId14"/>
    <p:sldId id="276" r:id="rId15"/>
    <p:sldId id="278" r:id="rId16"/>
    <p:sldId id="277" r:id="rId17"/>
    <p:sldId id="282" r:id="rId18"/>
    <p:sldId id="280" r:id="rId19"/>
    <p:sldId id="274" r:id="rId20"/>
    <p:sldId id="26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9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0826A-8ABD-4DED-871F-24C9AB451AA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0047BFD5-B230-4D6A-BB11-243EFDBC78C4}">
      <dgm:prSet custT="1"/>
      <dgm:spPr/>
      <dgm:t>
        <a:bodyPr/>
        <a:lstStyle/>
        <a:p>
          <a:pPr rtl="0"/>
          <a:r>
            <a:rPr lang="tr-TR" sz="7200" b="1" dirty="0" smtClean="0">
              <a:solidFill>
                <a:schemeClr val="accent5">
                  <a:lumMod val="75000"/>
                </a:schemeClr>
              </a:solidFill>
            </a:rPr>
            <a:t>A</a:t>
          </a:r>
          <a:r>
            <a:rPr lang="tr-TR" sz="6600" b="1" dirty="0" smtClean="0">
              <a:solidFill>
                <a:schemeClr val="accent5">
                  <a:lumMod val="75000"/>
                </a:schemeClr>
              </a:solidFill>
            </a:rPr>
            <a:t> </a:t>
          </a:r>
          <a:r>
            <a:rPr lang="tr-TR" sz="6000" dirty="0" smtClean="0">
              <a:solidFill>
                <a:schemeClr val="accent5">
                  <a:lumMod val="75000"/>
                </a:schemeClr>
              </a:solidFill>
            </a:rPr>
            <a:t>İŞ PLANI</a:t>
          </a:r>
        </a:p>
        <a:p>
          <a:pPr rtl="0"/>
          <a:r>
            <a:rPr lang="tr-TR" sz="6000" dirty="0" smtClean="0">
              <a:solidFill>
                <a:schemeClr val="accent5">
                  <a:lumMod val="75000"/>
                </a:schemeClr>
              </a:solidFill>
            </a:rPr>
            <a:t>( MAKİNE EKİPMAN DESTEĞİ)</a:t>
          </a:r>
          <a:endParaRPr lang="tr-TR" sz="6000" dirty="0">
            <a:solidFill>
              <a:schemeClr val="accent5">
                <a:lumMod val="75000"/>
              </a:schemeClr>
            </a:solidFill>
          </a:endParaRPr>
        </a:p>
      </dgm:t>
    </dgm:pt>
    <dgm:pt modelId="{36F1289D-A9E6-4C89-B2DC-62C364CBCA62}" type="parTrans" cxnId="{3E21D070-84C7-4C16-A117-263E3EC6DA75}">
      <dgm:prSet/>
      <dgm:spPr/>
      <dgm:t>
        <a:bodyPr/>
        <a:lstStyle/>
        <a:p>
          <a:endParaRPr lang="tr-TR"/>
        </a:p>
      </dgm:t>
    </dgm:pt>
    <dgm:pt modelId="{C420E180-D5BB-4F87-BB9D-67D6C20DF452}" type="sibTrans" cxnId="{3E21D070-84C7-4C16-A117-263E3EC6DA75}">
      <dgm:prSet/>
      <dgm:spPr/>
      <dgm:t>
        <a:bodyPr/>
        <a:lstStyle/>
        <a:p>
          <a:endParaRPr lang="tr-TR"/>
        </a:p>
      </dgm:t>
    </dgm:pt>
    <dgm:pt modelId="{47241036-C45D-4C4D-83A3-21DEE16A37A7}" type="pres">
      <dgm:prSet presAssocID="{3AC0826A-8ABD-4DED-871F-24C9AB451AAA}" presName="cycle" presStyleCnt="0">
        <dgm:presLayoutVars>
          <dgm:dir/>
          <dgm:resizeHandles val="exact"/>
        </dgm:presLayoutVars>
      </dgm:prSet>
      <dgm:spPr/>
      <dgm:t>
        <a:bodyPr/>
        <a:lstStyle/>
        <a:p>
          <a:endParaRPr lang="tr-TR"/>
        </a:p>
      </dgm:t>
    </dgm:pt>
    <dgm:pt modelId="{C40FF942-CE1A-423A-9E0D-438EF5624F55}" type="pres">
      <dgm:prSet presAssocID="{0047BFD5-B230-4D6A-BB11-243EFDBC78C4}" presName="node" presStyleLbl="node1" presStyleIdx="0" presStyleCnt="1" custAng="0" custScaleX="221645" custScaleY="212570" custRadScaleRad="100115" custRadScaleInc="851">
        <dgm:presLayoutVars>
          <dgm:bulletEnabled val="1"/>
        </dgm:presLayoutVars>
      </dgm:prSet>
      <dgm:spPr/>
      <dgm:t>
        <a:bodyPr/>
        <a:lstStyle/>
        <a:p>
          <a:endParaRPr lang="tr-TR"/>
        </a:p>
      </dgm:t>
    </dgm:pt>
  </dgm:ptLst>
  <dgm:cxnLst>
    <dgm:cxn modelId="{61D13395-DAB2-458C-A127-4148D5E92EE9}" type="presOf" srcId="{3AC0826A-8ABD-4DED-871F-24C9AB451AAA}" destId="{47241036-C45D-4C4D-83A3-21DEE16A37A7}" srcOrd="0" destOrd="0" presId="urn:microsoft.com/office/officeart/2005/8/layout/cycle2"/>
    <dgm:cxn modelId="{3E21D070-84C7-4C16-A117-263E3EC6DA75}" srcId="{3AC0826A-8ABD-4DED-871F-24C9AB451AAA}" destId="{0047BFD5-B230-4D6A-BB11-243EFDBC78C4}" srcOrd="0" destOrd="0" parTransId="{36F1289D-A9E6-4C89-B2DC-62C364CBCA62}" sibTransId="{C420E180-D5BB-4F87-BB9D-67D6C20DF452}"/>
    <dgm:cxn modelId="{DF0C7769-07F2-41BE-8AAD-4E83DC533825}" type="presOf" srcId="{0047BFD5-B230-4D6A-BB11-243EFDBC78C4}" destId="{C40FF942-CE1A-423A-9E0D-438EF5624F55}" srcOrd="0" destOrd="0" presId="urn:microsoft.com/office/officeart/2005/8/layout/cycle2"/>
    <dgm:cxn modelId="{5A3D4B69-B375-468C-B72E-06A050BEB177}" type="presParOf" srcId="{47241036-C45D-4C4D-83A3-21DEE16A37A7}" destId="{C40FF942-CE1A-423A-9E0D-438EF5624F5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BCE8B-A1A0-442F-B193-DC0E80E107B0}"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tr-TR"/>
        </a:p>
      </dgm:t>
    </dgm:pt>
    <dgm:pt modelId="{CA0E336F-FB2D-486F-B663-6B4EDE3E877D}">
      <dgm:prSet/>
      <dgm:spPr/>
      <dgm:t>
        <a:bodyPr/>
        <a:lstStyle/>
        <a:p>
          <a:pPr rtl="0"/>
          <a:r>
            <a:rPr lang="tr-TR" dirty="0" smtClean="0">
              <a:solidFill>
                <a:srgbClr val="FF0000"/>
              </a:solidFill>
            </a:rPr>
            <a:t>TEŞEKKÜR EDERİZ.</a:t>
          </a:r>
          <a:endParaRPr lang="tr-TR" dirty="0">
            <a:solidFill>
              <a:srgbClr val="FF0000"/>
            </a:solidFill>
          </a:endParaRPr>
        </a:p>
      </dgm:t>
    </dgm:pt>
    <dgm:pt modelId="{B466341D-6469-4B61-AF34-AB88E73FB538}" type="parTrans" cxnId="{751B66E1-CFEF-4FEB-91B1-D203440DA245}">
      <dgm:prSet/>
      <dgm:spPr/>
      <dgm:t>
        <a:bodyPr/>
        <a:lstStyle/>
        <a:p>
          <a:endParaRPr lang="tr-TR"/>
        </a:p>
      </dgm:t>
    </dgm:pt>
    <dgm:pt modelId="{21FE84B1-B174-46DC-94F7-ABBA537DDF11}" type="sibTrans" cxnId="{751B66E1-CFEF-4FEB-91B1-D203440DA245}">
      <dgm:prSet/>
      <dgm:spPr/>
      <dgm:t>
        <a:bodyPr/>
        <a:lstStyle/>
        <a:p>
          <a:endParaRPr lang="tr-TR"/>
        </a:p>
      </dgm:t>
    </dgm:pt>
    <dgm:pt modelId="{47D0D1D5-1570-420F-AAF1-9FFD755D8F9C}">
      <dgm:prSet/>
      <dgm:spPr/>
      <dgm:t>
        <a:bodyPr/>
        <a:lstStyle/>
        <a:p>
          <a:pPr rtl="0"/>
          <a:r>
            <a:rPr lang="tr-TR" dirty="0" smtClean="0">
              <a:solidFill>
                <a:srgbClr val="FF0000"/>
              </a:solidFill>
            </a:rPr>
            <a:t>Mehmet TÜREDİ</a:t>
          </a:r>
          <a:endParaRPr lang="tr-TR" dirty="0">
            <a:solidFill>
              <a:srgbClr val="FF0000"/>
            </a:solidFill>
          </a:endParaRPr>
        </a:p>
      </dgm:t>
    </dgm:pt>
    <dgm:pt modelId="{481D7ED0-CD94-47F4-8BB0-004F4AB2C25F}" type="parTrans" cxnId="{A5144D33-A592-4FBE-9008-182ED893F445}">
      <dgm:prSet/>
      <dgm:spPr/>
      <dgm:t>
        <a:bodyPr/>
        <a:lstStyle/>
        <a:p>
          <a:endParaRPr lang="tr-TR"/>
        </a:p>
      </dgm:t>
    </dgm:pt>
    <dgm:pt modelId="{746CC095-831F-4F98-B349-499986B3E810}" type="sibTrans" cxnId="{A5144D33-A592-4FBE-9008-182ED893F445}">
      <dgm:prSet/>
      <dgm:spPr/>
      <dgm:t>
        <a:bodyPr/>
        <a:lstStyle/>
        <a:p>
          <a:endParaRPr lang="tr-TR"/>
        </a:p>
      </dgm:t>
    </dgm:pt>
    <dgm:pt modelId="{1AF115A5-E5D7-4C83-8987-C0FB9AEDD010}">
      <dgm:prSet/>
      <dgm:spPr/>
      <dgm:t>
        <a:bodyPr/>
        <a:lstStyle/>
        <a:p>
          <a:pPr rtl="0"/>
          <a:r>
            <a:rPr lang="tr-TR" dirty="0" smtClean="0">
              <a:solidFill>
                <a:srgbClr val="FF0000"/>
              </a:solidFill>
            </a:rPr>
            <a:t>Emine SEZGİN</a:t>
          </a:r>
          <a:endParaRPr lang="tr-TR" dirty="0">
            <a:solidFill>
              <a:srgbClr val="FF0000"/>
            </a:solidFill>
          </a:endParaRPr>
        </a:p>
      </dgm:t>
    </dgm:pt>
    <dgm:pt modelId="{456F5325-936C-4935-AA4B-3EC5AD085CEF}" type="parTrans" cxnId="{DE23CEDF-999D-4F94-8B2F-A4E0983E1DD1}">
      <dgm:prSet/>
      <dgm:spPr/>
      <dgm:t>
        <a:bodyPr/>
        <a:lstStyle/>
        <a:p>
          <a:endParaRPr lang="tr-TR"/>
        </a:p>
      </dgm:t>
    </dgm:pt>
    <dgm:pt modelId="{A398B2E2-7D8B-41B9-A641-0457EE801E83}" type="sibTrans" cxnId="{DE23CEDF-999D-4F94-8B2F-A4E0983E1DD1}">
      <dgm:prSet/>
      <dgm:spPr/>
      <dgm:t>
        <a:bodyPr/>
        <a:lstStyle/>
        <a:p>
          <a:endParaRPr lang="tr-TR"/>
        </a:p>
      </dgm:t>
    </dgm:pt>
    <dgm:pt modelId="{3CFEAADF-40A1-4E55-878D-B1308D45A52B}">
      <dgm:prSet/>
      <dgm:spPr/>
      <dgm:t>
        <a:bodyPr/>
        <a:lstStyle/>
        <a:p>
          <a:pPr rtl="0"/>
          <a:r>
            <a:rPr lang="tr-TR" dirty="0" smtClean="0">
              <a:solidFill>
                <a:srgbClr val="FF0000"/>
              </a:solidFill>
            </a:rPr>
            <a:t>Fatih ÖZYÖRÜK</a:t>
          </a:r>
          <a:endParaRPr lang="tr-TR" dirty="0">
            <a:solidFill>
              <a:srgbClr val="FF0000"/>
            </a:solidFill>
          </a:endParaRPr>
        </a:p>
      </dgm:t>
    </dgm:pt>
    <dgm:pt modelId="{BD5DC37A-EBCF-4895-8A88-190E055BF639}" type="parTrans" cxnId="{AF6B5616-E5F9-42D3-8B1D-B2DCE4DCE94C}">
      <dgm:prSet/>
      <dgm:spPr/>
      <dgm:t>
        <a:bodyPr/>
        <a:lstStyle/>
        <a:p>
          <a:endParaRPr lang="tr-TR"/>
        </a:p>
      </dgm:t>
    </dgm:pt>
    <dgm:pt modelId="{5DF89BA5-501F-470C-BF14-EEE11FD4CFEE}" type="sibTrans" cxnId="{AF6B5616-E5F9-42D3-8B1D-B2DCE4DCE94C}">
      <dgm:prSet/>
      <dgm:spPr/>
      <dgm:t>
        <a:bodyPr/>
        <a:lstStyle/>
        <a:p>
          <a:endParaRPr lang="tr-TR"/>
        </a:p>
      </dgm:t>
    </dgm:pt>
    <dgm:pt modelId="{9D7F9A81-1BAD-465C-B07A-87E84D1041B1}" type="pres">
      <dgm:prSet presAssocID="{EBBBCE8B-A1A0-442F-B193-DC0E80E107B0}" presName="Name0" presStyleCnt="0">
        <dgm:presLayoutVars>
          <dgm:chPref val="3"/>
          <dgm:dir/>
          <dgm:animLvl val="lvl"/>
          <dgm:resizeHandles/>
        </dgm:presLayoutVars>
      </dgm:prSet>
      <dgm:spPr/>
      <dgm:t>
        <a:bodyPr/>
        <a:lstStyle/>
        <a:p>
          <a:endParaRPr lang="tr-TR"/>
        </a:p>
      </dgm:t>
    </dgm:pt>
    <dgm:pt modelId="{BBE7D2B9-2955-4620-8BC8-C0B65F8B1241}" type="pres">
      <dgm:prSet presAssocID="{CA0E336F-FB2D-486F-B663-6B4EDE3E877D}" presName="horFlow" presStyleCnt="0"/>
      <dgm:spPr/>
    </dgm:pt>
    <dgm:pt modelId="{EE5A8BF5-B3B1-4F1A-92E0-1EB610748E61}" type="pres">
      <dgm:prSet presAssocID="{CA0E336F-FB2D-486F-B663-6B4EDE3E877D}" presName="bigChev" presStyleLbl="node1" presStyleIdx="0" presStyleCnt="1"/>
      <dgm:spPr/>
      <dgm:t>
        <a:bodyPr/>
        <a:lstStyle/>
        <a:p>
          <a:endParaRPr lang="tr-TR"/>
        </a:p>
      </dgm:t>
    </dgm:pt>
    <dgm:pt modelId="{3A6CA2D6-6F19-46DB-BA84-B7101BA4CE51}" type="pres">
      <dgm:prSet presAssocID="{481D7ED0-CD94-47F4-8BB0-004F4AB2C25F}" presName="parTrans" presStyleCnt="0"/>
      <dgm:spPr/>
    </dgm:pt>
    <dgm:pt modelId="{951CB978-8BFB-4DD6-A460-F0C419229CA9}" type="pres">
      <dgm:prSet presAssocID="{47D0D1D5-1570-420F-AAF1-9FFD755D8F9C}" presName="node" presStyleLbl="alignAccFollowNode1" presStyleIdx="0" presStyleCnt="3">
        <dgm:presLayoutVars>
          <dgm:bulletEnabled val="1"/>
        </dgm:presLayoutVars>
      </dgm:prSet>
      <dgm:spPr/>
      <dgm:t>
        <a:bodyPr/>
        <a:lstStyle/>
        <a:p>
          <a:endParaRPr lang="tr-TR"/>
        </a:p>
      </dgm:t>
    </dgm:pt>
    <dgm:pt modelId="{6B87D1F9-FC2B-4D5C-A08E-6B288076EAC7}" type="pres">
      <dgm:prSet presAssocID="{746CC095-831F-4F98-B349-499986B3E810}" presName="sibTrans" presStyleCnt="0"/>
      <dgm:spPr/>
    </dgm:pt>
    <dgm:pt modelId="{7664989B-0DFF-479D-824D-CDF961A99C69}" type="pres">
      <dgm:prSet presAssocID="{1AF115A5-E5D7-4C83-8987-C0FB9AEDD010}" presName="node" presStyleLbl="alignAccFollowNode1" presStyleIdx="1" presStyleCnt="3">
        <dgm:presLayoutVars>
          <dgm:bulletEnabled val="1"/>
        </dgm:presLayoutVars>
      </dgm:prSet>
      <dgm:spPr/>
      <dgm:t>
        <a:bodyPr/>
        <a:lstStyle/>
        <a:p>
          <a:endParaRPr lang="tr-TR"/>
        </a:p>
      </dgm:t>
    </dgm:pt>
    <dgm:pt modelId="{E961187A-CA29-4EA5-805F-2FF5C15AD9B6}" type="pres">
      <dgm:prSet presAssocID="{A398B2E2-7D8B-41B9-A641-0457EE801E83}" presName="sibTrans" presStyleCnt="0"/>
      <dgm:spPr/>
    </dgm:pt>
    <dgm:pt modelId="{49858AB1-23EB-425B-B906-DECAF9F816D7}" type="pres">
      <dgm:prSet presAssocID="{3CFEAADF-40A1-4E55-878D-B1308D45A52B}" presName="node" presStyleLbl="alignAccFollowNode1" presStyleIdx="2" presStyleCnt="3">
        <dgm:presLayoutVars>
          <dgm:bulletEnabled val="1"/>
        </dgm:presLayoutVars>
      </dgm:prSet>
      <dgm:spPr/>
      <dgm:t>
        <a:bodyPr/>
        <a:lstStyle/>
        <a:p>
          <a:endParaRPr lang="tr-TR"/>
        </a:p>
      </dgm:t>
    </dgm:pt>
  </dgm:ptLst>
  <dgm:cxnLst>
    <dgm:cxn modelId="{C6DAACC7-A8B3-4DD4-9CF8-918387FB6065}" type="presOf" srcId="{3CFEAADF-40A1-4E55-878D-B1308D45A52B}" destId="{49858AB1-23EB-425B-B906-DECAF9F816D7}" srcOrd="0" destOrd="0" presId="urn:microsoft.com/office/officeart/2005/8/layout/lProcess3"/>
    <dgm:cxn modelId="{5D8D1A99-FBF9-4B96-937D-182874A5D30E}" type="presOf" srcId="{47D0D1D5-1570-420F-AAF1-9FFD755D8F9C}" destId="{951CB978-8BFB-4DD6-A460-F0C419229CA9}" srcOrd="0" destOrd="0" presId="urn:microsoft.com/office/officeart/2005/8/layout/lProcess3"/>
    <dgm:cxn modelId="{751B66E1-CFEF-4FEB-91B1-D203440DA245}" srcId="{EBBBCE8B-A1A0-442F-B193-DC0E80E107B0}" destId="{CA0E336F-FB2D-486F-B663-6B4EDE3E877D}" srcOrd="0" destOrd="0" parTransId="{B466341D-6469-4B61-AF34-AB88E73FB538}" sibTransId="{21FE84B1-B174-46DC-94F7-ABBA537DDF11}"/>
    <dgm:cxn modelId="{552994B6-FF67-483F-B1BE-20059BB1E719}" type="presOf" srcId="{CA0E336F-FB2D-486F-B663-6B4EDE3E877D}" destId="{EE5A8BF5-B3B1-4F1A-92E0-1EB610748E61}" srcOrd="0" destOrd="0" presId="urn:microsoft.com/office/officeart/2005/8/layout/lProcess3"/>
    <dgm:cxn modelId="{8B789F16-EF93-4A7B-BAA1-A6E2A43FA5CB}" type="presOf" srcId="{EBBBCE8B-A1A0-442F-B193-DC0E80E107B0}" destId="{9D7F9A81-1BAD-465C-B07A-87E84D1041B1}" srcOrd="0" destOrd="0" presId="urn:microsoft.com/office/officeart/2005/8/layout/lProcess3"/>
    <dgm:cxn modelId="{DE23CEDF-999D-4F94-8B2F-A4E0983E1DD1}" srcId="{CA0E336F-FB2D-486F-B663-6B4EDE3E877D}" destId="{1AF115A5-E5D7-4C83-8987-C0FB9AEDD010}" srcOrd="1" destOrd="0" parTransId="{456F5325-936C-4935-AA4B-3EC5AD085CEF}" sibTransId="{A398B2E2-7D8B-41B9-A641-0457EE801E83}"/>
    <dgm:cxn modelId="{2F89A288-D95A-4ED7-A310-B47FAD34515D}" type="presOf" srcId="{1AF115A5-E5D7-4C83-8987-C0FB9AEDD010}" destId="{7664989B-0DFF-479D-824D-CDF961A99C69}" srcOrd="0" destOrd="0" presId="urn:microsoft.com/office/officeart/2005/8/layout/lProcess3"/>
    <dgm:cxn modelId="{A5144D33-A592-4FBE-9008-182ED893F445}" srcId="{CA0E336F-FB2D-486F-B663-6B4EDE3E877D}" destId="{47D0D1D5-1570-420F-AAF1-9FFD755D8F9C}" srcOrd="0" destOrd="0" parTransId="{481D7ED0-CD94-47F4-8BB0-004F4AB2C25F}" sibTransId="{746CC095-831F-4F98-B349-499986B3E810}"/>
    <dgm:cxn modelId="{AF6B5616-E5F9-42D3-8B1D-B2DCE4DCE94C}" srcId="{CA0E336F-FB2D-486F-B663-6B4EDE3E877D}" destId="{3CFEAADF-40A1-4E55-878D-B1308D45A52B}" srcOrd="2" destOrd="0" parTransId="{BD5DC37A-EBCF-4895-8A88-190E055BF639}" sibTransId="{5DF89BA5-501F-470C-BF14-EEE11FD4CFEE}"/>
    <dgm:cxn modelId="{181CBFE3-9807-4EBC-8307-CD74ABC247A2}" type="presParOf" srcId="{9D7F9A81-1BAD-465C-B07A-87E84D1041B1}" destId="{BBE7D2B9-2955-4620-8BC8-C0B65F8B1241}" srcOrd="0" destOrd="0" presId="urn:microsoft.com/office/officeart/2005/8/layout/lProcess3"/>
    <dgm:cxn modelId="{A255F610-F9F1-48D5-835B-94403EC09291}" type="presParOf" srcId="{BBE7D2B9-2955-4620-8BC8-C0B65F8B1241}" destId="{EE5A8BF5-B3B1-4F1A-92E0-1EB610748E61}" srcOrd="0" destOrd="0" presId="urn:microsoft.com/office/officeart/2005/8/layout/lProcess3"/>
    <dgm:cxn modelId="{C6C0CE67-18BD-414A-8D2D-EB19B1CC1463}" type="presParOf" srcId="{BBE7D2B9-2955-4620-8BC8-C0B65F8B1241}" destId="{3A6CA2D6-6F19-46DB-BA84-B7101BA4CE51}" srcOrd="1" destOrd="0" presId="urn:microsoft.com/office/officeart/2005/8/layout/lProcess3"/>
    <dgm:cxn modelId="{D6AEA632-2377-4042-B08B-BE46EA4C3C2F}" type="presParOf" srcId="{BBE7D2B9-2955-4620-8BC8-C0B65F8B1241}" destId="{951CB978-8BFB-4DD6-A460-F0C419229CA9}" srcOrd="2" destOrd="0" presId="urn:microsoft.com/office/officeart/2005/8/layout/lProcess3"/>
    <dgm:cxn modelId="{6C666394-CDEF-4B83-A54A-04FD91ECA1E4}" type="presParOf" srcId="{BBE7D2B9-2955-4620-8BC8-C0B65F8B1241}" destId="{6B87D1F9-FC2B-4D5C-A08E-6B288076EAC7}" srcOrd="3" destOrd="0" presId="urn:microsoft.com/office/officeart/2005/8/layout/lProcess3"/>
    <dgm:cxn modelId="{A38AB4E9-D6F9-4912-9214-0D8C91E5B685}" type="presParOf" srcId="{BBE7D2B9-2955-4620-8BC8-C0B65F8B1241}" destId="{7664989B-0DFF-479D-824D-CDF961A99C69}" srcOrd="4" destOrd="0" presId="urn:microsoft.com/office/officeart/2005/8/layout/lProcess3"/>
    <dgm:cxn modelId="{06531868-F90B-4F7A-A57C-DF7083A96F0D}" type="presParOf" srcId="{BBE7D2B9-2955-4620-8BC8-C0B65F8B1241}" destId="{E961187A-CA29-4EA5-805F-2FF5C15AD9B6}" srcOrd="5" destOrd="0" presId="urn:microsoft.com/office/officeart/2005/8/layout/lProcess3"/>
    <dgm:cxn modelId="{1F57A298-FE65-4170-8B19-11A839345DE3}" type="presParOf" srcId="{BBE7D2B9-2955-4620-8BC8-C0B65F8B1241}" destId="{49858AB1-23EB-425B-B906-DECAF9F816D7}"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FF942-CE1A-423A-9E0D-438EF5624F55}">
      <dsp:nvSpPr>
        <dsp:cNvPr id="0" name=""/>
        <dsp:cNvSpPr/>
      </dsp:nvSpPr>
      <dsp:spPr>
        <a:xfrm>
          <a:off x="5713" y="0"/>
          <a:ext cx="5272869" cy="505697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rtl="0">
            <a:lnSpc>
              <a:spcPct val="90000"/>
            </a:lnSpc>
            <a:spcBef>
              <a:spcPct val="0"/>
            </a:spcBef>
            <a:spcAft>
              <a:spcPct val="35000"/>
            </a:spcAft>
          </a:pPr>
          <a:r>
            <a:rPr lang="tr-TR" sz="7200" b="1" kern="1200" dirty="0" smtClean="0">
              <a:solidFill>
                <a:schemeClr val="accent5">
                  <a:lumMod val="75000"/>
                </a:schemeClr>
              </a:solidFill>
            </a:rPr>
            <a:t>A</a:t>
          </a:r>
          <a:r>
            <a:rPr lang="tr-TR" sz="6600" b="1" kern="1200" dirty="0" smtClean="0">
              <a:solidFill>
                <a:schemeClr val="accent5">
                  <a:lumMod val="75000"/>
                </a:schemeClr>
              </a:solidFill>
            </a:rPr>
            <a:t> </a:t>
          </a:r>
          <a:r>
            <a:rPr lang="tr-TR" sz="6000" kern="1200" dirty="0" smtClean="0">
              <a:solidFill>
                <a:schemeClr val="accent5">
                  <a:lumMod val="75000"/>
                </a:schemeClr>
              </a:solidFill>
            </a:rPr>
            <a:t>İŞ PLANI</a:t>
          </a:r>
        </a:p>
        <a:p>
          <a:pPr lvl="0" algn="ctr" defTabSz="3200400" rtl="0">
            <a:lnSpc>
              <a:spcPct val="90000"/>
            </a:lnSpc>
            <a:spcBef>
              <a:spcPct val="0"/>
            </a:spcBef>
            <a:spcAft>
              <a:spcPct val="35000"/>
            </a:spcAft>
          </a:pPr>
          <a:r>
            <a:rPr lang="tr-TR" sz="6000" kern="1200" dirty="0" smtClean="0">
              <a:solidFill>
                <a:schemeClr val="accent5">
                  <a:lumMod val="75000"/>
                </a:schemeClr>
              </a:solidFill>
            </a:rPr>
            <a:t>( MAKİNE EKİPMAN DESTEĞİ)</a:t>
          </a:r>
          <a:endParaRPr lang="tr-TR" sz="6000" kern="1200" dirty="0">
            <a:solidFill>
              <a:schemeClr val="accent5">
                <a:lumMod val="75000"/>
              </a:schemeClr>
            </a:solidFill>
          </a:endParaRPr>
        </a:p>
      </dsp:txBody>
      <dsp:txXfrm>
        <a:off x="777907" y="740577"/>
        <a:ext cx="3728481" cy="3575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A8BF5-B3B1-4F1A-92E0-1EB610748E61}">
      <dsp:nvSpPr>
        <dsp:cNvPr id="0" name=""/>
        <dsp:cNvSpPr/>
      </dsp:nvSpPr>
      <dsp:spPr>
        <a:xfrm>
          <a:off x="5351" y="1184158"/>
          <a:ext cx="2745225" cy="109809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tr-TR" sz="2800" kern="1200" dirty="0" smtClean="0">
              <a:solidFill>
                <a:srgbClr val="FF0000"/>
              </a:solidFill>
            </a:rPr>
            <a:t>TEŞEKKÜR EDERİZ.</a:t>
          </a:r>
          <a:endParaRPr lang="tr-TR" sz="2800" kern="1200" dirty="0">
            <a:solidFill>
              <a:srgbClr val="FF0000"/>
            </a:solidFill>
          </a:endParaRPr>
        </a:p>
      </dsp:txBody>
      <dsp:txXfrm>
        <a:off x="554396" y="1184158"/>
        <a:ext cx="1647135" cy="1098090"/>
      </dsp:txXfrm>
    </dsp:sp>
    <dsp:sp modelId="{951CB978-8BFB-4DD6-A460-F0C419229CA9}">
      <dsp:nvSpPr>
        <dsp:cNvPr id="0" name=""/>
        <dsp:cNvSpPr/>
      </dsp:nvSpPr>
      <dsp:spPr>
        <a:xfrm>
          <a:off x="2393696" y="1277496"/>
          <a:ext cx="2278536" cy="911414"/>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dirty="0" smtClean="0">
              <a:solidFill>
                <a:srgbClr val="FF0000"/>
              </a:solidFill>
            </a:rPr>
            <a:t>Mehmet TÜREDİ</a:t>
          </a:r>
          <a:endParaRPr lang="tr-TR" sz="2400" kern="1200" dirty="0">
            <a:solidFill>
              <a:srgbClr val="FF0000"/>
            </a:solidFill>
          </a:endParaRPr>
        </a:p>
      </dsp:txBody>
      <dsp:txXfrm>
        <a:off x="2849403" y="1277496"/>
        <a:ext cx="1367122" cy="911414"/>
      </dsp:txXfrm>
    </dsp:sp>
    <dsp:sp modelId="{7664989B-0DFF-479D-824D-CDF961A99C69}">
      <dsp:nvSpPr>
        <dsp:cNvPr id="0" name=""/>
        <dsp:cNvSpPr/>
      </dsp:nvSpPr>
      <dsp:spPr>
        <a:xfrm>
          <a:off x="4353238" y="1277496"/>
          <a:ext cx="2278536" cy="911414"/>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dirty="0" smtClean="0">
              <a:solidFill>
                <a:srgbClr val="FF0000"/>
              </a:solidFill>
            </a:rPr>
            <a:t>Emine SEZGİN</a:t>
          </a:r>
          <a:endParaRPr lang="tr-TR" sz="2400" kern="1200" dirty="0">
            <a:solidFill>
              <a:srgbClr val="FF0000"/>
            </a:solidFill>
          </a:endParaRPr>
        </a:p>
      </dsp:txBody>
      <dsp:txXfrm>
        <a:off x="4808945" y="1277496"/>
        <a:ext cx="1367122" cy="911414"/>
      </dsp:txXfrm>
    </dsp:sp>
    <dsp:sp modelId="{49858AB1-23EB-425B-B906-DECAF9F816D7}">
      <dsp:nvSpPr>
        <dsp:cNvPr id="0" name=""/>
        <dsp:cNvSpPr/>
      </dsp:nvSpPr>
      <dsp:spPr>
        <a:xfrm>
          <a:off x="6312780" y="1277496"/>
          <a:ext cx="2278536" cy="911414"/>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dirty="0" smtClean="0">
              <a:solidFill>
                <a:srgbClr val="FF0000"/>
              </a:solidFill>
            </a:rPr>
            <a:t>Fatih ÖZYÖRÜK</a:t>
          </a:r>
          <a:endParaRPr lang="tr-TR" sz="2400" kern="1200" dirty="0">
            <a:solidFill>
              <a:srgbClr val="FF0000"/>
            </a:solidFill>
          </a:endParaRPr>
        </a:p>
      </dsp:txBody>
      <dsp:txXfrm>
        <a:off x="6768487" y="1277496"/>
        <a:ext cx="1367122" cy="9114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47149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182806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173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429159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7021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300886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40497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218195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211190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3FF14C-E801-4430-9266-47B0A8A69754}" type="datetimeFigureOut">
              <a:rPr lang="tr-TR" smtClean="0"/>
              <a:t>13.12.2022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12466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33FF14C-E801-4430-9266-47B0A8A69754}" type="datetimeFigureOut">
              <a:rPr lang="tr-TR" smtClean="0"/>
              <a:t>13.12.2022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241054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33FF14C-E801-4430-9266-47B0A8A69754}" type="datetimeFigureOut">
              <a:rPr lang="tr-TR" smtClean="0"/>
              <a:t>13.12.2022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395838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3FF14C-E801-4430-9266-47B0A8A69754}" type="datetimeFigureOut">
              <a:rPr lang="tr-TR" smtClean="0"/>
              <a:t>13.12.2022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287003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FF14C-E801-4430-9266-47B0A8A69754}" type="datetimeFigureOut">
              <a:rPr lang="tr-TR" smtClean="0"/>
              <a:t>13.12.2022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348759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33FF14C-E801-4430-9266-47B0A8A69754}" type="datetimeFigureOut">
              <a:rPr lang="tr-TR" smtClean="0"/>
              <a:t>13.12.2022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77730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33FF14C-E801-4430-9266-47B0A8A69754}" type="datetimeFigureOut">
              <a:rPr lang="tr-TR" smtClean="0"/>
              <a:t>13.12.2022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61EDA9-4275-4739-8637-31F00DC1EFC5}" type="slidenum">
              <a:rPr lang="tr-TR" smtClean="0"/>
              <a:t>‹#›</a:t>
            </a:fld>
            <a:endParaRPr lang="tr-TR"/>
          </a:p>
        </p:txBody>
      </p:sp>
    </p:spTree>
    <p:extLst>
      <p:ext uri="{BB962C8B-B14F-4D97-AF65-F5344CB8AC3E}">
        <p14:creationId xmlns:p14="http://schemas.microsoft.com/office/powerpoint/2010/main" val="174327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3FF14C-E801-4430-9266-47B0A8A69754}" type="datetimeFigureOut">
              <a:rPr lang="tr-TR" smtClean="0"/>
              <a:t>13.12.2022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61EDA9-4275-4739-8637-31F00DC1EFC5}" type="slidenum">
              <a:rPr lang="tr-TR" smtClean="0"/>
              <a:t>‹#›</a:t>
            </a:fld>
            <a:endParaRPr lang="tr-TR"/>
          </a:p>
        </p:txBody>
      </p:sp>
    </p:spTree>
    <p:extLst>
      <p:ext uri="{BB962C8B-B14F-4D97-AF65-F5344CB8AC3E}">
        <p14:creationId xmlns:p14="http://schemas.microsoft.com/office/powerpoint/2010/main" val="3432889528"/>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52667633"/>
              </p:ext>
            </p:extLst>
          </p:nvPr>
        </p:nvGraphicFramePr>
        <p:xfrm>
          <a:off x="4333585" y="-191195"/>
          <a:ext cx="5278583" cy="5062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HFS Sırttan Askılı Zeytin Toplama, Silkeleme Makinası - YouTube"/>
          <p:cNvSpPr>
            <a:spLocks noGrp="1" noChangeAspect="1" noChangeArrowheads="1"/>
          </p:cNvSpPr>
          <p:nvPr>
            <p:ph type="title"/>
          </p:nvPr>
        </p:nvSpPr>
        <p:spPr bwMode="auto">
          <a:xfrm>
            <a:off x="1597092" y="1187871"/>
            <a:ext cx="7125292" cy="13520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tr-TR" dirty="0"/>
          </a:p>
        </p:txBody>
      </p:sp>
      <p:pic>
        <p:nvPicPr>
          <p:cNvPr id="1028" name="Picture 4" descr="SOLAX Güç Ürünleri &amp; Tarım Makinalar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4" y="0"/>
            <a:ext cx="2464724" cy="22557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l Dinlendir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684" y="2306536"/>
            <a:ext cx="2143125" cy="231383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Universal Kuru Pompa Keçi Dörtlü Süt Sağma Makinesi 40 Litre - Barbaros  Motor 4'lü Sağım"/>
          <p:cNvSpPr>
            <a:spLocks noChangeAspect="1" noChangeArrowheads="1"/>
          </p:cNvSpPr>
          <p:nvPr/>
        </p:nvSpPr>
        <p:spPr bwMode="auto">
          <a:xfrm flipH="1" flipV="1">
            <a:off x="2425163" y="3951078"/>
            <a:ext cx="2299237" cy="22992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9"/>
          <a:stretch>
            <a:fillRect/>
          </a:stretch>
        </p:blipFill>
        <p:spPr>
          <a:xfrm>
            <a:off x="3794899" y="4627042"/>
            <a:ext cx="2143125" cy="2143125"/>
          </a:xfrm>
          <a:prstGeom prst="rect">
            <a:avLst/>
          </a:prstGeom>
        </p:spPr>
      </p:pic>
      <p:pic>
        <p:nvPicPr>
          <p:cNvPr id="13" name="Resim 12"/>
          <p:cNvPicPr>
            <a:picLocks noChangeAspect="1"/>
          </p:cNvPicPr>
          <p:nvPr/>
        </p:nvPicPr>
        <p:blipFill>
          <a:blip r:embed="rId10"/>
          <a:stretch>
            <a:fillRect/>
          </a:stretch>
        </p:blipFill>
        <p:spPr>
          <a:xfrm>
            <a:off x="7231145" y="4430759"/>
            <a:ext cx="2390581" cy="2816475"/>
          </a:xfrm>
          <a:prstGeom prst="rect">
            <a:avLst/>
          </a:prstGeom>
        </p:spPr>
      </p:pic>
      <p:pic>
        <p:nvPicPr>
          <p:cNvPr id="14" name="Resim 13"/>
          <p:cNvPicPr>
            <a:picLocks noChangeAspect="1"/>
          </p:cNvPicPr>
          <p:nvPr/>
        </p:nvPicPr>
        <p:blipFill>
          <a:blip r:embed="rId11"/>
          <a:stretch>
            <a:fillRect/>
          </a:stretch>
        </p:blipFill>
        <p:spPr>
          <a:xfrm>
            <a:off x="178920" y="4671203"/>
            <a:ext cx="2734133" cy="1876565"/>
          </a:xfrm>
          <a:prstGeom prst="rect">
            <a:avLst/>
          </a:prstGeom>
        </p:spPr>
      </p:pic>
      <p:pic>
        <p:nvPicPr>
          <p:cNvPr id="15" name="Resim 14"/>
          <p:cNvPicPr>
            <a:picLocks noChangeAspect="1"/>
          </p:cNvPicPr>
          <p:nvPr/>
        </p:nvPicPr>
        <p:blipFill>
          <a:blip r:embed="rId12"/>
          <a:stretch>
            <a:fillRect/>
          </a:stretch>
        </p:blipFill>
        <p:spPr>
          <a:xfrm>
            <a:off x="2913053" y="2037373"/>
            <a:ext cx="2065743" cy="2339870"/>
          </a:xfrm>
          <a:prstGeom prst="rect">
            <a:avLst/>
          </a:prstGeom>
        </p:spPr>
      </p:pic>
    </p:spTree>
    <p:extLst>
      <p:ext uri="{BB962C8B-B14F-4D97-AF65-F5344CB8AC3E}">
        <p14:creationId xmlns:p14="http://schemas.microsoft.com/office/powerpoint/2010/main" val="126705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60396" y="1097281"/>
            <a:ext cx="7190071" cy="5005136"/>
          </a:xfrm>
        </p:spPr>
        <p:txBody>
          <a:bodyPr>
            <a:normAutofit/>
          </a:bodyPr>
          <a:lstStyle/>
          <a:p>
            <a:pPr algn="just"/>
            <a:r>
              <a:rPr lang="tr-TR" sz="2400" dirty="0" smtClean="0">
                <a:solidFill>
                  <a:srgbClr val="FF0000"/>
                </a:solidFill>
              </a:rPr>
              <a:t>Yatırım yeri hisseli ise; </a:t>
            </a:r>
            <a:r>
              <a:rPr lang="tr-TR" sz="2400" dirty="0" smtClean="0"/>
              <a:t>hissedarlardan birisinin başvuruda bulunması halinde makine ile ilgili özel şartlarda belirtilen en az arazi varlığı şartına uyması durumunda; diğer hissedarlardan muvafakat istenmez. En az arazi varlığına sahip olma şartını sağlayamayan yatırımcıların, diğer hissedarların arazilerini de kullanmak istemeleri durumunda ÇKS’ de kayıtlı, </a:t>
            </a:r>
            <a:r>
              <a:rPr lang="tr-TR" sz="2400" dirty="0" err="1" smtClean="0"/>
              <a:t>muvafakatlı</a:t>
            </a:r>
            <a:r>
              <a:rPr lang="tr-TR" sz="2400" dirty="0" smtClean="0"/>
              <a:t> arazileri de hesaplamaya dahil edilir.</a:t>
            </a:r>
            <a:endParaRPr lang="tr-TR" sz="2400" dirty="0"/>
          </a:p>
        </p:txBody>
      </p:sp>
    </p:spTree>
    <p:extLst>
      <p:ext uri="{BB962C8B-B14F-4D97-AF65-F5344CB8AC3E}">
        <p14:creationId xmlns:p14="http://schemas.microsoft.com/office/powerpoint/2010/main" val="356995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68406" y="115503"/>
            <a:ext cx="8008218" cy="7988969"/>
          </a:xfrm>
        </p:spPr>
        <p:txBody>
          <a:bodyPr>
            <a:normAutofit/>
          </a:bodyPr>
          <a:lstStyle/>
          <a:p>
            <a:pPr marL="0" indent="0">
              <a:buNone/>
            </a:pPr>
            <a:endParaRPr lang="tr-TR" sz="2000" dirty="0" smtClean="0"/>
          </a:p>
          <a:p>
            <a:pPr marL="0" indent="0">
              <a:buNone/>
            </a:pPr>
            <a:endParaRPr lang="tr-TR" sz="2000" dirty="0"/>
          </a:p>
          <a:p>
            <a:pPr marL="0" indent="0" algn="just">
              <a:buNone/>
            </a:pPr>
            <a:r>
              <a:rPr lang="tr-TR" sz="2400" dirty="0">
                <a:latin typeface="Times New Roman" panose="02020603050405020304" pitchFamily="18" charset="0"/>
                <a:cs typeface="Times New Roman" panose="02020603050405020304" pitchFamily="18" charset="0"/>
              </a:rPr>
              <a:t>A iş planı kapsamında yapılan başvurularda şebekeden bağımsız (</a:t>
            </a:r>
            <a:r>
              <a:rPr lang="tr-TR" sz="2400" dirty="0" err="1">
                <a:latin typeface="Times New Roman" panose="02020603050405020304" pitchFamily="18" charset="0"/>
                <a:cs typeface="Times New Roman" panose="02020603050405020304" pitchFamily="18" charset="0"/>
              </a:rPr>
              <a:t>off-grid</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Sistemler de destek kapsamındadır. Bu faaliyet kapsamındaki yatırımların başvuru sahibinin statüsüne bakılmaksızın kırsal alanda olması gerekir</a:t>
            </a:r>
            <a:r>
              <a:rPr lang="tr-TR" sz="2400" dirty="0" smtClean="0">
                <a:latin typeface="Times New Roman" panose="02020603050405020304" pitchFamily="18" charset="0"/>
                <a:cs typeface="Times New Roman" panose="02020603050405020304" pitchFamily="18" charset="0"/>
              </a:rPr>
              <a:t>. Üretilen enerjinin ulusal şebekeye bağlanması şart değildir. Bu destek sadece yaylacı ve göçer faaliyetleri kapsamında süt/besi(büyükbaş-küçükbaş) yetiştiriciliği/arıcılık/bal üretimi ile bitkisel üretim yapan küçük ölçekli aile işletmelerini kapsar. Bu sistem alınmak istendiğinde başka makine ekipman için başvuru yapılamaz. Yapılacak yatırımlarda yatırım uygulama adresi dışında kalan kablolama işlemleri uygun harcama olarak kabul edilmez.</a:t>
            </a:r>
            <a:endParaRPr lang="tr-TR" sz="2400" dirty="0">
              <a:latin typeface="Times New Roman" panose="02020603050405020304" pitchFamily="18"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3946278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70021" y="385010"/>
            <a:ext cx="7748337" cy="6472989"/>
          </a:xfrm>
        </p:spPr>
        <p:txBody>
          <a:bodyPr/>
          <a:lstStyle/>
          <a:p>
            <a:pPr algn="just"/>
            <a:r>
              <a:rPr lang="tr-TR" sz="2400" dirty="0" smtClean="0">
                <a:latin typeface="Times New Roman" panose="02020603050405020304" pitchFamily="18" charset="0"/>
                <a:cs typeface="Times New Roman" panose="02020603050405020304" pitchFamily="18" charset="0"/>
              </a:rPr>
              <a:t>Tebliğimiz ve rehberimize göre uygunluğu tespit edilen yatırımcılar ile hibe sözleşmesi imzalanır. Süresi içinde İl Müdürlüğü ile hibe sözleşmesi imzalamayan başvuru sahiplerinin proje başvuruları </a:t>
            </a:r>
            <a:r>
              <a:rPr lang="tr-TR" sz="2400" dirty="0" err="1" smtClean="0">
                <a:latin typeface="Times New Roman" panose="02020603050405020304" pitchFamily="18" charset="0"/>
                <a:cs typeface="Times New Roman" panose="02020603050405020304" pitchFamily="18" charset="0"/>
              </a:rPr>
              <a:t>rededilir</a:t>
            </a:r>
            <a:r>
              <a:rPr lang="tr-TR" sz="2400" dirty="0" smtClean="0">
                <a:latin typeface="Times New Roman" panose="02020603050405020304" pitchFamily="18" charset="0"/>
                <a:cs typeface="Times New Roman" panose="02020603050405020304" pitchFamily="18" charset="0"/>
              </a:rPr>
              <a:t>.</a:t>
            </a:r>
          </a:p>
          <a:p>
            <a:pPr algn="just"/>
            <a:r>
              <a:rPr lang="tr-TR" sz="2400" dirty="0" smtClean="0">
                <a:solidFill>
                  <a:srgbClr val="FF0000"/>
                </a:solidFill>
                <a:latin typeface="Times New Roman" panose="02020603050405020304" pitchFamily="18" charset="0"/>
                <a:cs typeface="Times New Roman" panose="02020603050405020304" pitchFamily="18" charset="0"/>
              </a:rPr>
              <a:t>Diyelim ki; </a:t>
            </a:r>
            <a:r>
              <a:rPr lang="tr-TR" sz="2400" dirty="0" smtClean="0">
                <a:latin typeface="Times New Roman" panose="02020603050405020304" pitchFamily="18" charset="0"/>
                <a:cs typeface="Times New Roman" panose="02020603050405020304" pitchFamily="18" charset="0"/>
              </a:rPr>
              <a:t>Desteklemeden yararlandınız ödemeniz yapıldı İl Müdürlüğü yapmış olduğu bu makine için yılda en az bir kere bu makineleri kontrol edip tutanağa bağlar. Bu nedenle bu makineler iki yıl boyunca devredilemez, satılamaz </a:t>
            </a:r>
            <a:r>
              <a:rPr lang="tr-TR" sz="2400" dirty="0" err="1" smtClean="0">
                <a:latin typeface="Times New Roman" panose="02020603050405020304" pitchFamily="18" charset="0"/>
                <a:cs typeface="Times New Roman" panose="02020603050405020304" pitchFamily="18" charset="0"/>
              </a:rPr>
              <a:t>v.s</a:t>
            </a:r>
            <a:r>
              <a:rPr lang="tr-TR" sz="2400" dirty="0" smtClean="0">
                <a:latin typeface="Times New Roman" panose="02020603050405020304" pitchFamily="18" charset="0"/>
                <a:cs typeface="Times New Roman" panose="02020603050405020304" pitchFamily="18" charset="0"/>
              </a:rPr>
              <a:t>. Bu nedenle bu süreç boyunca hibe sözleşmesine aykırı hareket eden gerçek ve tüzel kişiler beş yıl süresince hibe desteklerinden faydalanamazlar.</a:t>
            </a:r>
          </a:p>
          <a:p>
            <a:endParaRPr lang="tr-TR" sz="2400" dirty="0" smtClean="0"/>
          </a:p>
          <a:p>
            <a:endParaRPr lang="tr-TR" dirty="0"/>
          </a:p>
        </p:txBody>
      </p:sp>
    </p:spTree>
    <p:extLst>
      <p:ext uri="{BB962C8B-B14F-4D97-AF65-F5344CB8AC3E}">
        <p14:creationId xmlns:p14="http://schemas.microsoft.com/office/powerpoint/2010/main" val="1325767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3286" y="266008"/>
            <a:ext cx="7672649" cy="1014152"/>
          </a:xfrm>
        </p:spPr>
        <p:txBody>
          <a:bodyPr>
            <a:noAutofit/>
          </a:bodyPr>
          <a:lstStyle/>
          <a:p>
            <a:pPr algn="ctr"/>
            <a:r>
              <a:rPr lang="tr-TR" sz="3200" b="1" dirty="0" smtClean="0">
                <a:solidFill>
                  <a:srgbClr val="FF0000"/>
                </a:solidFill>
              </a:rPr>
              <a:t>HİBE SÖZLEŞMESİ AŞAMASINDA SUNULMASI GEREKEN EVRAKLAR:</a:t>
            </a:r>
            <a:endParaRPr lang="tr-TR" sz="3200" b="1" dirty="0">
              <a:solidFill>
                <a:srgbClr val="FF0000"/>
              </a:solidFill>
            </a:endParaRPr>
          </a:p>
        </p:txBody>
      </p:sp>
      <p:sp>
        <p:nvSpPr>
          <p:cNvPr id="3" name="İçerik Yer Tutucusu 2"/>
          <p:cNvSpPr>
            <a:spLocks noGrp="1"/>
          </p:cNvSpPr>
          <p:nvPr>
            <p:ph idx="1"/>
          </p:nvPr>
        </p:nvSpPr>
        <p:spPr>
          <a:xfrm>
            <a:off x="1363287" y="1388225"/>
            <a:ext cx="6483928" cy="4705004"/>
          </a:xfrm>
        </p:spPr>
        <p:txBody>
          <a:bodyPr>
            <a:normAutofit/>
          </a:bodyPr>
          <a:lstStyle/>
          <a:p>
            <a:pPr algn="just"/>
            <a:r>
              <a:rPr lang="tr-TR" sz="2000" dirty="0" smtClean="0">
                <a:latin typeface="Times New Roman" panose="02020603050405020304" pitchFamily="18" charset="0"/>
                <a:cs typeface="Times New Roman" panose="02020603050405020304" pitchFamily="18" charset="0"/>
              </a:rPr>
              <a:t>Başvuru esnasında sisteme yüklenen evrakların asılları</a:t>
            </a:r>
          </a:p>
          <a:p>
            <a:pPr algn="just"/>
            <a:r>
              <a:rPr lang="tr-TR" sz="2000" dirty="0" smtClean="0">
                <a:latin typeface="Times New Roman" panose="02020603050405020304" pitchFamily="18" charset="0"/>
                <a:cs typeface="Times New Roman" panose="02020603050405020304" pitchFamily="18" charset="0"/>
              </a:rPr>
              <a:t>Yatırımcının </a:t>
            </a:r>
            <a:r>
              <a:rPr lang="tr-TR" sz="2000" b="1" dirty="0" smtClean="0">
                <a:solidFill>
                  <a:srgbClr val="FF0000"/>
                </a:solidFill>
                <a:latin typeface="Times New Roman" panose="02020603050405020304" pitchFamily="18" charset="0"/>
                <a:cs typeface="Times New Roman" panose="02020603050405020304" pitchFamily="18" charset="0"/>
              </a:rPr>
              <a:t>SGK ve vergi borcu olmadığına </a:t>
            </a:r>
            <a:r>
              <a:rPr lang="tr-TR" sz="2000" dirty="0" smtClean="0">
                <a:latin typeface="Times New Roman" panose="02020603050405020304" pitchFamily="18" charset="0"/>
                <a:cs typeface="Times New Roman" panose="02020603050405020304" pitchFamily="18" charset="0"/>
              </a:rPr>
              <a:t>dair belgeler</a:t>
            </a:r>
          </a:p>
          <a:p>
            <a:pPr algn="just"/>
            <a:r>
              <a:rPr lang="tr-TR" sz="2000" dirty="0" smtClean="0">
                <a:latin typeface="Times New Roman" panose="02020603050405020304" pitchFamily="18" charset="0"/>
                <a:cs typeface="Times New Roman" panose="02020603050405020304" pitchFamily="18" charset="0"/>
              </a:rPr>
              <a:t>Tarımsal kooperatifler hariç, tüzel kişi başvurularında tüzel kişiliğe ait sermaye pay oranlarını gösteren en son yayımlanmış ticaret sicil gazetesi onaylı sureti</a:t>
            </a:r>
          </a:p>
          <a:p>
            <a:pPr algn="just"/>
            <a:r>
              <a:rPr lang="tr-TR" sz="2000" dirty="0" smtClean="0">
                <a:latin typeface="Times New Roman" panose="02020603050405020304" pitchFamily="18" charset="0"/>
                <a:cs typeface="Times New Roman" panose="02020603050405020304" pitchFamily="18" charset="0"/>
              </a:rPr>
              <a:t>Adli sicil kaydı</a:t>
            </a:r>
          </a:p>
          <a:p>
            <a:pPr algn="just"/>
            <a:r>
              <a:rPr lang="tr-TR" sz="2000" dirty="0" smtClean="0">
                <a:latin typeface="Times New Roman" panose="02020603050405020304" pitchFamily="18" charset="0"/>
                <a:cs typeface="Times New Roman" panose="02020603050405020304" pitchFamily="18" charset="0"/>
              </a:rPr>
              <a:t>Alınacak makine ekipmanın teknik özelliklerini gösterir belge</a:t>
            </a:r>
          </a:p>
          <a:p>
            <a:pPr algn="just"/>
            <a:r>
              <a:rPr lang="tr-TR" sz="2000" dirty="0" smtClean="0">
                <a:latin typeface="Times New Roman" panose="02020603050405020304" pitchFamily="18" charset="0"/>
                <a:cs typeface="Times New Roman" panose="02020603050405020304" pitchFamily="18" charset="0"/>
              </a:rPr>
              <a:t>Genel Taahhütname</a:t>
            </a:r>
            <a:endParaRPr lang="tr-TR" sz="2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rot="1620000">
            <a:off x="8790977" y="2167871"/>
            <a:ext cx="2143125" cy="2143125"/>
          </a:xfrm>
          <a:prstGeom prst="rect">
            <a:avLst/>
          </a:prstGeom>
        </p:spPr>
      </p:pic>
    </p:spTree>
    <p:extLst>
      <p:ext uri="{BB962C8B-B14F-4D97-AF65-F5344CB8AC3E}">
        <p14:creationId xmlns:p14="http://schemas.microsoft.com/office/powerpoint/2010/main" val="3976694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90540" y="139322"/>
            <a:ext cx="8295272" cy="6491015"/>
          </a:xfrm>
          <a:prstGeom prst="rect">
            <a:avLst/>
          </a:prstGeom>
        </p:spPr>
      </p:pic>
      <p:pic>
        <p:nvPicPr>
          <p:cNvPr id="5" name="Resim 4"/>
          <p:cNvPicPr>
            <a:picLocks noChangeAspect="1"/>
          </p:cNvPicPr>
          <p:nvPr/>
        </p:nvPicPr>
        <p:blipFill>
          <a:blip r:embed="rId3"/>
          <a:stretch>
            <a:fillRect/>
          </a:stretch>
        </p:blipFill>
        <p:spPr>
          <a:xfrm>
            <a:off x="1313411" y="139322"/>
            <a:ext cx="8803056" cy="1099274"/>
          </a:xfrm>
          <a:prstGeom prst="rect">
            <a:avLst/>
          </a:prstGeom>
        </p:spPr>
      </p:pic>
    </p:spTree>
    <p:extLst>
      <p:ext uri="{BB962C8B-B14F-4D97-AF65-F5344CB8AC3E}">
        <p14:creationId xmlns:p14="http://schemas.microsoft.com/office/powerpoint/2010/main" val="323877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33348" y="0"/>
            <a:ext cx="6383527" cy="6791498"/>
          </a:xfrm>
          <a:prstGeom prst="rect">
            <a:avLst/>
          </a:prstGeom>
        </p:spPr>
      </p:pic>
    </p:spTree>
    <p:extLst>
      <p:ext uri="{BB962C8B-B14F-4D97-AF65-F5344CB8AC3E}">
        <p14:creationId xmlns:p14="http://schemas.microsoft.com/office/powerpoint/2010/main" val="183139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321724" y="-485407"/>
            <a:ext cx="7498079" cy="7343407"/>
          </a:xfrm>
          <a:prstGeom prst="rect">
            <a:avLst/>
          </a:prstGeom>
        </p:spPr>
      </p:pic>
    </p:spTree>
    <p:extLst>
      <p:ext uri="{BB962C8B-B14F-4D97-AF65-F5344CB8AC3E}">
        <p14:creationId xmlns:p14="http://schemas.microsoft.com/office/powerpoint/2010/main" val="1987792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3712" y="476596"/>
            <a:ext cx="8596668" cy="753687"/>
          </a:xfrm>
        </p:spPr>
        <p:txBody>
          <a:bodyPr>
            <a:noAutofit/>
          </a:bodyPr>
          <a:lstStyle/>
          <a:p>
            <a:pPr algn="ctr"/>
            <a:r>
              <a:rPr lang="tr-TR" sz="2400" dirty="0" smtClean="0">
                <a:solidFill>
                  <a:srgbClr val="FF0000"/>
                </a:solidFill>
              </a:rPr>
              <a:t>YÜKLENİCİLERİN(MAKİNEYİ SATANLARIN)DİKKAT ETMESİ GEREKEN HUSUSLAR:</a:t>
            </a:r>
            <a:endParaRPr lang="tr-TR" sz="2400" dirty="0">
              <a:solidFill>
                <a:srgbClr val="FF0000"/>
              </a:solidFill>
            </a:endParaRPr>
          </a:p>
        </p:txBody>
      </p:sp>
      <p:sp>
        <p:nvSpPr>
          <p:cNvPr id="3" name="İçerik Yer Tutucusu 2"/>
          <p:cNvSpPr>
            <a:spLocks noGrp="1"/>
          </p:cNvSpPr>
          <p:nvPr>
            <p:ph idx="1"/>
          </p:nvPr>
        </p:nvSpPr>
        <p:spPr>
          <a:xfrm>
            <a:off x="1421476" y="1305098"/>
            <a:ext cx="6542117" cy="5153891"/>
          </a:xfrm>
        </p:spPr>
        <p:txBody>
          <a:bodyPr/>
          <a:lstStyle/>
          <a:p>
            <a:pPr algn="just"/>
            <a:r>
              <a:rPr lang="tr-TR" dirty="0" smtClean="0">
                <a:latin typeface="Times New Roman" panose="02020603050405020304" pitchFamily="18" charset="0"/>
                <a:cs typeface="Times New Roman" panose="02020603050405020304" pitchFamily="18" charset="0"/>
              </a:rPr>
              <a:t>Alınacak makine ekipmanlarda </a:t>
            </a:r>
            <a:r>
              <a:rPr lang="tr-TR" dirty="0" err="1" smtClean="0">
                <a:latin typeface="Times New Roman" panose="02020603050405020304" pitchFamily="18" charset="0"/>
                <a:cs typeface="Times New Roman" panose="02020603050405020304" pitchFamily="18" charset="0"/>
              </a:rPr>
              <a:t>izlenebilirliliğin</a:t>
            </a:r>
            <a:r>
              <a:rPr lang="tr-TR" dirty="0" smtClean="0">
                <a:latin typeface="Times New Roman" panose="02020603050405020304" pitchFamily="18" charset="0"/>
                <a:cs typeface="Times New Roman" panose="02020603050405020304" pitchFamily="18" charset="0"/>
              </a:rPr>
              <a:t> sağlanması amacıyla firma tarafından 13 punto büyüklüğünde okunabilir ve silinemeyecek şekilde şase üzerine seri numarasının kabartmalı bir şekilde işlenmesi gerekir.</a:t>
            </a:r>
          </a:p>
          <a:p>
            <a:pPr algn="just"/>
            <a:r>
              <a:rPr lang="tr-TR" dirty="0" smtClean="0">
                <a:latin typeface="Times New Roman" panose="02020603050405020304" pitchFamily="18" charset="0"/>
                <a:cs typeface="Times New Roman" panose="02020603050405020304" pitchFamily="18" charset="0"/>
              </a:rPr>
              <a:t>Makine üzerinde bulunacak etikette makinenin seri numarası, adı, markası, modeli, üretim yılı ve ağırlığı belirtilmiş olmalıdır.</a:t>
            </a:r>
          </a:p>
          <a:p>
            <a:pPr algn="just"/>
            <a:r>
              <a:rPr lang="tr-TR" dirty="0" smtClean="0">
                <a:latin typeface="Times New Roman" panose="02020603050405020304" pitchFamily="18" charset="0"/>
                <a:cs typeface="Times New Roman" panose="02020603050405020304" pitchFamily="18" charset="0"/>
              </a:rPr>
              <a:t>Başvuru tarihlerine dikkat edilmelidir.</a:t>
            </a:r>
          </a:p>
          <a:p>
            <a:pPr algn="just"/>
            <a:r>
              <a:rPr lang="tr-TR" dirty="0" smtClean="0">
                <a:latin typeface="Times New Roman" panose="02020603050405020304" pitchFamily="18" charset="0"/>
                <a:cs typeface="Times New Roman" panose="02020603050405020304" pitchFamily="18" charset="0"/>
              </a:rPr>
              <a:t>Makineyi alanın(Yatırımcının) Makineyi satana (yükleniciye) ödemeyi devlet bankası aracılığıyla yapması gerekir. Yani ödeme belgeleri içinde banka dekontu da ibraz edilecektir.</a:t>
            </a:r>
          </a:p>
          <a:p>
            <a:pPr algn="just"/>
            <a:r>
              <a:rPr lang="tr-TR" dirty="0" smtClean="0">
                <a:latin typeface="Times New Roman" panose="02020603050405020304" pitchFamily="18" charset="0"/>
                <a:cs typeface="Times New Roman" panose="02020603050405020304" pitchFamily="18" charset="0"/>
              </a:rPr>
              <a:t>Makineleri önceden vermemeye çalışın. İş ve işlemlerin kolay etkin ve süresi içinde tamamlayabilmemiz için firmada tespit daha iyi olmaktadır. Israrla almak istedi ise kesin uyarılarınızı yapmalısınız. </a:t>
            </a:r>
            <a:r>
              <a:rPr lang="tr-TR" b="1" dirty="0" smtClean="0">
                <a:solidFill>
                  <a:srgbClr val="FF0000"/>
                </a:solidFill>
                <a:latin typeface="Times New Roman" panose="02020603050405020304" pitchFamily="18" charset="0"/>
                <a:cs typeface="Times New Roman" panose="02020603050405020304" pitchFamily="18" charset="0"/>
              </a:rPr>
              <a:t>KULLANILMASIN. Kullanılan makine ikinci el sayılacağından hibe </a:t>
            </a:r>
            <a:r>
              <a:rPr lang="tr-TR" b="1" dirty="0" err="1" smtClean="0">
                <a:solidFill>
                  <a:srgbClr val="FF0000"/>
                </a:solidFill>
                <a:latin typeface="Times New Roman" panose="02020603050405020304" pitchFamily="18" charset="0"/>
                <a:cs typeface="Times New Roman" panose="02020603050405020304" pitchFamily="18" charset="0"/>
              </a:rPr>
              <a:t>red</a:t>
            </a:r>
            <a:r>
              <a:rPr lang="tr-TR" b="1" dirty="0" smtClean="0">
                <a:solidFill>
                  <a:srgbClr val="FF0000"/>
                </a:solidFill>
                <a:latin typeface="Times New Roman" panose="02020603050405020304" pitchFamily="18" charset="0"/>
                <a:cs typeface="Times New Roman" panose="02020603050405020304" pitchFamily="18" charset="0"/>
              </a:rPr>
              <a:t> gerekçesidir.</a:t>
            </a:r>
          </a:p>
          <a:p>
            <a:pPr algn="just"/>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8287787" y="1305098"/>
            <a:ext cx="2410693" cy="3101311"/>
          </a:xfrm>
          <a:prstGeom prst="rect">
            <a:avLst/>
          </a:prstGeom>
        </p:spPr>
      </p:pic>
    </p:spTree>
    <p:extLst>
      <p:ext uri="{BB962C8B-B14F-4D97-AF65-F5344CB8AC3E}">
        <p14:creationId xmlns:p14="http://schemas.microsoft.com/office/powerpoint/2010/main" val="2406841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11756" y="211756"/>
            <a:ext cx="1931369" cy="1931369"/>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3522844" y="1270000"/>
            <a:ext cx="6371924" cy="4639912"/>
          </a:xfrm>
        </p:spPr>
        <p:txBody>
          <a:bodyPr/>
          <a:lstStyle/>
          <a:p>
            <a:pPr algn="just"/>
            <a:r>
              <a:rPr lang="tr-TR" dirty="0" smtClean="0"/>
              <a:t>Makinelerin sistem üzerinde başvurusu yapıldığında kodu önemli. </a:t>
            </a:r>
            <a:r>
              <a:rPr lang="tr-TR" dirty="0" smtClean="0">
                <a:solidFill>
                  <a:srgbClr val="FF0000"/>
                </a:solidFill>
              </a:rPr>
              <a:t>Kodu AİFG-A </a:t>
            </a:r>
            <a:r>
              <a:rPr lang="tr-TR" dirty="0" smtClean="0"/>
              <a:t>olmalıdır.</a:t>
            </a:r>
          </a:p>
          <a:p>
            <a:pPr algn="just"/>
            <a:r>
              <a:rPr lang="tr-TR" dirty="0" smtClean="0"/>
              <a:t>Tebliğimizde yer alan Projelerin son tamamlanma tarihi mücbir sebepler hariç, A iş planı kapsamında hibe sözleşmesinin imzalandığı tarihten itibaren </a:t>
            </a:r>
            <a:r>
              <a:rPr lang="tr-TR" dirty="0" smtClean="0">
                <a:solidFill>
                  <a:srgbClr val="FF0000"/>
                </a:solidFill>
              </a:rPr>
              <a:t>60 gündür ibaresi hükmü gereğince, zamanında makine teminlerine dikkat edilmesi gerekir.</a:t>
            </a:r>
          </a:p>
          <a:p>
            <a:pPr algn="just"/>
            <a:r>
              <a:rPr lang="tr-TR" dirty="0" smtClean="0">
                <a:solidFill>
                  <a:schemeClr val="tx1"/>
                </a:solidFill>
              </a:rPr>
              <a:t>Fatura üzerinde Bu fatura için KKYDP kapsamında hibe desteği verilmiştir. Faturada belirtilen makine/makineler yatırımcıya nihai ödemenin yapıldığı tarihten itibaren </a:t>
            </a:r>
            <a:r>
              <a:rPr lang="tr-TR" dirty="0" smtClean="0">
                <a:solidFill>
                  <a:srgbClr val="FF0000"/>
                </a:solidFill>
              </a:rPr>
              <a:t>3(üç)</a:t>
            </a:r>
            <a:r>
              <a:rPr lang="tr-TR" dirty="0" smtClean="0">
                <a:solidFill>
                  <a:schemeClr val="tx1"/>
                </a:solidFill>
              </a:rPr>
              <a:t> yıl süreyle satılamaz.</a:t>
            </a:r>
          </a:p>
          <a:p>
            <a:pPr algn="just"/>
            <a:r>
              <a:rPr lang="tr-TR" dirty="0" smtClean="0">
                <a:solidFill>
                  <a:schemeClr val="tx1"/>
                </a:solidFill>
              </a:rPr>
              <a:t>Satılan makine yerli makine ise yerli malı ile ilgili taahhütnameye dikkat</a:t>
            </a:r>
            <a:endParaRPr lang="tr-TR" dirty="0">
              <a:solidFill>
                <a:schemeClr val="tx1"/>
              </a:solidFill>
            </a:endParaRPr>
          </a:p>
        </p:txBody>
      </p:sp>
      <p:pic>
        <p:nvPicPr>
          <p:cNvPr id="4" name="Resim 3"/>
          <p:cNvPicPr>
            <a:picLocks noChangeAspect="1"/>
          </p:cNvPicPr>
          <p:nvPr/>
        </p:nvPicPr>
        <p:blipFill>
          <a:blip r:embed="rId3"/>
          <a:stretch>
            <a:fillRect/>
          </a:stretch>
        </p:blipFill>
        <p:spPr>
          <a:xfrm>
            <a:off x="6266043" y="5005135"/>
            <a:ext cx="336885" cy="460075"/>
          </a:xfrm>
          <a:prstGeom prst="rect">
            <a:avLst/>
          </a:prstGeom>
        </p:spPr>
      </p:pic>
      <p:pic>
        <p:nvPicPr>
          <p:cNvPr id="6" name="Resim 5"/>
          <p:cNvPicPr>
            <a:picLocks noChangeAspect="1"/>
          </p:cNvPicPr>
          <p:nvPr/>
        </p:nvPicPr>
        <p:blipFill>
          <a:blip r:embed="rId4"/>
          <a:stretch>
            <a:fillRect/>
          </a:stretch>
        </p:blipFill>
        <p:spPr>
          <a:xfrm>
            <a:off x="211756" y="2858704"/>
            <a:ext cx="3118585" cy="3999296"/>
          </a:xfrm>
          <a:prstGeom prst="rect">
            <a:avLst/>
          </a:prstGeom>
        </p:spPr>
      </p:pic>
    </p:spTree>
    <p:extLst>
      <p:ext uri="{BB962C8B-B14F-4D97-AF65-F5344CB8AC3E}">
        <p14:creationId xmlns:p14="http://schemas.microsoft.com/office/powerpoint/2010/main" val="3274106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57695"/>
            <a:ext cx="8400164" cy="1687483"/>
          </a:xfrm>
        </p:spPr>
        <p:txBody>
          <a:bodyPr>
            <a:normAutofit fontScale="90000"/>
          </a:bodyPr>
          <a:lstStyle/>
          <a:p>
            <a:pPr algn="ctr"/>
            <a:r>
              <a:rPr lang="tr-TR" altLang="tr-TR" b="1" dirty="0">
                <a:latin typeface="Times New Roman" panose="02020603050405020304" pitchFamily="18" charset="0"/>
                <a:cs typeface="Times New Roman" panose="02020603050405020304" pitchFamily="18" charset="0"/>
              </a:rPr>
              <a:t>Tarım ve Orman İl Müdürlüğü</a:t>
            </a:r>
            <a:br>
              <a:rPr lang="tr-TR" altLang="tr-TR" b="1" dirty="0">
                <a:latin typeface="Times New Roman" panose="02020603050405020304" pitchFamily="18" charset="0"/>
                <a:cs typeface="Times New Roman" panose="02020603050405020304" pitchFamily="18" charset="0"/>
              </a:rPr>
            </a:br>
            <a:r>
              <a:rPr lang="tr-TR" altLang="tr-TR" b="1" dirty="0">
                <a:latin typeface="Times New Roman" panose="02020603050405020304" pitchFamily="18" charset="0"/>
                <a:cs typeface="Times New Roman" panose="02020603050405020304" pitchFamily="18" charset="0"/>
              </a:rPr>
              <a:t>Kırsal Kalkınma ve Örgütlenme Şube Müdürlüğü</a:t>
            </a:r>
            <a:br>
              <a:rPr lang="tr-TR" altLang="tr-TR" b="1" dirty="0">
                <a:latin typeface="Times New Roman" panose="02020603050405020304" pitchFamily="18" charset="0"/>
                <a:cs typeface="Times New Roman" panose="02020603050405020304" pitchFamily="18" charset="0"/>
              </a:rPr>
            </a:br>
            <a:endParaRPr lang="tr-TR" dirty="0"/>
          </a:p>
        </p:txBody>
      </p:sp>
      <p:sp>
        <p:nvSpPr>
          <p:cNvPr id="3" name="İçerik Yer Tutucusu 2"/>
          <p:cNvSpPr>
            <a:spLocks noGrp="1"/>
          </p:cNvSpPr>
          <p:nvPr>
            <p:ph idx="1"/>
          </p:nvPr>
        </p:nvSpPr>
        <p:spPr/>
        <p:txBody>
          <a:bodyPr/>
          <a:lstStyle/>
          <a:p>
            <a:pPr algn="ctr">
              <a:defRPr/>
            </a:pPr>
            <a:r>
              <a:rPr lang="tr-TR" sz="2000" b="1" dirty="0">
                <a:solidFill>
                  <a:schemeClr val="tx1"/>
                </a:solidFill>
                <a:latin typeface="Times New Roman" panose="02020603050405020304" pitchFamily="18" charset="0"/>
                <a:cs typeface="Times New Roman" panose="02020603050405020304" pitchFamily="18" charset="0"/>
              </a:rPr>
              <a:t>0 252 214 12 </a:t>
            </a:r>
            <a:r>
              <a:rPr lang="tr-TR" sz="2000" b="1" dirty="0" smtClean="0">
                <a:solidFill>
                  <a:schemeClr val="tx1"/>
                </a:solidFill>
                <a:latin typeface="Times New Roman" panose="02020603050405020304" pitchFamily="18" charset="0"/>
                <a:cs typeface="Times New Roman" panose="02020603050405020304" pitchFamily="18" charset="0"/>
              </a:rPr>
              <a:t>50/1191</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defRPr/>
            </a:pP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2361</a:t>
            </a:r>
          </a:p>
          <a:p>
            <a:pPr algn="ctr">
              <a:defRPr/>
            </a:pP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1190</a:t>
            </a:r>
            <a:endParaRPr lang="tr-TR"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lgn="ctr">
              <a:buFont typeface="Wingdings" panose="05000000000000000000" pitchFamily="2" charset="2"/>
              <a:buChar char="§"/>
              <a:defRPr/>
            </a:pPr>
            <a:endParaRPr lang="tr-TR" dirty="0">
              <a:solidFill>
                <a:schemeClr val="accent1">
                  <a:lumMod val="75000"/>
                </a:schemeClr>
              </a:solidFill>
            </a:endParaRPr>
          </a:p>
          <a:p>
            <a:pPr marL="571500" indent="-571500" algn="ctr">
              <a:buFont typeface="Arial" panose="020B0604020202020204" pitchFamily="34" charset="0"/>
              <a:buChar char="•"/>
              <a:defRPr/>
            </a:pPr>
            <a:r>
              <a:rPr lang="tr-TR" b="1" dirty="0">
                <a:solidFill>
                  <a:schemeClr val="tx1">
                    <a:lumMod val="95000"/>
                    <a:lumOff val="5000"/>
                  </a:schemeClr>
                </a:solidFill>
              </a:rPr>
              <a:t>11 </a:t>
            </a:r>
            <a:r>
              <a:rPr lang="tr-TR" b="1" dirty="0" smtClean="0">
                <a:solidFill>
                  <a:schemeClr val="tx1">
                    <a:lumMod val="95000"/>
                    <a:lumOff val="5000"/>
                  </a:schemeClr>
                </a:solidFill>
              </a:rPr>
              <a:t>89</a:t>
            </a:r>
            <a:endParaRPr lang="tr-TR" b="1" dirty="0">
              <a:solidFill>
                <a:schemeClr val="tx1">
                  <a:lumMod val="95000"/>
                  <a:lumOff val="5000"/>
                </a:schemeClr>
              </a:solidFill>
            </a:endParaRPr>
          </a:p>
          <a:p>
            <a:pPr marL="571500" indent="-571500" algn="ctr">
              <a:buFont typeface="Arial" panose="020B0604020202020204" pitchFamily="34" charset="0"/>
              <a:buChar char="•"/>
              <a:defRPr/>
            </a:pPr>
            <a:r>
              <a:rPr lang="tr-TR" b="1" dirty="0">
                <a:solidFill>
                  <a:schemeClr val="tx1">
                    <a:lumMod val="95000"/>
                    <a:lumOff val="5000"/>
                  </a:schemeClr>
                </a:solidFill>
              </a:rPr>
              <a:t>11 </a:t>
            </a:r>
            <a:r>
              <a:rPr lang="tr-TR" b="1" dirty="0" smtClean="0">
                <a:solidFill>
                  <a:schemeClr val="tx1">
                    <a:lumMod val="95000"/>
                    <a:lumOff val="5000"/>
                  </a:schemeClr>
                </a:solidFill>
              </a:rPr>
              <a:t>85</a:t>
            </a:r>
            <a:endParaRPr lang="tr-TR" sz="800" b="1" dirty="0">
              <a:solidFill>
                <a:schemeClr val="tx1">
                  <a:lumMod val="95000"/>
                  <a:lumOff val="5000"/>
                </a:schemeClr>
              </a:solidFill>
            </a:endParaRPr>
          </a:p>
          <a:p>
            <a:endParaRPr lang="tr-TR" dirty="0"/>
          </a:p>
        </p:txBody>
      </p:sp>
    </p:spTree>
    <p:extLst>
      <p:ext uri="{BB962C8B-B14F-4D97-AF65-F5344CB8AC3E}">
        <p14:creationId xmlns:p14="http://schemas.microsoft.com/office/powerpoint/2010/main" val="345951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599" y="216131"/>
            <a:ext cx="8204663" cy="764771"/>
          </a:xfrm>
        </p:spPr>
        <p:txBody>
          <a:bodyPr>
            <a:noAutofit/>
          </a:bodyPr>
          <a:lstStyle/>
          <a:p>
            <a:pPr algn="ctr"/>
            <a:r>
              <a:rPr lang="tr-TR" sz="2800" b="1" dirty="0" smtClean="0">
                <a:solidFill>
                  <a:schemeClr val="accent5">
                    <a:lumMod val="75000"/>
                  </a:schemeClr>
                </a:solidFill>
                <a:latin typeface="Times New Roman" panose="02020603050405020304" pitchFamily="18" charset="0"/>
                <a:cs typeface="Times New Roman" panose="02020603050405020304" pitchFamily="18" charset="0"/>
              </a:rPr>
              <a:t>A İŞ PLANI ( MAKİNE-EKİPMAN DESTEĞİ)</a:t>
            </a:r>
            <a:endParaRPr lang="tr-TR"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119745" y="922713"/>
            <a:ext cx="6118168" cy="5744094"/>
          </a:xfrm>
        </p:spPr>
        <p:txBody>
          <a:bodyPr>
            <a:normAutofit/>
          </a:bodyPr>
          <a:lstStyle/>
          <a:p>
            <a:pPr marL="0" indent="0" algn="just">
              <a:buNone/>
            </a:pPr>
            <a:r>
              <a:rPr lang="tr-TR" dirty="0" smtClean="0"/>
              <a:t>	</a:t>
            </a:r>
            <a:r>
              <a:rPr lang="tr-TR" sz="2400" dirty="0" smtClean="0">
                <a:latin typeface="Times New Roman" panose="02020603050405020304" pitchFamily="18" charset="0"/>
                <a:cs typeface="Times New Roman" panose="02020603050405020304" pitchFamily="18" charset="0"/>
              </a:rPr>
              <a:t>Resmi Gazetede yayımlanan Tebliğ ve tebliğe istinaden Tarım ve Orman Bakanlığının resmi sitesinde de yayımlanan rehber gereğince;</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Başvurular:</a:t>
            </a:r>
          </a:p>
          <a:p>
            <a:pPr algn="just">
              <a:buFont typeface="Wingdings" panose="05000000000000000000" pitchFamily="2" charset="2"/>
              <a:buChar char="§"/>
            </a:pPr>
            <a:r>
              <a:rPr lang="tr-TR" sz="2400" b="1" dirty="0" smtClean="0">
                <a:solidFill>
                  <a:schemeClr val="accent5">
                    <a:lumMod val="75000"/>
                  </a:schemeClr>
                </a:solidFill>
                <a:latin typeface="Times New Roman" panose="02020603050405020304" pitchFamily="18" charset="0"/>
                <a:cs typeface="Times New Roman" panose="02020603050405020304" pitchFamily="18" charset="0"/>
              </a:rPr>
              <a:t>9/12/2022- 20/01/2023 </a:t>
            </a:r>
            <a:r>
              <a:rPr lang="tr-TR" sz="2400" dirty="0" smtClean="0">
                <a:latin typeface="Times New Roman" panose="02020603050405020304" pitchFamily="18" charset="0"/>
                <a:cs typeface="Times New Roman" panose="02020603050405020304" pitchFamily="18" charset="0"/>
              </a:rPr>
              <a:t>tarihleri arasında yapılacaktır.</a:t>
            </a:r>
          </a:p>
          <a:p>
            <a:pPr algn="just">
              <a:buFont typeface="Wingdings" panose="05000000000000000000" pitchFamily="2" charset="2"/>
              <a:buChar char="§"/>
            </a:pPr>
            <a:r>
              <a:rPr lang="tr-TR" sz="2400" b="1" dirty="0" smtClean="0">
                <a:solidFill>
                  <a:schemeClr val="accent5">
                    <a:lumMod val="75000"/>
                  </a:schemeClr>
                </a:solidFill>
              </a:rPr>
              <a:t>https</a:t>
            </a:r>
            <a:r>
              <a:rPr lang="tr-TR" sz="2400" b="1" dirty="0">
                <a:solidFill>
                  <a:schemeClr val="accent5">
                    <a:lumMod val="75000"/>
                  </a:schemeClr>
                </a:solidFill>
              </a:rPr>
              <a:t>://edys.tarim.gov.tr/Tarim/onlinebasvuru.aspx?tip=3 </a:t>
            </a:r>
            <a:r>
              <a:rPr lang="tr-TR" sz="2400" dirty="0" smtClean="0"/>
              <a:t>i</a:t>
            </a:r>
            <a:r>
              <a:rPr lang="tr-TR" sz="2400" dirty="0" smtClean="0">
                <a:latin typeface="Times New Roman" panose="02020603050405020304" pitchFamily="18" charset="0"/>
                <a:cs typeface="Times New Roman" panose="02020603050405020304" pitchFamily="18" charset="0"/>
              </a:rPr>
              <a:t>nternet adresinden yapılacaktır.</a:t>
            </a:r>
          </a:p>
          <a:p>
            <a:pPr algn="just">
              <a:buFont typeface="Wingdings" panose="05000000000000000000" pitchFamily="2" charset="2"/>
              <a:buChar char="§"/>
            </a:pPr>
            <a:r>
              <a:rPr lang="tr-TR" sz="2400" dirty="0" smtClean="0">
                <a:latin typeface="Times New Roman" panose="02020603050405020304" pitchFamily="18" charset="0"/>
                <a:cs typeface="Times New Roman" panose="02020603050405020304" pitchFamily="18" charset="0"/>
              </a:rPr>
              <a:t>Tüm başvurular için konu kodu </a:t>
            </a:r>
            <a:r>
              <a:rPr lang="tr-TR" sz="2400" b="1" dirty="0" smtClean="0">
                <a:solidFill>
                  <a:schemeClr val="accent5">
                    <a:lumMod val="75000"/>
                  </a:schemeClr>
                </a:solidFill>
                <a:latin typeface="Times New Roman" panose="02020603050405020304" pitchFamily="18" charset="0"/>
                <a:cs typeface="Times New Roman" panose="02020603050405020304" pitchFamily="18" charset="0"/>
              </a:rPr>
              <a:t>AİFG-A</a:t>
            </a:r>
            <a:r>
              <a:rPr lang="tr-TR" sz="2400" b="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olacaktır.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314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2430093027"/>
              </p:ext>
            </p:extLst>
          </p:nvPr>
        </p:nvGraphicFramePr>
        <p:xfrm>
          <a:off x="677334" y="1812175"/>
          <a:ext cx="8596668" cy="3466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955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2836" y="241070"/>
            <a:ext cx="8401166" cy="581890"/>
          </a:xfrm>
        </p:spPr>
        <p:txBody>
          <a:bodyPr>
            <a:normAutofit/>
          </a:body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GENEL HUSUSLAR:</a:t>
            </a:r>
            <a:endParaRPr lang="tr-TR" sz="28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837113" y="972589"/>
            <a:ext cx="5827222" cy="5068775"/>
          </a:xfrm>
        </p:spPr>
        <p:txBody>
          <a:bodyPr>
            <a:normAutofit lnSpcReduction="10000"/>
          </a:bodyPr>
          <a:lstStyle/>
          <a:p>
            <a:pPr algn="just"/>
            <a:r>
              <a:rPr lang="tr-TR" sz="2400" dirty="0" smtClean="0">
                <a:latin typeface="Times New Roman" panose="02020603050405020304" pitchFamily="18" charset="0"/>
                <a:cs typeface="Times New Roman" panose="02020603050405020304" pitchFamily="18" charset="0"/>
              </a:rPr>
              <a:t>Başvuru sahipleri gerçek ve tüzel kişiler olabilirler. (Kamu görevini yürütenler, devlet memurları, kamu işçileri veya devlet üniversitelerinde görevli öğretim üyeleri bu destekten yararlanamazlar. Muhtarlar bu destekten yararlanabilirler.)</a:t>
            </a:r>
          </a:p>
          <a:p>
            <a:pPr algn="just"/>
            <a:r>
              <a:rPr lang="tr-TR" sz="2400" dirty="0" smtClean="0">
                <a:latin typeface="Times New Roman" panose="02020603050405020304" pitchFamily="18" charset="0"/>
                <a:cs typeface="Times New Roman" panose="02020603050405020304" pitchFamily="18" charset="0"/>
              </a:rPr>
              <a:t>Geçen sene bu destekten yararlananlar bu sene bu destekten faydalanamazlar. Geçen sene hibe sözleşmesi imzaladı ancak çeşitli sebeplerden makineyi almaktan vazgeçti ise bu sene destekten yararlanamazlar.</a:t>
            </a:r>
          </a:p>
          <a:p>
            <a:pPr algn="just"/>
            <a:r>
              <a:rPr lang="tr-TR" sz="2400" dirty="0" smtClean="0">
                <a:latin typeface="Times New Roman" panose="02020603050405020304" pitchFamily="18" charset="0"/>
                <a:cs typeface="Times New Roman" panose="02020603050405020304" pitchFamily="18" charset="0"/>
              </a:rPr>
              <a:t>Aynı evde yaşayan iki kişi (eşler, baba çocuk, anne çocuk) yararlanamaz. Sadece bir kişi yararlanabilir.</a:t>
            </a: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49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39832" y="609600"/>
            <a:ext cx="8534169" cy="6090458"/>
          </a:xfrm>
        </p:spPr>
        <p:txBody>
          <a:bodyPr/>
          <a:lstStyle/>
          <a:p>
            <a:pPr marL="0" indent="0" algn="ctr">
              <a:buNone/>
            </a:pPr>
            <a:r>
              <a:rPr lang="tr-TR" sz="2000" b="1" dirty="0" smtClean="0"/>
              <a:t>              </a:t>
            </a:r>
            <a:r>
              <a:rPr lang="tr-TR" sz="2800" b="1" dirty="0" smtClean="0">
                <a:solidFill>
                  <a:srgbClr val="FF0000"/>
                </a:solidFill>
              </a:rPr>
              <a:t>Tüzel kişilik olarak;</a:t>
            </a:r>
          </a:p>
          <a:p>
            <a:pPr algn="just"/>
            <a:r>
              <a:rPr lang="tr-TR" sz="2000" dirty="0" smtClean="0"/>
              <a:t> Tarımsal amaçlı kooperatifler,</a:t>
            </a:r>
          </a:p>
          <a:p>
            <a:pPr algn="just"/>
            <a:r>
              <a:rPr lang="tr-TR" sz="2000" dirty="0" smtClean="0"/>
              <a:t> Türk Ticaret Kanununda yer alan </a:t>
            </a:r>
            <a:r>
              <a:rPr lang="tr-TR" sz="2000" dirty="0" err="1" smtClean="0"/>
              <a:t>kollektif</a:t>
            </a:r>
            <a:r>
              <a:rPr lang="tr-TR" sz="2000" dirty="0" smtClean="0"/>
              <a:t> şirketler, anonim şirketler, </a:t>
            </a:r>
          </a:p>
          <a:p>
            <a:pPr algn="just"/>
            <a:r>
              <a:rPr lang="tr-TR" sz="2000" dirty="0" smtClean="0"/>
              <a:t>Tarım Kredi Kooperatifleri,</a:t>
            </a:r>
          </a:p>
          <a:p>
            <a:pPr algn="just"/>
            <a:r>
              <a:rPr lang="tr-TR" sz="2000" dirty="0" smtClean="0"/>
              <a:t>Tarım Satış Kooperatifleri, </a:t>
            </a:r>
          </a:p>
          <a:p>
            <a:pPr algn="just"/>
            <a:r>
              <a:rPr lang="tr-TR" sz="2000" dirty="0" smtClean="0"/>
              <a:t>Islah amaçlı Yetiştirici Birlikleri, </a:t>
            </a:r>
          </a:p>
          <a:p>
            <a:pPr algn="just"/>
            <a:r>
              <a:rPr lang="tr-TR" sz="2000" dirty="0" smtClean="0"/>
              <a:t>Tarımsal üretici Birlikleri İktisadi teşekkülleri   başvuru yapabilirler. </a:t>
            </a:r>
          </a:p>
          <a:p>
            <a:pPr marL="0" indent="0" algn="just">
              <a:buNone/>
            </a:pPr>
            <a:r>
              <a:rPr lang="tr-TR" sz="2000" b="1" dirty="0" smtClean="0"/>
              <a:t>NOT: </a:t>
            </a:r>
            <a:r>
              <a:rPr lang="tr-TR" sz="2000" dirty="0" smtClean="0"/>
              <a:t>Bu kuruluşlar kuruluş tüzüklerinde/ana sözleşmelerinde belirtilen faaliyet alanları ile ilgili yatırım konularına başvurabilirler. Proje başvurusu, hibe sözleşmesi imzalanması ve uygulamaların gerçekleştirilmesi konularında yetkili kurullarından son başvuru tarihinden önce yetki almış ve bu yetki belgesini proje başvurularında ibraz etmiş olmaları gerekir. Ayrıca tüzel kişilerin idari ve mali açıdan kamudan bağımsız olduklarına dair taahhütnameyi başvuru ekinde sunmaları gerekir.</a:t>
            </a:r>
          </a:p>
          <a:p>
            <a:endParaRPr lang="tr-TR" dirty="0"/>
          </a:p>
        </p:txBody>
      </p:sp>
    </p:spTree>
    <p:extLst>
      <p:ext uri="{BB962C8B-B14F-4D97-AF65-F5344CB8AC3E}">
        <p14:creationId xmlns:p14="http://schemas.microsoft.com/office/powerpoint/2010/main" val="1703120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820487" y="706582"/>
            <a:ext cx="6384176" cy="5334782"/>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Bu desteklemede başvurudan sonra yapılacak olan değerlendirme aşamasında puanlama kriterlerinde kadınlar ve genç girişimciler öncelikli olacaktır.</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r>
              <a:rPr lang="tr-TR" sz="2400" b="1" dirty="0" smtClean="0">
                <a:solidFill>
                  <a:srgbClr val="FF0000"/>
                </a:solidFill>
                <a:latin typeface="Times New Roman" panose="02020603050405020304" pitchFamily="18" charset="0"/>
                <a:cs typeface="Times New Roman" panose="02020603050405020304" pitchFamily="18" charset="0"/>
              </a:rPr>
              <a:t>Genç Girişimci: </a:t>
            </a:r>
            <a:r>
              <a:rPr lang="tr-TR" sz="2400" b="1" dirty="0" smtClean="0">
                <a:latin typeface="Times New Roman" panose="02020603050405020304" pitchFamily="18" charset="0"/>
                <a:cs typeface="Times New Roman" panose="02020603050405020304" pitchFamily="18" charset="0"/>
              </a:rPr>
              <a:t>Başvuru tarihi itibariyle 18 yaşını doldurmuş, 41 yaşından gün almamış gerçek kişiyi ifade eder. (1982-2003 tarihleri arasında doğanlar)</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28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95498"/>
          </a:xfrm>
        </p:spPr>
        <p:txBody>
          <a:bodyPr/>
          <a:lstStyle/>
          <a:p>
            <a:endParaRPr lang="tr-TR" dirty="0"/>
          </a:p>
        </p:txBody>
      </p:sp>
      <p:sp>
        <p:nvSpPr>
          <p:cNvPr id="3" name="İçerik Yer Tutucusu 2"/>
          <p:cNvSpPr>
            <a:spLocks noGrp="1"/>
          </p:cNvSpPr>
          <p:nvPr>
            <p:ph idx="1"/>
          </p:nvPr>
        </p:nvSpPr>
        <p:spPr>
          <a:xfrm>
            <a:off x="1188720" y="407325"/>
            <a:ext cx="7506393" cy="6242858"/>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Başvuru sahipleri eğer başvurusu kabul edilirse sisteme yüklenen evraklar ve bunun dışında rehberde belirtilen diğer evrakları da eksiksiz olarak hibe sözleşmesi sırasında sunmalıdır.</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Sözleşme imzalamadan önce makineyi almayın, alsanız bile  kullanmayın ve fatura tarihi hibe sözleşmesi imzalandıktan sonraki bir tarih olmalıdır.  Yani sözleşme imzalamadan önce yatırımınıza başlamayın.   </a:t>
            </a:r>
          </a:p>
          <a:p>
            <a:pPr algn="just"/>
            <a:r>
              <a:rPr lang="tr-TR" sz="2400" dirty="0" smtClean="0">
                <a:latin typeface="Times New Roman" panose="02020603050405020304" pitchFamily="18" charset="0"/>
                <a:cs typeface="Times New Roman" panose="02020603050405020304" pitchFamily="18" charset="0"/>
              </a:rPr>
              <a:t>Hibe sözleşmeleri devredilemez. Ancak gerçek kişi başvurularında başvuru sahibinin, hibe sözleşmeleri imzalandıktan sonra vefat etmesi halinde, yasal mirasçıları talep ederlerse, başvuruda aranan koşulları sağlamaları şartıyla hibe sözleşmesi tadil edilerek uygulamalara devam edilir.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96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89708" y="332510"/>
            <a:ext cx="7365077" cy="6458988"/>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A iş planında bütçe en az </a:t>
            </a:r>
            <a:r>
              <a:rPr lang="tr-TR" sz="2400" b="1" dirty="0" smtClean="0">
                <a:solidFill>
                  <a:srgbClr val="FF0000"/>
                </a:solidFill>
                <a:latin typeface="Times New Roman" panose="02020603050405020304" pitchFamily="18" charset="0"/>
                <a:cs typeface="Times New Roman" panose="02020603050405020304" pitchFamily="18" charset="0"/>
              </a:rPr>
              <a:t>5000 TL </a:t>
            </a:r>
            <a:r>
              <a:rPr lang="tr-TR" sz="2400" dirty="0" smtClean="0">
                <a:latin typeface="Times New Roman" panose="02020603050405020304" pitchFamily="18" charset="0"/>
                <a:cs typeface="Times New Roman" panose="02020603050405020304" pitchFamily="18" charset="0"/>
              </a:rPr>
              <a:t>olup; en yüksek </a:t>
            </a:r>
            <a:r>
              <a:rPr lang="tr-TR" sz="2400" b="1" dirty="0" smtClean="0">
                <a:solidFill>
                  <a:srgbClr val="FF0000"/>
                </a:solidFill>
                <a:latin typeface="Times New Roman" panose="02020603050405020304" pitchFamily="18" charset="0"/>
                <a:cs typeface="Times New Roman" panose="02020603050405020304" pitchFamily="18" charset="0"/>
              </a:rPr>
              <a:t>500.000 TL </a:t>
            </a:r>
            <a:r>
              <a:rPr lang="tr-TR" sz="2400" dirty="0" err="1" smtClean="0">
                <a:latin typeface="Times New Roman" panose="02020603050405020304" pitchFamily="18" charset="0"/>
                <a:cs typeface="Times New Roman" panose="02020603050405020304" pitchFamily="18" charset="0"/>
              </a:rPr>
              <a:t>dir</a:t>
            </a:r>
            <a:r>
              <a:rPr lang="tr-TR" sz="2400" dirty="0" smtClean="0">
                <a:latin typeface="Times New Roman" panose="02020603050405020304" pitchFamily="18" charset="0"/>
                <a:cs typeface="Times New Roman" panose="02020603050405020304" pitchFamily="18" charset="0"/>
              </a:rPr>
              <a:t>. Başvuruların kabul edilmesi halinde; hibeye esas proje tutarı üst limitinin %50 ‘sine hibe verilir. Yatırımcı KDV’nin tamamını kendi öz kaynaklarından temin etmekle yükümlüdür. Çünkü proje bütçesi KDV hariç hazırlanır.</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Yatırımcılar bu destek kapsamında sadece </a:t>
            </a:r>
            <a:r>
              <a:rPr lang="tr-TR" sz="2400" b="1" dirty="0" smtClean="0">
                <a:latin typeface="Times New Roman" panose="02020603050405020304" pitchFamily="18" charset="0"/>
                <a:cs typeface="Times New Roman" panose="02020603050405020304" pitchFamily="18" charset="0"/>
              </a:rPr>
              <a:t>1</a:t>
            </a:r>
            <a:r>
              <a:rPr lang="tr-TR" sz="2400" dirty="0" smtClean="0">
                <a:latin typeface="Times New Roman" panose="02020603050405020304" pitchFamily="18" charset="0"/>
                <a:cs typeface="Times New Roman" panose="02020603050405020304" pitchFamily="18" charset="0"/>
              </a:rPr>
              <a:t> makine için başvuruda bulunabilirler. Sadece arıcılık makine ve ekipmanları tek ya da birlikte alınabilir.</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Projelerin son tamamlanma tarihi mücbir sebepler hariç, A iş planı kapsamında hibe sözleşmesinin imzalandığı tarihten itibaren </a:t>
            </a:r>
            <a:r>
              <a:rPr lang="tr-TR" sz="2400" b="1" dirty="0" smtClean="0">
                <a:solidFill>
                  <a:srgbClr val="FF0000"/>
                </a:solidFill>
                <a:latin typeface="Times New Roman" panose="02020603050405020304" pitchFamily="18" charset="0"/>
                <a:cs typeface="Times New Roman" panose="02020603050405020304" pitchFamily="18" charset="0"/>
              </a:rPr>
              <a:t>60 gündür</a:t>
            </a:r>
            <a:r>
              <a:rPr lang="tr-TR" sz="2400" dirty="0" smtClean="0">
                <a:solidFill>
                  <a:srgbClr val="FF0000"/>
                </a:solidFill>
                <a:latin typeface="Times New Roman" panose="02020603050405020304" pitchFamily="18" charset="0"/>
                <a:cs typeface="Times New Roman" panose="02020603050405020304" pitchFamily="18" charset="0"/>
              </a:rPr>
              <a:t>.</a:t>
            </a: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541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9708" y="609600"/>
            <a:ext cx="8484293" cy="820189"/>
          </a:xfrm>
        </p:spPr>
        <p:txBody>
          <a:bodyPr/>
          <a:lstStyle/>
          <a:p>
            <a:endParaRPr lang="tr-TR" dirty="0"/>
          </a:p>
        </p:txBody>
      </p:sp>
      <p:sp>
        <p:nvSpPr>
          <p:cNvPr id="3" name="İçerik Yer Tutucusu 2"/>
          <p:cNvSpPr>
            <a:spLocks noGrp="1"/>
          </p:cNvSpPr>
          <p:nvPr>
            <p:ph idx="1"/>
          </p:nvPr>
        </p:nvSpPr>
        <p:spPr>
          <a:xfrm>
            <a:off x="789708" y="1429789"/>
            <a:ext cx="7888779" cy="4663440"/>
          </a:xfrm>
        </p:spPr>
        <p:txBody>
          <a:bodyPr>
            <a:normAutofit/>
          </a:bodyPr>
          <a:lstStyle/>
          <a:p>
            <a:pPr algn="just"/>
            <a:r>
              <a:rPr lang="tr-TR" sz="2400" b="1" dirty="0" smtClean="0">
                <a:solidFill>
                  <a:srgbClr val="FF0000"/>
                </a:solidFill>
                <a:latin typeface="Times New Roman" panose="02020603050405020304" pitchFamily="18" charset="0"/>
                <a:cs typeface="Times New Roman" panose="02020603050405020304" pitchFamily="18" charset="0"/>
              </a:rPr>
              <a:t>Mücbir Sebep: </a:t>
            </a:r>
            <a:r>
              <a:rPr lang="tr-TR" sz="2400" dirty="0" smtClean="0">
                <a:latin typeface="Times New Roman" panose="02020603050405020304" pitchFamily="18" charset="0"/>
                <a:cs typeface="Times New Roman" panose="02020603050405020304" pitchFamily="18" charset="0"/>
              </a:rPr>
              <a:t>Taraflardan birinin sözleşme yükümlülüklerini yerine getirmesine engel teşkil edebilecek nitelikte olan deprem, yangın, sel gibi doğal afetler, kanuni grev, genel salgın hastalık, savaş, ayaklanma, kısmi veya genel seferberlik ilanı gibi kişilerin önceden öngörebilmelerine olanak bulunmayan ve bu nedenle önüne geçilmesi mümkün olmayan, dış etkiler sonucu meydana gelen, kamu kurum ve kuruluşları tarafından </a:t>
            </a:r>
            <a:r>
              <a:rPr lang="tr-TR" sz="2400" dirty="0" err="1" smtClean="0">
                <a:latin typeface="Times New Roman" panose="02020603050405020304" pitchFamily="18" charset="0"/>
                <a:cs typeface="Times New Roman" panose="02020603050405020304" pitchFamily="18" charset="0"/>
              </a:rPr>
              <a:t>belegelendirilebilen</a:t>
            </a:r>
            <a:r>
              <a:rPr lang="tr-TR" sz="2400" dirty="0" smtClean="0">
                <a:latin typeface="Times New Roman" panose="02020603050405020304" pitchFamily="18" charset="0"/>
                <a:cs typeface="Times New Roman" panose="02020603050405020304" pitchFamily="18" charset="0"/>
              </a:rPr>
              <a:t> istisnai bir durum veya olay.</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324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8146473" y="0"/>
            <a:ext cx="2466975" cy="1847850"/>
          </a:xfrm>
          <a:prstGeom prst="rect">
            <a:avLst/>
          </a:prstGeom>
        </p:spPr>
      </p:pic>
      <p:sp>
        <p:nvSpPr>
          <p:cNvPr id="2" name="Unvan 1"/>
          <p:cNvSpPr>
            <a:spLocks noGrp="1"/>
          </p:cNvSpPr>
          <p:nvPr>
            <p:ph type="title"/>
          </p:nvPr>
        </p:nvSpPr>
        <p:spPr>
          <a:xfrm>
            <a:off x="677335" y="61999"/>
            <a:ext cx="8596668" cy="1320800"/>
          </a:xfrm>
        </p:spPr>
        <p:txBody>
          <a:bodyPr/>
          <a:lstStyle/>
          <a:p>
            <a:endParaRPr lang="tr-TR" dirty="0"/>
          </a:p>
        </p:txBody>
      </p:sp>
      <p:sp>
        <p:nvSpPr>
          <p:cNvPr id="3" name="İçerik Yer Tutucusu 2"/>
          <p:cNvSpPr>
            <a:spLocks noGrp="1"/>
          </p:cNvSpPr>
          <p:nvPr>
            <p:ph idx="1"/>
          </p:nvPr>
        </p:nvSpPr>
        <p:spPr>
          <a:xfrm>
            <a:off x="677335" y="1346662"/>
            <a:ext cx="7469138" cy="4738253"/>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A iş planı kapsamında proje sunacak başvuru sahibi gerçek ve tüzel kişilerin; son başvuru tarihinden önce </a:t>
            </a:r>
            <a:r>
              <a:rPr lang="tr-TR" sz="2400" b="1" dirty="0" smtClean="0">
                <a:solidFill>
                  <a:srgbClr val="FF0000"/>
                </a:solidFill>
                <a:latin typeface="Times New Roman" panose="02020603050405020304" pitchFamily="18" charset="0"/>
                <a:cs typeface="Times New Roman" panose="02020603050405020304" pitchFamily="18" charset="0"/>
              </a:rPr>
              <a:t>en az bir yıldır </a:t>
            </a:r>
            <a:r>
              <a:rPr lang="tr-TR" sz="2400" dirty="0" smtClean="0">
                <a:latin typeface="Times New Roman" panose="02020603050405020304" pitchFamily="18" charset="0"/>
                <a:cs typeface="Times New Roman" panose="02020603050405020304" pitchFamily="18" charset="0"/>
              </a:rPr>
              <a:t>Bakanlık kayıt sistemlerine kayıt olması gerekmektedir. Su ürünleri konusunda başvuru yapanların ise Su Ürünleri Yetiştiriciliği Belgesini almış olmaları gerekmektedir.</a:t>
            </a:r>
          </a:p>
          <a:p>
            <a:pPr algn="just"/>
            <a:r>
              <a:rPr lang="tr-TR" sz="2400" b="1" dirty="0" smtClean="0">
                <a:solidFill>
                  <a:srgbClr val="FF0000"/>
                </a:solidFill>
                <a:latin typeface="Times New Roman" panose="02020603050405020304" pitchFamily="18" charset="0"/>
                <a:cs typeface="Times New Roman" panose="02020603050405020304" pitchFamily="18" charset="0"/>
              </a:rPr>
              <a:t>Yatırım yeri; sadece köy, belde, kırsal mahallede olmalıdır. </a:t>
            </a:r>
            <a:endParaRPr lang="tr-TR" sz="2400" b="1" dirty="0">
              <a:solidFill>
                <a:srgbClr val="FF0000"/>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stretch>
            <a:fillRect/>
          </a:stretch>
        </p:blipFill>
        <p:spPr>
          <a:xfrm>
            <a:off x="2722919" y="4389118"/>
            <a:ext cx="2962853" cy="2277687"/>
          </a:xfrm>
          <a:prstGeom prst="rect">
            <a:avLst/>
          </a:prstGeom>
        </p:spPr>
      </p:pic>
    </p:spTree>
    <p:extLst>
      <p:ext uri="{BB962C8B-B14F-4D97-AF65-F5344CB8AC3E}">
        <p14:creationId xmlns:p14="http://schemas.microsoft.com/office/powerpoint/2010/main" val="3763115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628</TotalTime>
  <Words>1066</Words>
  <Application>Microsoft Office PowerPoint</Application>
  <PresentationFormat>Geniş ekran</PresentationFormat>
  <Paragraphs>69</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Times New Roman</vt:lpstr>
      <vt:lpstr>Trebuchet MS</vt:lpstr>
      <vt:lpstr>Wingdings</vt:lpstr>
      <vt:lpstr>Wingdings 3</vt:lpstr>
      <vt:lpstr>Yüzeyler</vt:lpstr>
      <vt:lpstr>PowerPoint Sunusu</vt:lpstr>
      <vt:lpstr>A İŞ PLANI ( MAKİNE-EKİPMAN DESTEĞİ)</vt:lpstr>
      <vt:lpstr>GENEL HUSUSLAR: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HİBE SÖZLEŞMESİ AŞAMASINDA SUNULMASI GEREKEN EVRAKLAR:</vt:lpstr>
      <vt:lpstr>PowerPoint Sunusu</vt:lpstr>
      <vt:lpstr>PowerPoint Sunusu</vt:lpstr>
      <vt:lpstr>PowerPoint Sunusu</vt:lpstr>
      <vt:lpstr>YÜKLENİCİLERİN(MAKİNEYİ SATANLARIN)DİKKAT ETMESİ GEREKEN HUSUSLAR:</vt:lpstr>
      <vt:lpstr>PowerPoint Sunusu</vt:lpstr>
      <vt:lpstr>Tarım ve Orman İl Müdürlüğü Kırsal Kalkınma ve Örgütlenme Şube Müdürlüğü </vt:lpstr>
      <vt:lpstr>PowerPoint Sunusu</vt:lpstr>
    </vt:vector>
  </TitlesOfParts>
  <Company>TARIM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İŞ PLANI ( MAKİNE-EKİPMAN DESTEĞİ)</dc:title>
  <dc:creator>Emine SEZGİN</dc:creator>
  <cp:lastModifiedBy>Emine SEZGİN</cp:lastModifiedBy>
  <cp:revision>54</cp:revision>
  <dcterms:created xsi:type="dcterms:W3CDTF">2022-12-02T05:50:31Z</dcterms:created>
  <dcterms:modified xsi:type="dcterms:W3CDTF">2022-12-13T07:23:48Z</dcterms:modified>
</cp:coreProperties>
</file>