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9"/>
  </p:notesMasterIdLst>
  <p:sldIdLst>
    <p:sldId id="272" r:id="rId2"/>
    <p:sldId id="287" r:id="rId3"/>
    <p:sldId id="283" r:id="rId4"/>
    <p:sldId id="274" r:id="rId5"/>
    <p:sldId id="262" r:id="rId6"/>
    <p:sldId id="276" r:id="rId7"/>
    <p:sldId id="277" r:id="rId8"/>
    <p:sldId id="268" r:id="rId9"/>
    <p:sldId id="264" r:id="rId10"/>
    <p:sldId id="278" r:id="rId11"/>
    <p:sldId id="267" r:id="rId12"/>
    <p:sldId id="288" r:id="rId13"/>
    <p:sldId id="269" r:id="rId14"/>
    <p:sldId id="279" r:id="rId15"/>
    <p:sldId id="285" r:id="rId16"/>
    <p:sldId id="281" r:id="rId17"/>
    <p:sldId id="284" r:id="rId18"/>
  </p:sldIdLst>
  <p:sldSz cx="9144000" cy="6858000" type="screen4x3"/>
  <p:notesSz cx="6735763" cy="98663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3" autoAdjust="0"/>
    <p:restoredTop sz="94624" autoAdjust="0"/>
  </p:normalViewPr>
  <p:slideViewPr>
    <p:cSldViewPr>
      <p:cViewPr varScale="1">
        <p:scale>
          <a:sx n="105" d="100"/>
          <a:sy n="105" d="100"/>
        </p:scale>
        <p:origin x="180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640" y="-102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3316"/>
          </a:xfrm>
          <a:prstGeom prst="rect">
            <a:avLst/>
          </a:prstGeom>
        </p:spPr>
        <p:txBody>
          <a:bodyPr vert="horz" lIns="90745" tIns="45373" rIns="90745" bIns="45373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0" cy="493316"/>
          </a:xfrm>
          <a:prstGeom prst="rect">
            <a:avLst/>
          </a:prstGeom>
        </p:spPr>
        <p:txBody>
          <a:bodyPr vert="horz" lIns="90745" tIns="45373" rIns="90745" bIns="45373" rtlCol="0"/>
          <a:lstStyle>
            <a:lvl1pPr algn="r">
              <a:defRPr sz="1200"/>
            </a:lvl1pPr>
          </a:lstStyle>
          <a:p>
            <a:fld id="{68BF7457-0A59-4492-BFDD-F28F650479E2}" type="datetimeFigureOut">
              <a:rPr lang="tr-TR" smtClean="0"/>
              <a:pPr/>
              <a:t>1.09.2026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45" tIns="45373" rIns="90745" bIns="45373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0745" tIns="45373" rIns="90745" bIns="45373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1" y="9371286"/>
            <a:ext cx="2918830" cy="493316"/>
          </a:xfrm>
          <a:prstGeom prst="rect">
            <a:avLst/>
          </a:prstGeom>
        </p:spPr>
        <p:txBody>
          <a:bodyPr vert="horz" lIns="90745" tIns="45373" rIns="90745" bIns="45373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15374" y="9371286"/>
            <a:ext cx="2918830" cy="493316"/>
          </a:xfrm>
          <a:prstGeom prst="rect">
            <a:avLst/>
          </a:prstGeom>
        </p:spPr>
        <p:txBody>
          <a:bodyPr vert="horz" lIns="90745" tIns="45373" rIns="90745" bIns="45373" rtlCol="0" anchor="b"/>
          <a:lstStyle>
            <a:lvl1pPr algn="r">
              <a:defRPr sz="1200"/>
            </a:lvl1pPr>
          </a:lstStyle>
          <a:p>
            <a:fld id="{2477927B-C9DB-45A6-9585-D0EB89FBF49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0123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77927B-C9DB-45A6-9585-D0EB89FBF490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0427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77927B-C9DB-45A6-9585-D0EB89FBF490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1079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7F3E-1488-4363-B43D-7F6245430C09}" type="datetimeFigureOut">
              <a:rPr lang="tr-TR" smtClean="0"/>
              <a:pPr/>
              <a:t>1.09.2026</a:t>
            </a:fld>
            <a:endParaRPr lang="tr-TR"/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4BCE019-C5E6-44AA-8968-8F78662B2E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7F3E-1488-4363-B43D-7F6245430C09}" type="datetimeFigureOut">
              <a:rPr lang="tr-TR" smtClean="0"/>
              <a:pPr/>
              <a:t>1.09.2026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CE019-C5E6-44AA-8968-8F78662B2E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7F3E-1488-4363-B43D-7F6245430C09}" type="datetimeFigureOut">
              <a:rPr lang="tr-TR" smtClean="0"/>
              <a:pPr/>
              <a:t>1.09.2026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CE019-C5E6-44AA-8968-8F78662B2E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7F3E-1488-4363-B43D-7F6245430C09}" type="datetimeFigureOut">
              <a:rPr lang="tr-TR" smtClean="0"/>
              <a:pPr/>
              <a:t>1.09.2026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4BCE019-C5E6-44AA-8968-8F78662B2E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7F3E-1488-4363-B43D-7F6245430C09}" type="datetimeFigureOut">
              <a:rPr lang="tr-TR" smtClean="0"/>
              <a:pPr/>
              <a:t>1.09.2026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CE019-C5E6-44AA-8968-8F78662B2E4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7F3E-1488-4363-B43D-7F6245430C09}" type="datetimeFigureOut">
              <a:rPr lang="tr-TR" smtClean="0"/>
              <a:pPr/>
              <a:t>1.09.2026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CE019-C5E6-44AA-8968-8F78662B2E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7F3E-1488-4363-B43D-7F6245430C09}" type="datetimeFigureOut">
              <a:rPr lang="tr-TR" smtClean="0"/>
              <a:pPr/>
              <a:t>1.09.2026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4BCE019-C5E6-44AA-8968-8F78662B2E4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7F3E-1488-4363-B43D-7F6245430C09}" type="datetimeFigureOut">
              <a:rPr lang="tr-TR" smtClean="0"/>
              <a:pPr/>
              <a:t>1.09.2026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CE019-C5E6-44AA-8968-8F78662B2E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7F3E-1488-4363-B43D-7F6245430C09}" type="datetimeFigureOut">
              <a:rPr lang="tr-TR" smtClean="0"/>
              <a:pPr/>
              <a:t>1.09.2026</a:t>
            </a:fld>
            <a:endParaRPr lang="tr-TR"/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CE019-C5E6-44AA-8968-8F78662B2E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7F3E-1488-4363-B43D-7F6245430C09}" type="datetimeFigureOut">
              <a:rPr lang="tr-TR" smtClean="0"/>
              <a:pPr/>
              <a:t>1.09.2026</a:t>
            </a:fld>
            <a:endParaRPr lang="tr-TR"/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CE019-C5E6-44AA-8968-8F78662B2E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7F3E-1488-4363-B43D-7F6245430C09}" type="datetimeFigureOut">
              <a:rPr lang="tr-TR" smtClean="0"/>
              <a:pPr/>
              <a:t>1.09.2026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CE019-C5E6-44AA-8968-8F78662B2E4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8467F3E-1488-4363-B43D-7F6245430C09}" type="datetimeFigureOut">
              <a:rPr lang="tr-TR" smtClean="0"/>
              <a:pPr/>
              <a:t>1.09.2026</a:t>
            </a:fld>
            <a:endParaRPr lang="tr-TR"/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4BCE019-C5E6-44AA-8968-8F78662B2E4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-1"/>
            <a:ext cx="8686800" cy="908719"/>
          </a:xfrm>
          <a:noFill/>
          <a:effectLst/>
        </p:spPr>
        <p:txBody>
          <a:bodyPr>
            <a:normAutofit/>
          </a:bodyPr>
          <a:lstStyle/>
          <a:p>
            <a:pPr algn="ctr"/>
            <a:r>
              <a:rPr lang="tr-TR" sz="2000" b="1" cap="none" dirty="0">
                <a:ln w="0"/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2026 YILI AYLAR İTİBARİYLE YENİ KAYIT OLAN ÜYELERİN MESLEK GRUPLARINA GÖRE DAĞILIMLARI</a:t>
            </a:r>
          </a:p>
        </p:txBody>
      </p:sp>
      <p:graphicFrame>
        <p:nvGraphicFramePr>
          <p:cNvPr id="4" name="3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3805059"/>
              </p:ext>
            </p:extLst>
          </p:nvPr>
        </p:nvGraphicFramePr>
        <p:xfrm>
          <a:off x="179512" y="792085"/>
          <a:ext cx="8773200" cy="60212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99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39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93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83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14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667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384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0517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6723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6723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6723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1350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0694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08003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990142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842356"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>
                          <a:latin typeface="Calibri" pitchFamily="34" charset="0"/>
                          <a:cs typeface="Calibri" pitchFamily="34" charset="0"/>
                        </a:rPr>
                        <a:t>MESLEK</a:t>
                      </a:r>
                      <a:r>
                        <a:rPr lang="tr-TR" sz="1400" b="0" baseline="0" dirty="0">
                          <a:latin typeface="Calibri" pitchFamily="34" charset="0"/>
                          <a:cs typeface="Calibri" pitchFamily="34" charset="0"/>
                        </a:rPr>
                        <a:t>  GRUPLARI</a:t>
                      </a:r>
                      <a:endParaRPr lang="tr-TR" sz="1400" b="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5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6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7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8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9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11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12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13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TOPLAM</a:t>
                      </a:r>
                    </a:p>
                    <a:p>
                      <a:pPr algn="ctr"/>
                      <a:endParaRPr lang="tr-TR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0372"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OCAK</a:t>
                      </a:r>
                    </a:p>
                    <a:p>
                      <a:pPr algn="ctr"/>
                      <a:endParaRPr kumimoji="0" lang="tr-TR" sz="1400" b="0" kern="1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381"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ŞUBAT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381"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MART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381"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NİSAN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76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4381"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MAYIS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76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4381"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HAZİRAN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61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4381"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TEMMUZ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4381"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AĞUSTOS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4381"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EYLÜL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4381"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EKİM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4381"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KASIM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4381"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ARALIK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303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dirty="0">
                          <a:latin typeface="Calibri" pitchFamily="34" charset="0"/>
                          <a:cs typeface="Calibri" pitchFamily="34" charset="0"/>
                        </a:rPr>
                        <a:t>TOPLAM</a:t>
                      </a:r>
                    </a:p>
                    <a:p>
                      <a:pPr algn="ctr"/>
                      <a:endParaRPr lang="tr-TR" sz="1400" b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70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467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51520" y="260648"/>
            <a:ext cx="8458200" cy="576064"/>
          </a:xfrm>
        </p:spPr>
        <p:txBody>
          <a:bodyPr>
            <a:noAutofit/>
          </a:bodyPr>
          <a:lstStyle/>
          <a:p>
            <a:pPr algn="ctr"/>
            <a:r>
              <a:rPr lang="tr-TR" sz="2000" b="1" cap="none" dirty="0">
                <a:ln w="0"/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2026 YILI AYLAR İTİBARİYLE FAAL ÜYELERİN DERECESİNE GÖRE DAĞILIMLARI</a:t>
            </a:r>
            <a:br>
              <a:rPr lang="tr-TR" sz="2000" b="1" dirty="0">
                <a:latin typeface="Times New Roman" pitchFamily="18" charset="0"/>
                <a:cs typeface="Times New Roman" pitchFamily="18" charset="0"/>
              </a:rPr>
            </a:br>
            <a:endParaRPr lang="tr-TR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5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0221800"/>
              </p:ext>
            </p:extLst>
          </p:nvPr>
        </p:nvGraphicFramePr>
        <p:xfrm>
          <a:off x="251518" y="1268760"/>
          <a:ext cx="8712969" cy="54584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47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50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14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82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50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881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1445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457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971974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AYLAR/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 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6.DERECE (YENİ KURULAN SERMAYE ŞİR.)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TOPLAM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3445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OCAK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4109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586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658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5501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3445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ŞUBAT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4124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580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651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5529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0565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4169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587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654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5616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3445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NİSAN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4210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589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658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5701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3445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MAYIS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4256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5783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3445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HAZİRAN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4292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5859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3445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TEMMUZ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4321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5907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5081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AĞUSTOS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4358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5972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5081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EYLÜL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3445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EKİM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3445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KASIM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3445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ARALIK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0442877"/>
              </p:ext>
            </p:extLst>
          </p:nvPr>
        </p:nvGraphicFramePr>
        <p:xfrm>
          <a:off x="2411760" y="698017"/>
          <a:ext cx="3240360" cy="59046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4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58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7145"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TARİH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ASKIDAKİ ÜYE</a:t>
                      </a:r>
                      <a:r>
                        <a:rPr lang="tr-TR" sz="1200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SAYISI</a:t>
                      </a:r>
                      <a:endParaRPr lang="tr-TR" sz="120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959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OCAK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2150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959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ŞUBAT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2013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959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MART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1974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959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NİSAN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1941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959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MAYIS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1920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959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HAZİRAN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1886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959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TEMMUZ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1832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8959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AĞUSTOS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1799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8959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EYLÜL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48959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EKİM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48959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KASIM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8959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ARALIK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5" name="1 Başlık"/>
          <p:cNvSpPr txBox="1">
            <a:spLocks/>
          </p:cNvSpPr>
          <p:nvPr/>
        </p:nvSpPr>
        <p:spPr>
          <a:xfrm>
            <a:off x="251520" y="49945"/>
            <a:ext cx="7848872" cy="64807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normalizeH="0" baseline="0" noProof="0" dirty="0">
                <a:ln w="0"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2026 YILI AYLAR İTİBARİYLE ASKIDAKİ  ÜYE SAYILARI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408424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400" b="1" cap="none" dirty="0">
                <a:ln w="0"/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YILLARA GÖRE ASKIYA ALINAN ÜYE SAYILARI</a:t>
            </a:r>
            <a:endParaRPr lang="tr-TR" sz="2400" b="1" cap="none" dirty="0">
              <a:ln w="0"/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2363631"/>
              </p:ext>
            </p:extLst>
          </p:nvPr>
        </p:nvGraphicFramePr>
        <p:xfrm>
          <a:off x="2756723" y="1196752"/>
          <a:ext cx="3133616" cy="39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1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2000" b="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2021 YILI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362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0874961"/>
              </p:ext>
            </p:extLst>
          </p:nvPr>
        </p:nvGraphicFramePr>
        <p:xfrm>
          <a:off x="2756723" y="1628800"/>
          <a:ext cx="3133616" cy="39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1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2000" b="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2022 YILI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446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1560423"/>
              </p:ext>
            </p:extLst>
          </p:nvPr>
        </p:nvGraphicFramePr>
        <p:xfrm>
          <a:off x="2756723" y="2036089"/>
          <a:ext cx="3133615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1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6808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2000" b="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2023 YILI</a:t>
                      </a:r>
                    </a:p>
                    <a:p>
                      <a:pPr marL="0" algn="ctr" rtl="0" eaLnBrk="1" latinLnBrk="0" hangingPunct="1"/>
                      <a:endParaRPr kumimoji="0" lang="tr-TR" sz="2000" b="0" kern="1200" dirty="0">
                        <a:solidFill>
                          <a:srgbClr val="0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529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7749055"/>
              </p:ext>
            </p:extLst>
          </p:nvPr>
        </p:nvGraphicFramePr>
        <p:xfrm>
          <a:off x="2756722" y="2492897"/>
          <a:ext cx="3133615" cy="17281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72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63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6063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2000" b="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2024 YILI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442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063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2000" b="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2025 YILI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767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63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2000" b="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2026 YILI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771</a:t>
                      </a:r>
                      <a:endParaRPr lang="tr-TR" sz="2000" b="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22978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0257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504056"/>
          </a:xfrm>
        </p:spPr>
        <p:txBody>
          <a:bodyPr>
            <a:noAutofit/>
          </a:bodyPr>
          <a:lstStyle/>
          <a:p>
            <a:pPr algn="ctr"/>
            <a:r>
              <a:rPr lang="tr-TR" sz="2000" b="1" cap="none" dirty="0">
                <a:ln w="0"/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2026 YILINDA MESLEK GRUP DEĞİŞİKLİĞİ YAPAN ÜYE SAYILARI</a:t>
            </a:r>
            <a:br>
              <a:rPr lang="tr-TR" sz="2000" b="1" dirty="0">
                <a:latin typeface="Times New Roman" pitchFamily="18" charset="0"/>
                <a:cs typeface="Times New Roman" pitchFamily="18" charset="0"/>
              </a:rPr>
            </a:br>
            <a:endParaRPr lang="tr-TR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0359923"/>
              </p:ext>
            </p:extLst>
          </p:nvPr>
        </p:nvGraphicFramePr>
        <p:xfrm>
          <a:off x="395536" y="1214422"/>
          <a:ext cx="8280922" cy="1581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69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1062450"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OCAK 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ŞUBAT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MART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NİSAN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MAYIS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HAZİRAN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TEMMUZ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AĞUSTOS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EYLÜL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EKİM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KASIM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ARALIK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TOPLAM</a:t>
                      </a:r>
                    </a:p>
                  </a:txBody>
                  <a:tcPr vert="vert27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885"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349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382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9806070"/>
              </p:ext>
            </p:extLst>
          </p:nvPr>
        </p:nvGraphicFramePr>
        <p:xfrm>
          <a:off x="395536" y="3717032"/>
          <a:ext cx="8280922" cy="1656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69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3699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1158919"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OCAK 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ŞUBAT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MART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NİSAN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MAYIS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HAZİRAN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TEMMUZ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AĞUSTOS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EYLÜL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EKİM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KASIM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ARALIK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TOPLAM</a:t>
                      </a:r>
                    </a:p>
                  </a:txBody>
                  <a:tcPr vert="vert27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7265"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Dikdörtgen 2"/>
          <p:cNvSpPr/>
          <p:nvPr/>
        </p:nvSpPr>
        <p:spPr>
          <a:xfrm>
            <a:off x="539552" y="3140967"/>
            <a:ext cx="8136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>
                <a:ln w="0"/>
                <a:latin typeface="Times New Roman" pitchFamily="18" charset="0"/>
                <a:cs typeface="Times New Roman" pitchFamily="18" charset="0"/>
              </a:rPr>
              <a:t>2026 YILINDA DERECE DEĞİŞİKLİĞİ YAPAN ÜYE SAYILARI</a:t>
            </a:r>
            <a:endParaRPr lang="tr-TR" sz="2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1317503"/>
              </p:ext>
            </p:extLst>
          </p:nvPr>
        </p:nvGraphicFramePr>
        <p:xfrm>
          <a:off x="1524000" y="1071546"/>
          <a:ext cx="6096000" cy="5643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3238">
                <a:tc>
                  <a:txBody>
                    <a:bodyPr/>
                    <a:lstStyle/>
                    <a:p>
                      <a:pPr algn="l"/>
                      <a:r>
                        <a:rPr lang="tr-TR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AYLAR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VERGİ DURUMU /ADRES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BORÇTAN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TOPLAM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OCAK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ŞUBAT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135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137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MART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NİSAN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MAYIS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HAZİRAN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TEMMUZ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53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AĞUSTOS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EYLÜL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EKİM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KASIM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ARALIK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TOPLAM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348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367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301752" y="142852"/>
            <a:ext cx="8686800" cy="841248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000" b="1" cap="none" dirty="0">
                <a:ln w="0"/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2026 YILI AYLAR İTİBARİYLE TOPLAM ASKIDAN İNEN  </a:t>
            </a:r>
            <a:br>
              <a:rPr lang="tr-TR" sz="2000" b="1" cap="none" dirty="0">
                <a:ln w="0"/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tr-TR" sz="2000" b="1" cap="none" dirty="0">
                <a:ln w="0"/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ÜYE  SAYILARI(ASKIDAN TERK – ASKIDAN TASFİYE – ASKIDAN FAAL)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1752" y="142852"/>
            <a:ext cx="8686800" cy="841248"/>
          </a:xfrm>
        </p:spPr>
        <p:txBody>
          <a:bodyPr>
            <a:normAutofit/>
          </a:bodyPr>
          <a:lstStyle/>
          <a:p>
            <a:pPr algn="ctr"/>
            <a:r>
              <a:rPr lang="tr-TR" sz="2000" b="1" cap="none" dirty="0">
                <a:ln w="0"/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2026 YILI AYLAR İTİBARİYLE ASKIDAN İNEN VE </a:t>
            </a:r>
            <a:br>
              <a:rPr lang="tr-TR" sz="2000" b="1" cap="none" dirty="0">
                <a:ln w="0"/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tr-TR" sz="2000" b="1" cap="none" dirty="0">
                <a:ln w="0"/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FAAL OLAN ÜYE SAYILARI</a:t>
            </a:r>
          </a:p>
        </p:txBody>
      </p:sp>
      <p:graphicFrame>
        <p:nvGraphicFramePr>
          <p:cNvPr id="3" name="2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4501244"/>
              </p:ext>
            </p:extLst>
          </p:nvPr>
        </p:nvGraphicFramePr>
        <p:xfrm>
          <a:off x="1524000" y="1071546"/>
          <a:ext cx="6096000" cy="52521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58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9104">
                <a:tc>
                  <a:txBody>
                    <a:bodyPr/>
                    <a:lstStyle/>
                    <a:p>
                      <a:pPr algn="l"/>
                      <a:r>
                        <a:rPr lang="tr-TR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AYLAR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ADRESTEN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BORÇTAN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TOPLAM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OCAK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ŞUBAT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MART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NİSAN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2982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MAYIS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HAZİRAN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TEMMUZ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AĞUSTOS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EYLÜL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EKİM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KASIM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ARALIK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TOPLAM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221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223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1934394"/>
              </p:ext>
            </p:extLst>
          </p:nvPr>
        </p:nvGraphicFramePr>
        <p:xfrm>
          <a:off x="35911" y="692695"/>
          <a:ext cx="9072593" cy="61496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22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55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83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32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4049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9280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5116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9078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521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9835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141914">
                <a:tc>
                  <a:txBody>
                    <a:bodyPr/>
                    <a:lstStyle/>
                    <a:p>
                      <a:pPr algn="ctr"/>
                      <a:endParaRPr lang="tr-TR" sz="1400" b="1" baseline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tr-TR" sz="1400" b="1" baseline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tr-TR" sz="1400" b="1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AYLAR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Yeni</a:t>
                      </a:r>
                      <a:r>
                        <a:rPr lang="tr-TR" sz="1400" b="1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Kayıt olan üye sayısı</a:t>
                      </a:r>
                      <a:endParaRPr lang="tr-TR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Askıdan İnen faal</a:t>
                      </a:r>
                      <a:r>
                        <a:rPr lang="tr-TR" sz="1400" b="1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olan üye sayısı</a:t>
                      </a:r>
                      <a:endParaRPr lang="tr-TR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Faalden Terk Sayısı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Tasfiye Sonu Terk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Tasfiye den Faal olan  üye sayısı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Askıdan Tasfiyeye giren üye sayısı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Faalden</a:t>
                      </a:r>
                      <a:r>
                        <a:rPr lang="tr-TR" sz="1400" b="1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Tasfiyeye Giren Üye Sayısı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4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Askıya Giren Üye Sayısı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4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Askıdan Terk Olan Üye Sayısı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Faal Üye Sayısı</a:t>
                      </a:r>
                      <a:endParaRPr lang="tr-TR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2617">
                <a:tc>
                  <a:txBody>
                    <a:bodyPr/>
                    <a:lstStyle/>
                    <a:p>
                      <a:pPr algn="ctr"/>
                      <a:r>
                        <a:rPr lang="tr-TR" sz="1200" b="1" dirty="0"/>
                        <a:t>2025</a:t>
                      </a:r>
                      <a:r>
                        <a:rPr lang="tr-TR" sz="1200" b="1" baseline="0" dirty="0"/>
                        <a:t> YL</a:t>
                      </a:r>
                      <a:r>
                        <a:rPr lang="tr-TR" sz="1200" b="1" dirty="0"/>
                        <a:t>INDAN DEVİR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just" rtl="0" eaLnBrk="1" latinLnBrk="0" hangingPunct="1"/>
                      <a:r>
                        <a:rPr kumimoji="0" lang="tr-TR" sz="1400" b="1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</a:p>
                    <a:p>
                      <a:pPr marL="0" algn="just" rtl="0" eaLnBrk="1" latinLnBrk="0" hangingPunct="1"/>
                      <a:r>
                        <a:rPr kumimoji="0" lang="tr-TR" sz="1400" b="1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6232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13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/>
                        <a:t>OCAK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49+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771-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5501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413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/>
                        <a:t>ŞUBAT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46+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29+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45-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107*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5529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7413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/>
                        <a:t>MART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59+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37+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5616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5735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/>
                        <a:t>NİSAN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76+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5701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7413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/>
                        <a:t>MAYIS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76+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5783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7413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/>
                        <a:t>HAZİRAN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61+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5859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7413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/>
                        <a:t>TEMMZ.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49+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31+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5907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7413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/>
                        <a:t>AĞSTOS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51+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31+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5972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7413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/>
                        <a:t>EYLÜL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1" u="non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7413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/>
                        <a:t>EKİM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1" u="non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7413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/>
                        <a:t>KASIM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400" b="1" u="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8086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/>
                        <a:t>ARALIK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1" u="non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10" name="1 Başlık"/>
          <p:cNvSpPr txBox="1">
            <a:spLocks/>
          </p:cNvSpPr>
          <p:nvPr/>
        </p:nvSpPr>
        <p:spPr>
          <a:xfrm>
            <a:off x="571472" y="0"/>
            <a:ext cx="8249000" cy="692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Üyelerin Son Durumu Hakkında</a:t>
            </a: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;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357158" y="214290"/>
            <a:ext cx="8458200" cy="428628"/>
          </a:xfrm>
        </p:spPr>
        <p:txBody>
          <a:bodyPr>
            <a:noAutofit/>
          </a:bodyPr>
          <a:lstStyle/>
          <a:p>
            <a:pPr algn="ctr"/>
            <a:r>
              <a:rPr lang="tr-TR" b="1">
                <a:ln w="0"/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2026 </a:t>
            </a:r>
            <a:r>
              <a:rPr lang="tr-TR" b="1" dirty="0">
                <a:ln w="0"/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YILI TOPLAM ÜYE SAYILARI</a:t>
            </a:r>
          </a:p>
        </p:txBody>
      </p:sp>
      <p:graphicFrame>
        <p:nvGraphicFramePr>
          <p:cNvPr id="4" name="3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6544692"/>
              </p:ext>
            </p:extLst>
          </p:nvPr>
        </p:nvGraphicFramePr>
        <p:xfrm>
          <a:off x="285718" y="785794"/>
          <a:ext cx="8501125" cy="54398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0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0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0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0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002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25212"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AYLAR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Faal Üye Sayısı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Askıdaki Üye Sayısı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Tasfiyedeki Üye Sayısı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Toplam Üye Sayısı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9626"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OCAK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5501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7785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798"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ŞUBAT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5529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7676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9626"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5616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1974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7726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5792"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NİSAN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5701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7774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9626"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MAYIS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5783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7833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9626"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HAZİRAN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5859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7876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9626"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TEMMUZ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5907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b="1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7874</a:t>
                      </a:r>
                      <a:endParaRPr kumimoji="0" lang="tr-TR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6496"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AĞUSTOS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5972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b="1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7909</a:t>
                      </a:r>
                      <a:endParaRPr kumimoji="0" lang="tr-TR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9626"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EYLÜL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9626"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EKİM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9626">
                <a:tc>
                  <a:txBody>
                    <a:bodyPr/>
                    <a:lstStyle/>
                    <a:p>
                      <a:pPr algn="ctr"/>
                      <a:r>
                        <a:rPr kumimoji="0" lang="tr-TR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KASIM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89626">
                <a:tc>
                  <a:txBody>
                    <a:bodyPr/>
                    <a:lstStyle/>
                    <a:p>
                      <a:pPr algn="ctr"/>
                      <a:r>
                        <a:rPr lang="tr-TR" b="1" dirty="0"/>
                        <a:t>ARALIK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b="1" u="sn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Başlık"/>
          <p:cNvSpPr>
            <a:spLocks noGrp="1"/>
          </p:cNvSpPr>
          <p:nvPr>
            <p:ph type="title"/>
          </p:nvPr>
        </p:nvSpPr>
        <p:spPr>
          <a:xfrm>
            <a:off x="301752" y="0"/>
            <a:ext cx="8686800" cy="873660"/>
          </a:xfrm>
        </p:spPr>
        <p:txBody>
          <a:bodyPr>
            <a:noAutofit/>
          </a:bodyPr>
          <a:lstStyle/>
          <a:p>
            <a:pPr algn="ctr"/>
            <a:r>
              <a:rPr lang="tr-TR" sz="2000" b="1" cap="none" dirty="0">
                <a:ln w="0"/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2026 YILI AYLAR İTİBARİYLE ASKIDAKİ ÜYELERİN MESLEK GRUPLARINA GÖRE DAĞILIMLARI</a:t>
            </a:r>
          </a:p>
        </p:txBody>
      </p:sp>
      <p:graphicFrame>
        <p:nvGraphicFramePr>
          <p:cNvPr id="4" name="3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1493823"/>
              </p:ext>
            </p:extLst>
          </p:nvPr>
        </p:nvGraphicFramePr>
        <p:xfrm>
          <a:off x="-180528" y="764704"/>
          <a:ext cx="9324527" cy="61324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60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99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99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99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49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608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0772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921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82758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449736">
                <a:tc>
                  <a:txBody>
                    <a:bodyPr/>
                    <a:lstStyle/>
                    <a:p>
                      <a:pPr algn="l"/>
                      <a:r>
                        <a:rPr lang="tr-TR" sz="1050" dirty="0">
                          <a:latin typeface="Calibri" pitchFamily="34" charset="0"/>
                          <a:cs typeface="Calibri" pitchFamily="34" charset="0"/>
                        </a:rPr>
                        <a:t>MESLEK</a:t>
                      </a:r>
                      <a:r>
                        <a:rPr lang="tr-TR" sz="1050" baseline="0" dirty="0">
                          <a:latin typeface="Calibri" pitchFamily="34" charset="0"/>
                          <a:cs typeface="Calibri" pitchFamily="34" charset="0"/>
                        </a:rPr>
                        <a:t>  GRUPLARI</a:t>
                      </a:r>
                      <a:endParaRPr lang="tr-TR" sz="105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OCAK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ŞUBAT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MART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NİSAN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MAYIS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HAZİRAN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TEMMUZ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AĞUSTOS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EYLÜL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EKİM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KASIM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ARALIK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320">
                <a:tc>
                  <a:txBody>
                    <a:bodyPr/>
                    <a:lstStyle/>
                    <a:p>
                      <a:pPr algn="ctr"/>
                      <a:r>
                        <a:rPr kumimoji="0" lang="tr-TR" sz="11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01 NOLU</a:t>
                      </a:r>
                    </a:p>
                    <a:p>
                      <a:pPr algn="ctr"/>
                      <a:endParaRPr kumimoji="0" lang="tr-TR" sz="1100" b="1" kern="1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192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177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174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173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170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169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166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164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8470">
                <a:tc>
                  <a:txBody>
                    <a:bodyPr/>
                    <a:lstStyle/>
                    <a:p>
                      <a:pPr algn="ctr"/>
                      <a:r>
                        <a:rPr kumimoji="0" lang="tr-TR" sz="11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02 NOLU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204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197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616">
                <a:tc>
                  <a:txBody>
                    <a:bodyPr/>
                    <a:lstStyle/>
                    <a:p>
                      <a:pPr algn="ctr"/>
                      <a:r>
                        <a:rPr kumimoji="0" lang="tr-TR" sz="11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03 NOLU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301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282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276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273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271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262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255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8066">
                <a:tc>
                  <a:txBody>
                    <a:bodyPr/>
                    <a:lstStyle/>
                    <a:p>
                      <a:pPr algn="ctr"/>
                      <a:r>
                        <a:rPr kumimoji="0" lang="tr-TR" sz="11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04 NOLU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91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89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88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88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86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81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80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811">
                <a:tc>
                  <a:txBody>
                    <a:bodyPr/>
                    <a:lstStyle/>
                    <a:p>
                      <a:pPr algn="ctr"/>
                      <a:r>
                        <a:rPr kumimoji="0" lang="tr-TR" sz="11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05 NOLU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42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41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41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41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41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1977">
                <a:tc>
                  <a:txBody>
                    <a:bodyPr/>
                    <a:lstStyle/>
                    <a:p>
                      <a:pPr algn="ctr"/>
                      <a:r>
                        <a:rPr kumimoji="0" lang="tr-TR" sz="11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06</a:t>
                      </a:r>
                      <a:r>
                        <a:rPr kumimoji="0" lang="tr-TR" sz="1100" b="1" kern="120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 NOLU</a:t>
                      </a:r>
                      <a:endParaRPr kumimoji="0" lang="tr-TR" sz="1100" b="1" kern="1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183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174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171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169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165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162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158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3462">
                <a:tc>
                  <a:txBody>
                    <a:bodyPr/>
                    <a:lstStyle/>
                    <a:p>
                      <a:pPr algn="ctr"/>
                      <a:r>
                        <a:rPr kumimoji="0" lang="tr-TR" sz="11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07 NOLU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141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139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137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4223">
                <a:tc>
                  <a:txBody>
                    <a:bodyPr/>
                    <a:lstStyle/>
                    <a:p>
                      <a:pPr algn="ctr"/>
                      <a:r>
                        <a:rPr kumimoji="0" lang="tr-TR" sz="11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08 NOLU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36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33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33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32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32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1751">
                <a:tc>
                  <a:txBody>
                    <a:bodyPr/>
                    <a:lstStyle/>
                    <a:p>
                      <a:pPr algn="ctr"/>
                      <a:r>
                        <a:rPr kumimoji="0" lang="tr-TR" sz="11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09 NOLU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106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102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1977">
                <a:tc>
                  <a:txBody>
                    <a:bodyPr/>
                    <a:lstStyle/>
                    <a:p>
                      <a:pPr algn="ctr"/>
                      <a:r>
                        <a:rPr kumimoji="0" lang="tr-TR" sz="11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10</a:t>
                      </a:r>
                      <a:r>
                        <a:rPr kumimoji="0" lang="tr-TR" sz="1100" b="1" kern="120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 NOLU</a:t>
                      </a:r>
                      <a:endParaRPr kumimoji="0" lang="tr-TR" sz="1100" b="1" kern="1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181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178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176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176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176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170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169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38353">
                <a:tc>
                  <a:txBody>
                    <a:bodyPr/>
                    <a:lstStyle/>
                    <a:p>
                      <a:pPr algn="ctr"/>
                      <a:r>
                        <a:rPr kumimoji="0" lang="tr-TR" sz="11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11 NOLU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1977">
                <a:tc>
                  <a:txBody>
                    <a:bodyPr/>
                    <a:lstStyle/>
                    <a:p>
                      <a:pPr algn="ctr"/>
                      <a:r>
                        <a:rPr kumimoji="0" lang="tr-TR" sz="11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12 NOLU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188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174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168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165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164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159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143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33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1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13 NOLU</a:t>
                      </a:r>
                    </a:p>
                    <a:p>
                      <a:pPr algn="ctr"/>
                      <a:endParaRPr lang="tr-TR" sz="11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rial Black" panose="020B0A04020102020204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55922">
                <a:tc>
                  <a:txBody>
                    <a:bodyPr/>
                    <a:lstStyle/>
                    <a:p>
                      <a:pPr algn="l"/>
                      <a:r>
                        <a:rPr lang="tr-TR" sz="11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ESKİ GRUP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66780">
                <a:tc>
                  <a:txBody>
                    <a:bodyPr/>
                    <a:lstStyle/>
                    <a:p>
                      <a:pPr algn="ctr"/>
                      <a:r>
                        <a:rPr lang="tr-TR" sz="11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TOPLAM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2150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2013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1974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1941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1920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1886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1832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Times New Roman" pitchFamily="18" charset="0"/>
                        </a:rPr>
                        <a:t>1799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0" kern="1200" dirty="0">
                        <a:solidFill>
                          <a:schemeClr val="dk1"/>
                        </a:solidFill>
                        <a:latin typeface="Arial Black" panose="020B0A04020102020204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614346"/>
          </a:xfrm>
        </p:spPr>
        <p:txBody>
          <a:bodyPr>
            <a:noAutofit/>
          </a:bodyPr>
          <a:lstStyle/>
          <a:p>
            <a:pPr algn="ctr"/>
            <a:r>
              <a:rPr lang="tr-TR" sz="2000" b="1" cap="none" dirty="0">
                <a:ln w="0"/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2026 YILI AYLAR İTİBARİYLE FAAL ÜYELERİN MESLEK GRUPLARINA GÖRE DAĞILIMLARI</a:t>
            </a:r>
          </a:p>
        </p:txBody>
      </p:sp>
      <p:graphicFrame>
        <p:nvGraphicFramePr>
          <p:cNvPr id="4" name="3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2459634"/>
              </p:ext>
            </p:extLst>
          </p:nvPr>
        </p:nvGraphicFramePr>
        <p:xfrm>
          <a:off x="142848" y="714356"/>
          <a:ext cx="8821635" cy="5883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57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52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54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02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70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70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5700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5700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5700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5700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5700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5700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5700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5700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84842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629237">
                <a:tc>
                  <a:txBody>
                    <a:bodyPr/>
                    <a:lstStyle/>
                    <a:p>
                      <a:pPr algn="ctr"/>
                      <a:r>
                        <a:rPr lang="tr-TR" sz="1100" dirty="0">
                          <a:latin typeface="Calibri" pitchFamily="34" charset="0"/>
                          <a:cs typeface="Calibri" pitchFamily="34" charset="0"/>
                        </a:rPr>
                        <a:t>MESLEK</a:t>
                      </a:r>
                      <a:r>
                        <a:rPr lang="tr-TR" sz="1100" baseline="0" dirty="0">
                          <a:latin typeface="Calibri" pitchFamily="34" charset="0"/>
                          <a:cs typeface="Calibri" pitchFamily="34" charset="0"/>
                        </a:rPr>
                        <a:t>  GRUPLARI</a:t>
                      </a:r>
                      <a:endParaRPr lang="tr-TR" sz="11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5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6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7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8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9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11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12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13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>
                          <a:latin typeface="Calibri" pitchFamily="34" charset="0"/>
                          <a:cs typeface="Calibri" pitchFamily="34" charset="0"/>
                        </a:rPr>
                        <a:t>TOPLAM</a:t>
                      </a:r>
                    </a:p>
                    <a:p>
                      <a:pPr algn="ctr"/>
                      <a:endParaRPr lang="tr-TR" sz="1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896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OCAK</a:t>
                      </a:r>
                    </a:p>
                    <a:p>
                      <a:pPr algn="ctr"/>
                      <a:endParaRPr kumimoji="0" lang="tr-TR" sz="1200" b="1" kern="1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422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386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645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208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179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562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414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167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399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649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349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566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latin typeface="Times New Roman" pitchFamily="18" charset="0"/>
                          <a:cs typeface="Times New Roman" pitchFamily="18" charset="0"/>
                        </a:rPr>
                        <a:t>557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5501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3897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ŞUBAT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387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664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554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393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644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343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577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558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5529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3897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MART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673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562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442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348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591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567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5616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3897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NİSAN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397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677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566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454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404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661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354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603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582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5701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3897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MAYIS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406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685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574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469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670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364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5783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3897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HAZİRAN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441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582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671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596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5859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3897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TEMMUZ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438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703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582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486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5907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3897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AĞUSTOS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437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588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681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378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6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5972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3897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EYLÜL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3897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EKİM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33897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KASIM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33897">
                <a:tc>
                  <a:txBody>
                    <a:bodyPr/>
                    <a:lstStyle/>
                    <a:p>
                      <a:pPr algn="ctr"/>
                      <a:r>
                        <a:rPr lang="tr-TR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cs typeface="Calibri" pitchFamily="34" charset="0"/>
                        </a:rPr>
                        <a:t>ARALIK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-71462"/>
            <a:ext cx="8686800" cy="980182"/>
          </a:xfrm>
        </p:spPr>
        <p:txBody>
          <a:bodyPr>
            <a:noAutofit/>
          </a:bodyPr>
          <a:lstStyle/>
          <a:p>
            <a:pPr algn="ctr"/>
            <a:r>
              <a:rPr lang="tr-TR" sz="2000" b="1" cap="none" dirty="0">
                <a:ln w="0"/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2026 YILI AYLAR İTİBARİYLE TERK OLAN ÜYELERİN MESLEK GRUPLARINA GÖRE DAĞILIMLARI</a:t>
            </a:r>
          </a:p>
        </p:txBody>
      </p:sp>
      <p:graphicFrame>
        <p:nvGraphicFramePr>
          <p:cNvPr id="4" name="3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415273"/>
              </p:ext>
            </p:extLst>
          </p:nvPr>
        </p:nvGraphicFramePr>
        <p:xfrm>
          <a:off x="35498" y="908720"/>
          <a:ext cx="9000999" cy="57606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81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41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785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680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187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6853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662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6853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6853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6853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6853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6853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91232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11697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1260512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43308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MESLEK  GRUPLARI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6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7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8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9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10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11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12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13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ESKİ GRUP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6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TOP LAM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4568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OCAK</a:t>
                      </a:r>
                    </a:p>
                    <a:p>
                      <a:pPr algn="ctr"/>
                      <a:endParaRPr kumimoji="0" lang="tr-TR" sz="1200" b="1" kern="1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654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ŞUBAT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155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654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MART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654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NİSAN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1654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MAYIS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1654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HAZİRAN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1654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TEMMUZ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1654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AĞUSTOS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1654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EYLÜL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1654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EKİM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1654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KASIM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1654"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ARALIK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800" b="1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645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>
                          <a:latin typeface="Calibri" pitchFamily="34" charset="0"/>
                          <a:cs typeface="Calibri" pitchFamily="34" charset="0"/>
                        </a:rPr>
                        <a:t>TOP LAM</a:t>
                      </a:r>
                    </a:p>
                    <a:p>
                      <a:pPr algn="ctr"/>
                      <a:endParaRPr lang="tr-TR" sz="1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624139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624139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624139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624139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624139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624139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624139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624139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624139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624139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624139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624139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624139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321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51520" y="260648"/>
            <a:ext cx="8458200" cy="576064"/>
          </a:xfrm>
        </p:spPr>
        <p:txBody>
          <a:bodyPr>
            <a:noAutofit/>
          </a:bodyPr>
          <a:lstStyle/>
          <a:p>
            <a:pPr algn="ctr"/>
            <a:r>
              <a:rPr lang="tr-TR" sz="2000" b="1" cap="none" dirty="0">
                <a:ln w="0"/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2026 YILI AYLAR İTİBARİYLE YENİ KAYITLARIN DERECELERİNE GÖRE DAĞILIMLARI</a:t>
            </a:r>
            <a:br>
              <a:rPr lang="tr-TR" sz="2000" b="1" dirty="0">
                <a:latin typeface="Times New Roman" pitchFamily="18" charset="0"/>
                <a:cs typeface="Times New Roman" pitchFamily="18" charset="0"/>
              </a:rPr>
            </a:br>
            <a:endParaRPr lang="tr-TR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5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4808443"/>
              </p:ext>
            </p:extLst>
          </p:nvPr>
        </p:nvGraphicFramePr>
        <p:xfrm>
          <a:off x="177240" y="1051426"/>
          <a:ext cx="8606760" cy="58065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86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5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85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6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85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469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085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984675"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AYLAR/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6.DERECE (YENİ KURULAN SERMAYE ŞİRKETLERİ)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TOPLAM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8064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OCAK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49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064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ŞUBAT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8064">
                <a:tc>
                  <a:txBody>
                    <a:bodyPr/>
                    <a:lstStyle/>
                    <a:p>
                      <a:pPr algn="l"/>
                      <a:r>
                        <a:rPr lang="tr-TR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MART</a:t>
                      </a:r>
                      <a:endParaRPr lang="tr-TR" sz="16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8064">
                <a:tc>
                  <a:txBody>
                    <a:bodyPr/>
                    <a:lstStyle/>
                    <a:p>
                      <a:pPr algn="l"/>
                      <a:r>
                        <a:rPr lang="tr-TR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NİSAN</a:t>
                      </a:r>
                      <a:endParaRPr lang="tr-TR" sz="16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      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064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MAYIS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8064">
                <a:tc>
                  <a:txBody>
                    <a:bodyPr/>
                    <a:lstStyle/>
                    <a:p>
                      <a:pPr algn="l"/>
                      <a:r>
                        <a:rPr lang="tr-TR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HAZİRAN</a:t>
                      </a:r>
                      <a:endParaRPr lang="tr-TR" sz="16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8064">
                <a:tc>
                  <a:txBody>
                    <a:bodyPr/>
                    <a:lstStyle/>
                    <a:p>
                      <a:pPr algn="l"/>
                      <a:r>
                        <a:rPr lang="tr-TR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TEMMUZ</a:t>
                      </a:r>
                      <a:endParaRPr lang="tr-TR" sz="16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1134">
                <a:tc>
                  <a:txBody>
                    <a:bodyPr/>
                    <a:lstStyle/>
                    <a:p>
                      <a:pPr algn="l"/>
                      <a:r>
                        <a:rPr lang="tr-TR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AĞUSTOS</a:t>
                      </a:r>
                      <a:endParaRPr lang="tr-TR" sz="16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7902">
                <a:tc>
                  <a:txBody>
                    <a:bodyPr/>
                    <a:lstStyle/>
                    <a:p>
                      <a:pPr algn="l"/>
                      <a:r>
                        <a:rPr lang="tr-TR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EYLÜL</a:t>
                      </a:r>
                      <a:endParaRPr lang="tr-TR" sz="16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20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8064">
                <a:tc>
                  <a:txBody>
                    <a:bodyPr/>
                    <a:lstStyle/>
                    <a:p>
                      <a:pPr algn="l"/>
                      <a:r>
                        <a:rPr lang="tr-TR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EKİM</a:t>
                      </a:r>
                      <a:endParaRPr lang="tr-TR" sz="16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8064">
                <a:tc>
                  <a:txBody>
                    <a:bodyPr/>
                    <a:lstStyle/>
                    <a:p>
                      <a:pPr algn="l"/>
                      <a:r>
                        <a:rPr lang="tr-TR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KASIM</a:t>
                      </a:r>
                      <a:endParaRPr lang="tr-TR" sz="16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8064">
                <a:tc>
                  <a:txBody>
                    <a:bodyPr/>
                    <a:lstStyle/>
                    <a:p>
                      <a:pPr algn="l"/>
                      <a:r>
                        <a:rPr lang="tr-TR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ARALIK</a:t>
                      </a:r>
                      <a:endParaRPr lang="tr-TR" sz="16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8064">
                <a:tc>
                  <a:txBody>
                    <a:bodyPr/>
                    <a:lstStyle/>
                    <a:p>
                      <a:pPr algn="l"/>
                      <a:r>
                        <a:rPr lang="tr-TR" sz="1600" b="1" i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TOPLAM</a:t>
                      </a:r>
                      <a:endParaRPr lang="tr-TR" sz="1600" b="1" i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i="0" dirty="0">
                          <a:latin typeface="Times New Roman" pitchFamily="18" charset="0"/>
                          <a:cs typeface="Times New Roman" pitchFamily="18" charset="0"/>
                        </a:rPr>
                        <a:t>467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51520" y="260648"/>
            <a:ext cx="8458200" cy="792088"/>
          </a:xfrm>
        </p:spPr>
        <p:txBody>
          <a:bodyPr>
            <a:noAutofit/>
          </a:bodyPr>
          <a:lstStyle/>
          <a:p>
            <a:pPr algn="ctr"/>
            <a:r>
              <a:rPr lang="tr-TR" sz="2000" b="1" cap="none" dirty="0">
                <a:ln w="0"/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2026 YILI AYLAR İTİBARİYLE TERK OLAN ÜYELERİN DERECELERİNE GÖRE DAĞILIMLARI</a:t>
            </a:r>
            <a:br>
              <a:rPr lang="tr-TR" sz="2000" b="1" dirty="0">
                <a:latin typeface="Times New Roman" pitchFamily="18" charset="0"/>
                <a:cs typeface="Times New Roman" pitchFamily="18" charset="0"/>
              </a:rPr>
            </a:br>
            <a:endParaRPr lang="tr-TR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5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3387865"/>
              </p:ext>
            </p:extLst>
          </p:nvPr>
        </p:nvGraphicFramePr>
        <p:xfrm>
          <a:off x="35496" y="1052736"/>
          <a:ext cx="9108502" cy="541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22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46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54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83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30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58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6588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930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20158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AYLAR/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06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TOPLAM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377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OCAK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4377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ŞUBAT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514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4377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NİSAN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4377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MAYIS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4377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HAZİRAN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4377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TEMMUZ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4377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AĞUSTOS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3907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EYLÜL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9581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EKİM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4377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KASIM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4377">
                <a:tc>
                  <a:txBody>
                    <a:bodyPr/>
                    <a:lstStyle/>
                    <a:p>
                      <a:pPr algn="l"/>
                      <a:r>
                        <a:rPr lang="tr-TR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ARALIK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4377">
                <a:tc>
                  <a:txBody>
                    <a:bodyPr/>
                    <a:lstStyle/>
                    <a:p>
                      <a:pPr algn="l"/>
                      <a:r>
                        <a:rPr lang="tr-TR" sz="1200" b="1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TOPLAM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14282" y="142852"/>
            <a:ext cx="8458200" cy="576064"/>
          </a:xfrm>
        </p:spPr>
        <p:txBody>
          <a:bodyPr>
            <a:noAutofit/>
          </a:bodyPr>
          <a:lstStyle/>
          <a:p>
            <a:pPr algn="ctr"/>
            <a:r>
              <a:rPr lang="tr-TR" sz="2000" b="1" cap="none" dirty="0">
                <a:ln w="0"/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2026 YILI AYLAR İTİBARİYLE TASFİYEYE GİREN ÜYELERİN DERECELERİNE GÖRE DAĞILIMLARI</a:t>
            </a:r>
            <a:br>
              <a:rPr lang="tr-TR" sz="2000" b="1" dirty="0">
                <a:latin typeface="Times New Roman" pitchFamily="18" charset="0"/>
                <a:cs typeface="Times New Roman" pitchFamily="18" charset="0"/>
              </a:rPr>
            </a:br>
            <a:endParaRPr lang="tr-TR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5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5890552"/>
              </p:ext>
            </p:extLst>
          </p:nvPr>
        </p:nvGraphicFramePr>
        <p:xfrm>
          <a:off x="428596" y="897911"/>
          <a:ext cx="8572560" cy="55207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01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30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0019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0013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99307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AYLAR/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  <a:p>
                      <a:pPr algn="ctr"/>
                      <a:r>
                        <a:rPr lang="tr-TR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 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 DERECE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06 DERECE – YENİ KUR. SERM.ŞTİ.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TOPLAM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9654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OCAK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654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ŞUBAT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654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0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654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NİSAN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654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MAYIS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654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HAZİRAN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9654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TEMMUZ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9667">
                <a:tc>
                  <a:txBody>
                    <a:bodyPr/>
                    <a:lstStyle/>
                    <a:p>
                      <a:pPr algn="l"/>
                      <a:r>
                        <a:rPr lang="tr-TR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AĞUSTOS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8791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EYLÜL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20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9654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EKİM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9654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KASIM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9654">
                <a:tc>
                  <a:txBody>
                    <a:bodyPr/>
                    <a:lstStyle/>
                    <a:p>
                      <a:pPr algn="l"/>
                      <a:r>
                        <a:rPr lang="tr-TR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ARALIK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49654">
                <a:tc>
                  <a:txBody>
                    <a:bodyPr/>
                    <a:lstStyle/>
                    <a:p>
                      <a:pPr algn="l"/>
                      <a:r>
                        <a:rPr lang="tr-TR" sz="1600" b="1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TOPLAM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i="0" dirty="0">
                          <a:latin typeface="Times New Roman" pitchFamily="18" charset="0"/>
                          <a:cs typeface="Times New Roman" pitchFamily="18" charset="0"/>
                        </a:rPr>
                        <a:t>47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88640"/>
            <a:ext cx="8686800" cy="523528"/>
          </a:xfrm>
        </p:spPr>
        <p:txBody>
          <a:bodyPr anchor="t" anchorCtr="0">
            <a:normAutofit/>
          </a:bodyPr>
          <a:lstStyle/>
          <a:p>
            <a:pPr algn="ctr"/>
            <a:r>
              <a:rPr lang="tr-TR" sz="2000" b="1" cap="none" dirty="0">
                <a:ln w="0"/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2026 YILI AYLARA GÖRE TERK SAYILARI</a:t>
            </a:r>
          </a:p>
        </p:txBody>
      </p:sp>
      <p:graphicFrame>
        <p:nvGraphicFramePr>
          <p:cNvPr id="6" name="5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6804393"/>
              </p:ext>
            </p:extLst>
          </p:nvPr>
        </p:nvGraphicFramePr>
        <p:xfrm>
          <a:off x="432775" y="714356"/>
          <a:ext cx="8496943" cy="566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15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0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58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30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44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01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189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900746"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NEDEN/ AYLAR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Talep üzerine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Vergi kaydı kapanması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Re’sen</a:t>
                      </a:r>
                      <a:r>
                        <a:rPr lang="tr-TR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terk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Adresten terk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Vefat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TOPLAM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5467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OCAK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5467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ŞUBAT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5467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MART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5467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NİSAN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5467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MAYIS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5467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HAZİRAN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5467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TEMMUZ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5467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AĞUSTOS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5467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EYLÜL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5467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EKİM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5467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KASIM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5467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ARALIK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5467"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TOPLAM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tr-T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8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7" name="3 Alt Başlık"/>
          <p:cNvSpPr txBox="1">
            <a:spLocks/>
          </p:cNvSpPr>
          <p:nvPr/>
        </p:nvSpPr>
        <p:spPr>
          <a:xfrm>
            <a:off x="395536" y="6093296"/>
            <a:ext cx="8458200" cy="432048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ctrTitle"/>
          </p:nvPr>
        </p:nvSpPr>
        <p:spPr>
          <a:xfrm>
            <a:off x="251520" y="1"/>
            <a:ext cx="8640960" cy="404663"/>
          </a:xfrm>
        </p:spPr>
        <p:txBody>
          <a:bodyPr>
            <a:noAutofit/>
          </a:bodyPr>
          <a:lstStyle/>
          <a:p>
            <a:pPr algn="ctr"/>
            <a:r>
              <a:rPr lang="tr-TR" sz="1600" b="1" cap="none" dirty="0">
                <a:ln w="0"/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2026 YILI AYLAR İTİBARİYLE FAAL ÜYELERİN ŞİRKET TİPİNE GÖRE DAĞILIMI</a:t>
            </a:r>
          </a:p>
        </p:txBody>
      </p:sp>
      <p:graphicFrame>
        <p:nvGraphicFramePr>
          <p:cNvPr id="6" name="5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7678484"/>
              </p:ext>
            </p:extLst>
          </p:nvPr>
        </p:nvGraphicFramePr>
        <p:xfrm>
          <a:off x="-360549" y="404664"/>
          <a:ext cx="9865097" cy="65398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6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75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1228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050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333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9351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198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98651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91062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152128">
                <a:tc>
                  <a:txBody>
                    <a:bodyPr/>
                    <a:lstStyle/>
                    <a:p>
                      <a:endParaRPr lang="tr-TR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tr-TR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STATÜ</a:t>
                      </a:r>
                    </a:p>
                    <a:p>
                      <a:endParaRPr lang="tr-TR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tr-TR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AYLAR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A.Ş.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LTD. ŞTİ.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KOLL.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KOMAN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ŞAHIS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VAKIF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KOOP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DERNEK</a:t>
                      </a:r>
                    </a:p>
                    <a:p>
                      <a:pPr algn="ctr"/>
                      <a:r>
                        <a:rPr lang="tr-TR" sz="12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İKTİSADİ İŞLET.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DİĞER İKTİSADİ İŞLET.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YABANCI ŞİRKET TÜRKİYE MERKEZ ŞUBESİ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TOPLAM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156">
                <a:tc>
                  <a:txBody>
                    <a:bodyPr/>
                    <a:lstStyle/>
                    <a:p>
                      <a:pPr algn="l"/>
                      <a:r>
                        <a:rPr lang="tr-TR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OCAK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1053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3397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940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5501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9156">
                <a:tc>
                  <a:txBody>
                    <a:bodyPr/>
                    <a:lstStyle/>
                    <a:p>
                      <a:pPr algn="l"/>
                      <a:r>
                        <a:rPr lang="tr-TR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ŞUBAT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1059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3442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915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5529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9156">
                <a:tc>
                  <a:txBody>
                    <a:bodyPr/>
                    <a:lstStyle/>
                    <a:p>
                      <a:pPr algn="l"/>
                      <a:r>
                        <a:rPr lang="tr-TR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1075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3503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924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5616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9156">
                <a:tc>
                  <a:txBody>
                    <a:bodyPr/>
                    <a:lstStyle/>
                    <a:p>
                      <a:pPr algn="l"/>
                      <a:r>
                        <a:rPr lang="tr-TR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NİSAN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1089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3562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933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5701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600">
                <a:tc>
                  <a:txBody>
                    <a:bodyPr/>
                    <a:lstStyle/>
                    <a:p>
                      <a:pPr algn="l"/>
                      <a:r>
                        <a:rPr lang="tr-TR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MAYIS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1108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3616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941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5783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5203">
                <a:tc>
                  <a:txBody>
                    <a:bodyPr/>
                    <a:lstStyle/>
                    <a:p>
                      <a:pPr algn="l"/>
                      <a:r>
                        <a:rPr lang="tr-TR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HAZİRAN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1124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3660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957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5859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5203">
                <a:tc>
                  <a:txBody>
                    <a:bodyPr/>
                    <a:lstStyle/>
                    <a:p>
                      <a:pPr algn="l"/>
                      <a:r>
                        <a:rPr lang="tr-TR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TEMMUZ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1135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3702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951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5907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5203">
                <a:tc>
                  <a:txBody>
                    <a:bodyPr/>
                    <a:lstStyle/>
                    <a:p>
                      <a:pPr algn="l"/>
                      <a:r>
                        <a:rPr lang="tr-TR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AĞUSTOS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1137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3747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966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103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1" dirty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tr-TR" sz="14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5972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9156">
                <a:tc>
                  <a:txBody>
                    <a:bodyPr/>
                    <a:lstStyle/>
                    <a:p>
                      <a:pPr algn="l"/>
                      <a:r>
                        <a:rPr kumimoji="0" lang="tr-T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EYLÜL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2419">
                <a:tc>
                  <a:txBody>
                    <a:bodyPr/>
                    <a:lstStyle/>
                    <a:p>
                      <a:pPr algn="l"/>
                      <a:r>
                        <a:rPr kumimoji="0" lang="tr-T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EKİM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99156">
                <a:tc>
                  <a:txBody>
                    <a:bodyPr/>
                    <a:lstStyle/>
                    <a:p>
                      <a:pPr algn="l"/>
                      <a:r>
                        <a:rPr kumimoji="0" lang="tr-T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KASIM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35203">
                <a:tc>
                  <a:txBody>
                    <a:bodyPr/>
                    <a:lstStyle/>
                    <a:p>
                      <a:pPr algn="l"/>
                      <a:r>
                        <a:rPr kumimoji="0" lang="tr-T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ARALIK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tr-TR" sz="14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25791</TotalTime>
  <Words>1844</Words>
  <Application>Microsoft Office PowerPoint</Application>
  <PresentationFormat>Ekran Gösterisi (4:3)</PresentationFormat>
  <Paragraphs>1468</Paragraphs>
  <Slides>17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4" baseType="lpstr">
      <vt:lpstr>Arial Black</vt:lpstr>
      <vt:lpstr>Calibri</vt:lpstr>
      <vt:lpstr>Franklin Gothic Book</vt:lpstr>
      <vt:lpstr>Franklin Gothic Medium</vt:lpstr>
      <vt:lpstr>Times New Roman</vt:lpstr>
      <vt:lpstr>Wingdings 2</vt:lpstr>
      <vt:lpstr>Gezinti</vt:lpstr>
      <vt:lpstr>2026 YILI AYLAR İTİBARİYLE YENİ KAYIT OLAN ÜYELERİN MESLEK GRUPLARINA GÖRE DAĞILIMLARI</vt:lpstr>
      <vt:lpstr>2026 YILI AYLAR İTİBARİYLE ASKIDAKİ ÜYELERİN MESLEK GRUPLARINA GÖRE DAĞILIMLARI</vt:lpstr>
      <vt:lpstr>2026 YILI AYLAR İTİBARİYLE FAAL ÜYELERİN MESLEK GRUPLARINA GÖRE DAĞILIMLARI</vt:lpstr>
      <vt:lpstr>2026 YILI AYLAR İTİBARİYLE TERK OLAN ÜYELERİN MESLEK GRUPLARINA GÖRE DAĞILIMLARI</vt:lpstr>
      <vt:lpstr>2026 YILI AYLAR İTİBARİYLE YENİ KAYITLARIN DERECELERİNE GÖRE DAĞILIMLARI </vt:lpstr>
      <vt:lpstr>2026 YILI AYLAR İTİBARİYLE TERK OLAN ÜYELERİN DERECELERİNE GÖRE DAĞILIMLARI </vt:lpstr>
      <vt:lpstr>2026 YILI AYLAR İTİBARİYLE TASFİYEYE GİREN ÜYELERİN DERECELERİNE GÖRE DAĞILIMLARI </vt:lpstr>
      <vt:lpstr>2026 YILI AYLARA GÖRE TERK SAYILARI</vt:lpstr>
      <vt:lpstr>2026 YILI AYLAR İTİBARİYLE FAAL ÜYELERİN ŞİRKET TİPİNE GÖRE DAĞILIMI</vt:lpstr>
      <vt:lpstr>2026 YILI AYLAR İTİBARİYLE FAAL ÜYELERİN DERECESİNE GÖRE DAĞILIMLARI </vt:lpstr>
      <vt:lpstr>PowerPoint Sunusu</vt:lpstr>
      <vt:lpstr>YILLARA GÖRE ASKIYA ALINAN ÜYE SAYILARI</vt:lpstr>
      <vt:lpstr>2026 YILINDA MESLEK GRUP DEĞİŞİKLİĞİ YAPAN ÜYE SAYILARI </vt:lpstr>
      <vt:lpstr>2026 YILI AYLAR İTİBARİYLE TOPLAM ASKIDAN İNEN   ÜYE  SAYILARI(ASKIDAN TERK – ASKIDAN TASFİYE – ASKIDAN FAAL)</vt:lpstr>
      <vt:lpstr>2026 YILI AYLAR İTİBARİYLE ASKIDAN İNEN VE  FAAL OLAN ÜYE SAYILARI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casper</dc:creator>
  <cp:lastModifiedBy>Fethiye Ticaret Odası</cp:lastModifiedBy>
  <cp:revision>2626</cp:revision>
  <cp:lastPrinted>2025-10-07T14:00:27Z</cp:lastPrinted>
  <dcterms:created xsi:type="dcterms:W3CDTF">2012-01-04T14:23:50Z</dcterms:created>
  <dcterms:modified xsi:type="dcterms:W3CDTF">2026-09-01T11:26:34Z</dcterms:modified>
</cp:coreProperties>
</file>