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9"/>
  </p:notesMasterIdLst>
  <p:sldIdLst>
    <p:sldId id="272" r:id="rId2"/>
    <p:sldId id="287" r:id="rId3"/>
    <p:sldId id="283" r:id="rId4"/>
    <p:sldId id="274" r:id="rId5"/>
    <p:sldId id="262" r:id="rId6"/>
    <p:sldId id="276" r:id="rId7"/>
    <p:sldId id="277" r:id="rId8"/>
    <p:sldId id="268" r:id="rId9"/>
    <p:sldId id="264" r:id="rId10"/>
    <p:sldId id="278" r:id="rId11"/>
    <p:sldId id="267" r:id="rId12"/>
    <p:sldId id="288" r:id="rId13"/>
    <p:sldId id="269" r:id="rId14"/>
    <p:sldId id="279" r:id="rId15"/>
    <p:sldId id="285" r:id="rId16"/>
    <p:sldId id="281" r:id="rId17"/>
    <p:sldId id="284" r:id="rId18"/>
  </p:sldIdLst>
  <p:sldSz cx="9144000" cy="6858000" type="screen4x3"/>
  <p:notesSz cx="6735763" cy="98663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24" autoAdjust="0"/>
  </p:normalViewPr>
  <p:slideViewPr>
    <p:cSldViewPr>
      <p:cViewPr varScale="1">
        <p:scale>
          <a:sx n="105" d="100"/>
          <a:sy n="105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40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68BF7457-0A59-4492-BFDD-F28F650479E2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5" tIns="45373" rIns="90745" bIns="45373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0745" tIns="45373" rIns="90745" bIns="45373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3316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2477927B-C9DB-45A6-9585-D0EB89FBF49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123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42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7927B-C9DB-45A6-9585-D0EB89FBF490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07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467F3E-1488-4363-B43D-7F6245430C09}" type="datetimeFigureOut">
              <a:rPr lang="tr-TR" smtClean="0"/>
              <a:pPr/>
              <a:t>1.07.2026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BCE019-C5E6-44AA-8968-8F78662B2E4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1"/>
            <a:ext cx="8686800" cy="908719"/>
          </a:xfrm>
          <a:noFill/>
          <a:effectLst/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783959"/>
              </p:ext>
            </p:extLst>
          </p:nvPr>
        </p:nvGraphicFramePr>
        <p:xfrm>
          <a:off x="179512" y="792085"/>
          <a:ext cx="8773200" cy="60212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9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3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14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67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84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51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72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35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694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00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9901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842356"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400" b="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4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4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438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03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367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DERECESİNE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783854"/>
              </p:ext>
            </p:extLst>
          </p:nvPr>
        </p:nvGraphicFramePr>
        <p:xfrm>
          <a:off x="251518" y="1268760"/>
          <a:ext cx="8712969" cy="545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4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8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50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81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44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57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71974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ŞİR.)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56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50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3445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836809"/>
              </p:ext>
            </p:extLst>
          </p:nvPr>
        </p:nvGraphicFramePr>
        <p:xfrm>
          <a:off x="2411760" y="698017"/>
          <a:ext cx="3240360" cy="590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4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145"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TARİH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ASKIDAKİ ÜYE</a:t>
                      </a:r>
                      <a:r>
                        <a:rPr lang="tr-TR" sz="12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SAYISI</a:t>
                      </a:r>
                      <a:endParaRPr lang="tr-TR" sz="12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OCAK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MART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1941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1920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1886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89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1 Başlık"/>
          <p:cNvSpPr txBox="1">
            <a:spLocks/>
          </p:cNvSpPr>
          <p:nvPr/>
        </p:nvSpPr>
        <p:spPr>
          <a:xfrm>
            <a:off x="251520" y="49945"/>
            <a:ext cx="7848872" cy="64807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normalizeH="0" baseline="0" noProof="0" dirty="0">
                <a:ln w="0"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2026 YILI AYLAR İTİBARİYLE ASKIDAKİ  ÜYE SAYILARI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40842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4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YILLARA GÖRE ASKIYA ALINAN ÜYE SAYILARI</a:t>
            </a:r>
            <a:endParaRPr lang="tr-TR" sz="2400" b="1" cap="none" dirty="0">
              <a:ln w="0"/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363631"/>
              </p:ext>
            </p:extLst>
          </p:nvPr>
        </p:nvGraphicFramePr>
        <p:xfrm>
          <a:off x="2756723" y="1196752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2021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874961"/>
              </p:ext>
            </p:extLst>
          </p:nvPr>
        </p:nvGraphicFramePr>
        <p:xfrm>
          <a:off x="2756723" y="1628800"/>
          <a:ext cx="31336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446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60423"/>
              </p:ext>
            </p:extLst>
          </p:nvPr>
        </p:nvGraphicFramePr>
        <p:xfrm>
          <a:off x="2756723" y="2036089"/>
          <a:ext cx="3133615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8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2023 YILI</a:t>
                      </a:r>
                    </a:p>
                    <a:p>
                      <a:pPr marL="0" algn="ctr" rtl="0" eaLnBrk="1" latinLnBrk="0" hangingPunct="1"/>
                      <a:endParaRPr kumimoji="0" lang="tr-TR" sz="2000" b="0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529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749055"/>
              </p:ext>
            </p:extLst>
          </p:nvPr>
        </p:nvGraphicFramePr>
        <p:xfrm>
          <a:off x="2756722" y="2492897"/>
          <a:ext cx="3133615" cy="1728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2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442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2025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767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3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2000" b="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2026 YILI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b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771</a:t>
                      </a:r>
                      <a:endParaRPr lang="tr-TR" sz="2000" b="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97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25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YILINDA MESLEK GRUP DEĞİŞİKLİĞİ YAPAN ÜYE SAYILARI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1307442"/>
              </p:ext>
            </p:extLst>
          </p:nvPr>
        </p:nvGraphicFramePr>
        <p:xfrm>
          <a:off x="395536" y="1214422"/>
          <a:ext cx="8280922" cy="1581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62450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88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3 İçerik Yer Tutucusu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4593941"/>
              </p:ext>
            </p:extLst>
          </p:nvPr>
        </p:nvGraphicFramePr>
        <p:xfrm>
          <a:off x="395536" y="3717032"/>
          <a:ext cx="8280922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69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158919"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 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265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539552" y="3140967"/>
            <a:ext cx="8136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n w="0"/>
                <a:latin typeface="Times New Roman" pitchFamily="18" charset="0"/>
                <a:cs typeface="Times New Roman" pitchFamily="18" charset="0"/>
              </a:rPr>
              <a:t>2026 YILINDA DERECE DEĞİŞİKLİĞİ YAPAN ÜYE SAYILARI</a:t>
            </a:r>
            <a:endParaRPr lang="tr-TR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622127"/>
              </p:ext>
            </p:extLst>
          </p:nvPr>
        </p:nvGraphicFramePr>
        <p:xfrm>
          <a:off x="1524000" y="1071546"/>
          <a:ext cx="6096000" cy="564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238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VERGİ DURUMU /ADRES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TOPLAM ASKIDAN İNEN 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ÜYE  SAYILARI(ASKIDAN TERK – ASKIDAN TASFİYE – ASKIDAN FAAL)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1752" y="14285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ASKIDAN İNEN VE </a:t>
            </a:r>
            <a:b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FAAL OLAN ÜYE SAYILARI</a:t>
            </a:r>
          </a:p>
        </p:txBody>
      </p:sp>
      <p:graphicFrame>
        <p:nvGraphicFramePr>
          <p:cNvPr id="3" name="2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908404"/>
              </p:ext>
            </p:extLst>
          </p:nvPr>
        </p:nvGraphicFramePr>
        <p:xfrm>
          <a:off x="1524000" y="1071546"/>
          <a:ext cx="6096000" cy="5252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8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9104">
                <a:tc>
                  <a:txBody>
                    <a:bodyPr/>
                    <a:lstStyle/>
                    <a:p>
                      <a:pPr algn="l"/>
                      <a:r>
                        <a:rPr lang="tr-TR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BORÇTAN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982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441314"/>
              </p:ext>
            </p:extLst>
          </p:nvPr>
        </p:nvGraphicFramePr>
        <p:xfrm>
          <a:off x="35911" y="692695"/>
          <a:ext cx="9072593" cy="6149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5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3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32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0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28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51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07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21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9835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141914">
                <a:tc>
                  <a:txBody>
                    <a:bodyPr/>
                    <a:lstStyle/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tr-TR" sz="1400" b="1" baseline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Yeni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Kayıt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İnen faal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olan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 Terk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Sonu Terk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 den Faal olan 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Faalden</a:t>
                      </a:r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Tasfiyeye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Askıya Giren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Askıdan Terk Olan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Faal Üye Sayısı</a:t>
                      </a:r>
                      <a:endParaRPr lang="tr-TR" sz="1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261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/>
                        <a:t>2025</a:t>
                      </a:r>
                      <a:r>
                        <a:rPr lang="tr-TR" sz="1200" b="1" baseline="0" dirty="0"/>
                        <a:t> YL</a:t>
                      </a:r>
                      <a:r>
                        <a:rPr lang="tr-TR" sz="1200" b="1" dirty="0"/>
                        <a:t>INDAN DEVİR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tr-TR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0" algn="just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6232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735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TEMMZ.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AĞSTOS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7413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086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1 Başlık"/>
          <p:cNvSpPr txBox="1">
            <a:spLocks/>
          </p:cNvSpPr>
          <p:nvPr/>
        </p:nvSpPr>
        <p:spPr>
          <a:xfrm>
            <a:off x="571472" y="0"/>
            <a:ext cx="8249000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Üyelerin Son Durumu Hakkında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458200" cy="428628"/>
          </a:xfrm>
        </p:spPr>
        <p:txBody>
          <a:bodyPr>
            <a:noAutofit/>
          </a:bodyPr>
          <a:lstStyle/>
          <a:p>
            <a:pPr algn="ctr"/>
            <a:r>
              <a:rPr lang="tr-TR" b="1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2026 </a:t>
            </a:r>
            <a:r>
              <a:rPr lang="tr-TR" b="1" dirty="0">
                <a:ln w="0"/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YILI TOPLAM ÜYE SAYILARI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7110"/>
              </p:ext>
            </p:extLst>
          </p:nvPr>
        </p:nvGraphicFramePr>
        <p:xfrm>
          <a:off x="285718" y="785794"/>
          <a:ext cx="8501125" cy="5439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00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2521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Faal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Askıdaki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Tasfiyedeki Üye Sayısı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Toplam Üye Sayısı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798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792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5783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49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kumimoji="0" lang="tr-TR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9626">
                <a:tc>
                  <a:txBody>
                    <a:bodyPr/>
                    <a:lstStyle/>
                    <a:p>
                      <a:pPr algn="ctr"/>
                      <a:r>
                        <a:rPr lang="tr-TR" b="1" dirty="0"/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b="1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Başlık"/>
          <p:cNvSpPr>
            <a:spLocks noGrp="1"/>
          </p:cNvSpPr>
          <p:nvPr>
            <p:ph type="title"/>
          </p:nvPr>
        </p:nvSpPr>
        <p:spPr>
          <a:xfrm>
            <a:off x="301752" y="0"/>
            <a:ext cx="8686800" cy="873660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 YILI AYLAR İTİBARİYLE ASKIDAKİ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775173"/>
              </p:ext>
            </p:extLst>
          </p:nvPr>
        </p:nvGraphicFramePr>
        <p:xfrm>
          <a:off x="-180528" y="764704"/>
          <a:ext cx="9324527" cy="6132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9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49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08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077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92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82758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49736">
                <a:tc>
                  <a:txBody>
                    <a:bodyPr/>
                    <a:lstStyle/>
                    <a:p>
                      <a:pPr algn="l"/>
                      <a:r>
                        <a:rPr lang="tr-TR" sz="105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05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05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0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ARALIK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01 NOLU</a:t>
                      </a:r>
                    </a:p>
                    <a:p>
                      <a:pPr algn="ctr"/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0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61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03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806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04 NOLU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1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05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06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62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07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22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08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751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09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100" b="1" kern="120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 NOLU</a:t>
                      </a:r>
                      <a:endParaRPr kumimoji="0" lang="tr-TR" sz="11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8353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11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97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12 NOLU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3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1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13 NOLU</a:t>
                      </a:r>
                    </a:p>
                    <a:p>
                      <a:pPr algn="ctr"/>
                      <a:endParaRPr lang="tr-TR" sz="1100" b="1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Arial Black" panose="020B0A04020102020204" pitchFamily="34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55922">
                <a:tc>
                  <a:txBody>
                    <a:bodyPr/>
                    <a:lstStyle/>
                    <a:p>
                      <a:pPr algn="l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ESKİ GRUP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66780">
                <a:tc>
                  <a:txBody>
                    <a:bodyPr/>
                    <a:lstStyle/>
                    <a:p>
                      <a:pPr algn="ctr"/>
                      <a:r>
                        <a:rPr lang="tr-TR" sz="11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Arial Black" panose="020B0A04020102020204" pitchFamily="34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2013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1920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0" kern="1200" dirty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Times New Roman" pitchFamily="18" charset="0"/>
                        </a:rPr>
                        <a:t>1886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0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614346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181348"/>
              </p:ext>
            </p:extLst>
          </p:nvPr>
        </p:nvGraphicFramePr>
        <p:xfrm>
          <a:off x="142848" y="714356"/>
          <a:ext cx="8821635" cy="588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5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54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0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570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8484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629237">
                <a:tc>
                  <a:txBody>
                    <a:bodyPr/>
                    <a:lstStyle/>
                    <a:p>
                      <a:pPr algn="ctr"/>
                      <a:r>
                        <a:rPr lang="tr-TR" sz="1100" dirty="0">
                          <a:latin typeface="Calibri" pitchFamily="34" charset="0"/>
                          <a:cs typeface="Calibri" pitchFamily="34" charset="0"/>
                        </a:rPr>
                        <a:t>MESLEK</a:t>
                      </a:r>
                      <a:r>
                        <a:rPr lang="tr-TR" sz="1100" baseline="0" dirty="0">
                          <a:latin typeface="Calibri" pitchFamily="34" charset="0"/>
                          <a:cs typeface="Calibri" pitchFamily="34" charset="0"/>
                        </a:rPr>
                        <a:t>  GRUPLARI</a:t>
                      </a:r>
                      <a:endParaRPr lang="tr-TR" sz="11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  <a:p>
                      <a:pPr algn="ctr"/>
                      <a:endParaRPr lang="tr-TR" sz="14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649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349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latin typeface="Times New Roman" pitchFamily="18" charset="0"/>
                          <a:cs typeface="Times New Roman" pitchFamily="18" charset="0"/>
                        </a:rPr>
                        <a:t>557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3897">
                <a:tc>
                  <a:txBody>
                    <a:bodyPr/>
                    <a:lstStyle/>
                    <a:p>
                      <a:pPr algn="ctr"/>
                      <a:r>
                        <a:rPr lang="tr-TR" sz="12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6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-71462"/>
            <a:ext cx="8686800" cy="980182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MESLEK GRUPLARINA GÖRE DAĞILIMLARI</a:t>
            </a:r>
          </a:p>
        </p:txBody>
      </p:sp>
      <p:graphicFrame>
        <p:nvGraphicFramePr>
          <p:cNvPr id="4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449145"/>
              </p:ext>
            </p:extLst>
          </p:nvPr>
        </p:nvGraphicFramePr>
        <p:xfrm>
          <a:off x="35498" y="908720"/>
          <a:ext cx="9000999" cy="57606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41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8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0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87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6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53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123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11697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12605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743308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MESLEK  GRUPLARI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ESKİ GRUP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TOP 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OCAK</a:t>
                      </a:r>
                    </a:p>
                    <a:p>
                      <a:pPr algn="ctr"/>
                      <a:endParaRPr kumimoji="0" lang="tr-TR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1654"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8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45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dirty="0">
                          <a:latin typeface="Calibri" pitchFamily="34" charset="0"/>
                          <a:cs typeface="Calibri" pitchFamily="34" charset="0"/>
                        </a:rPr>
                        <a:t>TOP LAM</a:t>
                      </a:r>
                    </a:p>
                    <a:p>
                      <a:pPr algn="ctr"/>
                      <a:endParaRPr lang="tr-TR" sz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624139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YENİ KAYITLARIN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342236"/>
              </p:ext>
            </p:extLst>
          </p:nvPr>
        </p:nvGraphicFramePr>
        <p:xfrm>
          <a:off x="177240" y="1051426"/>
          <a:ext cx="8606760" cy="5806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8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46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57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4675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6.DERECE (YENİ KURULAN SERMAYE ŞİRKETLERİ)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      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902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  <a:endParaRPr lang="tr-TR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806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  <a:endParaRPr lang="tr-TR" sz="1600" b="1" i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367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58200" cy="792088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TERK OLAN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456625"/>
              </p:ext>
            </p:extLst>
          </p:nvPr>
        </p:nvGraphicFramePr>
        <p:xfrm>
          <a:off x="35496" y="1052736"/>
          <a:ext cx="9108502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6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5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3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65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930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0158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4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90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581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4377">
                <a:tc>
                  <a:txBody>
                    <a:bodyPr/>
                    <a:lstStyle/>
                    <a:p>
                      <a:pPr algn="l"/>
                      <a:r>
                        <a:rPr lang="tr-TR" sz="12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458200" cy="576064"/>
          </a:xfrm>
        </p:spPr>
        <p:txBody>
          <a:bodyPr>
            <a:no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TASFİYEYE GİREN ÜYELERİN DERECELERİNE GÖRE DAĞILIMLARI</a:t>
            </a:r>
            <a:br>
              <a:rPr lang="tr-TR" sz="2000" b="1" dirty="0">
                <a:latin typeface="Times New Roman" pitchFamily="18" charset="0"/>
                <a:cs typeface="Times New Roman" pitchFamily="18" charset="0"/>
              </a:rPr>
            </a:br>
            <a:endParaRPr lang="tr-TR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284953"/>
              </p:ext>
            </p:extLst>
          </p:nvPr>
        </p:nvGraphicFramePr>
        <p:xfrm>
          <a:off x="428596" y="897911"/>
          <a:ext cx="8572560" cy="5520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9307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AYLAR/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 DERECE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06 DERECE – YENİ KUR. SERM.ŞTİ.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667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791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20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654">
                <a:tc>
                  <a:txBody>
                    <a:bodyPr/>
                    <a:lstStyle/>
                    <a:p>
                      <a:pPr algn="l"/>
                      <a:r>
                        <a:rPr lang="tr-TR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i="0" dirty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523528"/>
          </a:xfrm>
        </p:spPr>
        <p:txBody>
          <a:bodyPr anchor="t" anchorCtr="0">
            <a:normAutofit/>
          </a:bodyPr>
          <a:lstStyle/>
          <a:p>
            <a:pPr algn="ctr"/>
            <a:r>
              <a:rPr lang="tr-TR" sz="20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AYLARA GÖRE TERK SAYILARI</a:t>
            </a: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430027"/>
              </p:ext>
            </p:extLst>
          </p:nvPr>
        </p:nvGraphicFramePr>
        <p:xfrm>
          <a:off x="432775" y="714356"/>
          <a:ext cx="8496943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5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8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00746"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NEDEN/ AYLAR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Talep üzerine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Vergi kaydı kapanması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Re’sen</a:t>
                      </a:r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Adresten terk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Vefat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8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5467"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tr-T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8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7" name="3 Alt Başlık"/>
          <p:cNvSpPr txBox="1">
            <a:spLocks/>
          </p:cNvSpPr>
          <p:nvPr/>
        </p:nvSpPr>
        <p:spPr>
          <a:xfrm>
            <a:off x="395536" y="6093296"/>
            <a:ext cx="8458200" cy="43204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251520" y="1"/>
            <a:ext cx="8640960" cy="404663"/>
          </a:xfrm>
        </p:spPr>
        <p:txBody>
          <a:bodyPr>
            <a:noAutofit/>
          </a:bodyPr>
          <a:lstStyle/>
          <a:p>
            <a:pPr algn="ctr"/>
            <a:r>
              <a:rPr lang="tr-TR" sz="1600" b="1" cap="none" dirty="0">
                <a:ln w="0"/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2026 YILI AYLAR İTİBARİYLE FAAL ÜYELERİN ŞİRKET TİPİNE GÖRE DAĞILIMI</a:t>
            </a:r>
          </a:p>
        </p:txBody>
      </p:sp>
      <p:graphicFrame>
        <p:nvGraphicFramePr>
          <p:cNvPr id="6" name="5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973824"/>
              </p:ext>
            </p:extLst>
          </p:nvPr>
        </p:nvGraphicFramePr>
        <p:xfrm>
          <a:off x="-360549" y="404664"/>
          <a:ext cx="9865097" cy="6539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75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2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5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3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9351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198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865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062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152128">
                <a:tc>
                  <a:txBody>
                    <a:bodyPr/>
                    <a:lstStyle/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STATÜ</a:t>
                      </a:r>
                    </a:p>
                    <a:p>
                      <a:endParaRPr lang="tr-TR" sz="14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AYLAR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A.Ş.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LTD. ŞTİ.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KOLL.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KOMAN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ŞAHIS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VAKIF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KOOP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DERNEK</a:t>
                      </a:r>
                    </a:p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DİĞER İKTİSADİ İŞLET.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YABANCI ŞİRKET TÜRKİYE MERKEZ ŞUBESİ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TOPLAM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3397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5501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ŞUBAT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3442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5616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NİSAN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3562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600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MAYIS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5783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HAZİRAN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1124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3660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957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tr-T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5859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TEMMUZ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lang="tr-TR" sz="1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AĞUSTOS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EYLÜL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419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EKİM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9156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KASIM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5203">
                <a:tc>
                  <a:txBody>
                    <a:bodyPr/>
                    <a:lstStyle/>
                    <a:p>
                      <a:pPr algn="l"/>
                      <a:r>
                        <a:rPr kumimoji="0" lang="tr-TR" sz="14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ARALIK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tr-TR" sz="1400" b="1" kern="12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25696</TotalTime>
  <Words>1580</Words>
  <Application>Microsoft Office PowerPoint</Application>
  <PresentationFormat>Ekran Gösterisi (4:3)</PresentationFormat>
  <Paragraphs>1216</Paragraphs>
  <Slides>17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4" baseType="lpstr">
      <vt:lpstr>Arial Black</vt:lpstr>
      <vt:lpstr>Calibri</vt:lpstr>
      <vt:lpstr>Franklin Gothic Book</vt:lpstr>
      <vt:lpstr>Franklin Gothic Medium</vt:lpstr>
      <vt:lpstr>Times New Roman</vt:lpstr>
      <vt:lpstr>Wingdings 2</vt:lpstr>
      <vt:lpstr>Gezinti</vt:lpstr>
      <vt:lpstr>2026 YILI AYLAR İTİBARİYLE YENİ KAYIT OLAN ÜYELERİN MESLEK GRUPLARINA GÖRE DAĞILIMLARI</vt:lpstr>
      <vt:lpstr>2026 YILI AYLAR İTİBARİYLE ASKIDAKİ ÜYELERİN MESLEK GRUPLARINA GÖRE DAĞILIMLARI</vt:lpstr>
      <vt:lpstr>2026 YILI AYLAR İTİBARİYLE FAAL ÜYELERİN MESLEK GRUPLARINA GÖRE DAĞILIMLARI</vt:lpstr>
      <vt:lpstr>2026 YILI AYLAR İTİBARİYLE TERK OLAN ÜYELERİN MESLEK GRUPLARINA GÖRE DAĞILIMLARI</vt:lpstr>
      <vt:lpstr>2026 YILI AYLAR İTİBARİYLE YENİ KAYITLARIN DERECELERİNE GÖRE DAĞILIMLARI </vt:lpstr>
      <vt:lpstr>2026 YILI AYLAR İTİBARİYLE TERK OLAN ÜYELERİN DERECELERİNE GÖRE DAĞILIMLARI </vt:lpstr>
      <vt:lpstr>2026 YILI AYLAR İTİBARİYLE TASFİYEYE GİREN ÜYELERİN DERECELERİNE GÖRE DAĞILIMLARI </vt:lpstr>
      <vt:lpstr>2026 YILI AYLARA GÖRE TERK SAYILARI</vt:lpstr>
      <vt:lpstr>2026 YILI AYLAR İTİBARİYLE FAAL ÜYELERİN ŞİRKET TİPİNE GÖRE DAĞILIMI</vt:lpstr>
      <vt:lpstr>2026 YILI AYLAR İTİBARİYLE FAAL ÜYELERİN DERECESİNE GÖRE DAĞILIMLARI </vt:lpstr>
      <vt:lpstr>PowerPoint Sunusu</vt:lpstr>
      <vt:lpstr>YILLARA GÖRE ASKIYA ALINAN ÜYE SAYILARI</vt:lpstr>
      <vt:lpstr>2026 YILINDA MESLEK GRUP DEĞİŞİKLİĞİ YAPAN ÜYE SAYILARI </vt:lpstr>
      <vt:lpstr>2026 YILI AYLAR İTİBARİYLE TOPLAM ASKIDAN İNEN   ÜYE  SAYILARI(ASKIDAN TERK – ASKIDAN TASFİYE – ASKIDAN FAAL)</vt:lpstr>
      <vt:lpstr>2026 YILI AYLAR İTİBARİYLE ASKIDAN İNEN VE  FAAL OLAN ÜYE SAYILARI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casper</dc:creator>
  <cp:lastModifiedBy>Fethiye Ticaret Odası</cp:lastModifiedBy>
  <cp:revision>2591</cp:revision>
  <cp:lastPrinted>2025-10-07T14:00:27Z</cp:lastPrinted>
  <dcterms:created xsi:type="dcterms:W3CDTF">2012-01-04T14:23:50Z</dcterms:created>
  <dcterms:modified xsi:type="dcterms:W3CDTF">2026-07-01T06:44:06Z</dcterms:modified>
</cp:coreProperties>
</file>