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72" r:id="rId2"/>
    <p:sldId id="287" r:id="rId3"/>
    <p:sldId id="283" r:id="rId4"/>
    <p:sldId id="274" r:id="rId5"/>
    <p:sldId id="262" r:id="rId6"/>
    <p:sldId id="276" r:id="rId7"/>
    <p:sldId id="277" r:id="rId8"/>
    <p:sldId id="268" r:id="rId9"/>
    <p:sldId id="264" r:id="rId10"/>
    <p:sldId id="278" r:id="rId11"/>
    <p:sldId id="267" r:id="rId12"/>
    <p:sldId id="288" r:id="rId13"/>
    <p:sldId id="269" r:id="rId14"/>
    <p:sldId id="279" r:id="rId15"/>
    <p:sldId id="285" r:id="rId16"/>
    <p:sldId id="281" r:id="rId17"/>
    <p:sldId id="284" r:id="rId18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 varScale="1">
        <p:scale>
          <a:sx n="105" d="100"/>
          <a:sy n="105" d="100"/>
        </p:scale>
        <p:origin x="18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40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>
              <a:defRPr sz="1200"/>
            </a:lvl1pPr>
          </a:lstStyle>
          <a:p>
            <a:fld id="{68BF7457-0A59-4492-BFDD-F28F650479E2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5" tIns="45373" rIns="90745" bIns="45373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45" tIns="45373" rIns="90745" bIns="45373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>
              <a:defRPr sz="1200"/>
            </a:lvl1pPr>
          </a:lstStyle>
          <a:p>
            <a:fld id="{2477927B-C9DB-45A6-9585-D0EB89FBF4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123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2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07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8467F3E-1488-4363-B43D-7F6245430C09}" type="datetimeFigureOut">
              <a:rPr lang="tr-TR" smtClean="0"/>
              <a:pPr/>
              <a:t>10.03.2026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1"/>
            <a:ext cx="8686800" cy="908719"/>
          </a:xfrm>
          <a:noFill/>
          <a:effectLst/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YENİ KAYIT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701546"/>
              </p:ext>
            </p:extLst>
          </p:nvPr>
        </p:nvGraphicFramePr>
        <p:xfrm>
          <a:off x="179512" y="792085"/>
          <a:ext cx="8773200" cy="6021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9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3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14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67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51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35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694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0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9901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842356"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400" b="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400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DERECESİNE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807136"/>
              </p:ext>
            </p:extLst>
          </p:nvPr>
        </p:nvGraphicFramePr>
        <p:xfrm>
          <a:off x="251518" y="1268760"/>
          <a:ext cx="8712969" cy="541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75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57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71974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ŞİR.)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203676"/>
              </p:ext>
            </p:extLst>
          </p:nvPr>
        </p:nvGraphicFramePr>
        <p:xfrm>
          <a:off x="2411760" y="698017"/>
          <a:ext cx="3240360" cy="5904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145"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TARİH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ASKIDAKİ ÜYE</a:t>
                      </a:r>
                      <a:r>
                        <a:rPr lang="tr-TR" sz="120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SAYISI</a:t>
                      </a:r>
                      <a:endParaRPr lang="tr-TR" sz="12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OCAK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2150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2013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MART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>
          <a:xfrm>
            <a:off x="251520" y="49945"/>
            <a:ext cx="7848872" cy="64807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normalizeH="0" baseline="0" noProof="0" dirty="0">
                <a:ln w="0"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2026 YILI AYLAR İTİBARİYLE ASKIDAKİ  ÜYE SAYILARI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40842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YILLARA GÖRE ASKIYA ALINAN ÜYE SAYILARI</a:t>
            </a:r>
            <a:endParaRPr lang="tr-TR" sz="2400" b="1" cap="none" dirty="0">
              <a:ln w="0"/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363631"/>
              </p:ext>
            </p:extLst>
          </p:nvPr>
        </p:nvGraphicFramePr>
        <p:xfrm>
          <a:off x="2756723" y="1196752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874961"/>
              </p:ext>
            </p:extLst>
          </p:nvPr>
        </p:nvGraphicFramePr>
        <p:xfrm>
          <a:off x="2756723" y="1628800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446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560423"/>
              </p:ext>
            </p:extLst>
          </p:nvPr>
        </p:nvGraphicFramePr>
        <p:xfrm>
          <a:off x="2756723" y="2036089"/>
          <a:ext cx="3133615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8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 YILI</a:t>
                      </a:r>
                    </a:p>
                    <a:p>
                      <a:pPr marL="0" algn="ctr" rtl="0" eaLnBrk="1" latinLnBrk="0" hangingPunct="1"/>
                      <a:endParaRPr kumimoji="0" lang="tr-TR" sz="2000" b="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529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749055"/>
              </p:ext>
            </p:extLst>
          </p:nvPr>
        </p:nvGraphicFramePr>
        <p:xfrm>
          <a:off x="2756722" y="2492897"/>
          <a:ext cx="3133615" cy="1728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6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767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2026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771</a:t>
                      </a:r>
                      <a:endParaRPr lang="tr-TR" sz="20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297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25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50405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YILINDA MESLEK GRUP DEĞİŞİKLİĞİ YAPAN ÜYE SAYILARI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4766994"/>
              </p:ext>
            </p:extLst>
          </p:nvPr>
        </p:nvGraphicFramePr>
        <p:xfrm>
          <a:off x="395536" y="1214422"/>
          <a:ext cx="8280922" cy="1581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062450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88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7558868"/>
              </p:ext>
            </p:extLst>
          </p:nvPr>
        </p:nvGraphicFramePr>
        <p:xfrm>
          <a:off x="395536" y="3717032"/>
          <a:ext cx="8280922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158919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6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539552" y="3140967"/>
            <a:ext cx="8136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n w="0"/>
                <a:latin typeface="Times New Roman" pitchFamily="18" charset="0"/>
                <a:cs typeface="Times New Roman" pitchFamily="18" charset="0"/>
              </a:rPr>
              <a:t>2026 YILINDA DERECE DEĞİŞİKLİĞİ YAPAN ÜYE SAYILARI</a:t>
            </a:r>
            <a:endParaRPr lang="tr-TR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821908"/>
              </p:ext>
            </p:extLst>
          </p:nvPr>
        </p:nvGraphicFramePr>
        <p:xfrm>
          <a:off x="1524000" y="1071546"/>
          <a:ext cx="6096000" cy="564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238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VERGİ DURUMU /ADRES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TOPLAM ASKIDAN İNEN 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ÜYE  SAYILARI( askıdan ter vs. bu açıklamayı ekle)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ASKIDAN İNEN VE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FAAL OLAN ÜYE SAYILARI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75274"/>
              </p:ext>
            </p:extLst>
          </p:nvPr>
        </p:nvGraphicFramePr>
        <p:xfrm>
          <a:off x="1524000" y="1071546"/>
          <a:ext cx="6096000" cy="5252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8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9104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982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400854"/>
              </p:ext>
            </p:extLst>
          </p:nvPr>
        </p:nvGraphicFramePr>
        <p:xfrm>
          <a:off x="35911" y="692695"/>
          <a:ext cx="9072593" cy="6091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83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3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0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28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11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07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2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83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141914">
                <a:tc>
                  <a:txBody>
                    <a:bodyPr/>
                    <a:lstStyle/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Yeni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Kayıt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İnen faal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 Terk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Sonu Terk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den Faal olan 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Askıya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Terk Olan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61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/>
                        <a:t>2025</a:t>
                      </a:r>
                      <a:r>
                        <a:rPr lang="tr-TR" sz="1200" b="1" baseline="0" dirty="0"/>
                        <a:t> YL</a:t>
                      </a:r>
                      <a:r>
                        <a:rPr lang="tr-TR" sz="1200" b="1" dirty="0"/>
                        <a:t>INDAN DEVİR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6232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107*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TEMMZ.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AĞSTOS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8086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1 Başlık"/>
          <p:cNvSpPr txBox="1">
            <a:spLocks/>
          </p:cNvSpPr>
          <p:nvPr/>
        </p:nvSpPr>
        <p:spPr>
          <a:xfrm>
            <a:off x="571472" y="0"/>
            <a:ext cx="82490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Üyelerin Son Durumu Hakkında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58200" cy="428628"/>
          </a:xfrm>
        </p:spPr>
        <p:txBody>
          <a:bodyPr>
            <a:noAutofit/>
          </a:bodyPr>
          <a:lstStyle/>
          <a:p>
            <a:pPr algn="ctr"/>
            <a:r>
              <a:rPr lang="tr-TR" b="1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2026 </a:t>
            </a:r>
            <a:r>
              <a:rPr lang="tr-TR" b="1" dirty="0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YILI TOPLAM ÜYE SAYILARI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615722"/>
              </p:ext>
            </p:extLst>
          </p:nvPr>
        </p:nvGraphicFramePr>
        <p:xfrm>
          <a:off x="285718" y="785794"/>
          <a:ext cx="8501125" cy="5439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521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Faal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Askıdaki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Tasfiyedeki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Toplam Üye Sayısı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798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7676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79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49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Başlık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873660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2026 YILI AYLAR İTİBARİYLE ASKIDAKİ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330460"/>
              </p:ext>
            </p:extLst>
          </p:nvPr>
        </p:nvGraphicFramePr>
        <p:xfrm>
          <a:off x="-180528" y="764704"/>
          <a:ext cx="9324527" cy="6132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6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4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8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77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92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758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49736">
                <a:tc>
                  <a:txBody>
                    <a:bodyPr/>
                    <a:lstStyle/>
                    <a:p>
                      <a:pPr algn="l"/>
                      <a:r>
                        <a:rPr lang="tr-TR" sz="105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05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05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ARALIK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01 NOLU</a:t>
                      </a:r>
                    </a:p>
                    <a:p>
                      <a:pPr algn="ctr"/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47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61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03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06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04 NOLU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1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05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06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46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07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22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08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75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09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835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 NOLU</a:t>
                      </a:r>
                    </a:p>
                    <a:p>
                      <a:pPr algn="ctr"/>
                      <a:endParaRPr lang="tr-TR" sz="11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5922"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ESKİ GRUP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66780">
                <a:tc>
                  <a:txBody>
                    <a:bodyPr/>
                    <a:lstStyle/>
                    <a:p>
                      <a:pPr algn="ctr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61434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558391"/>
              </p:ext>
            </p:extLst>
          </p:nvPr>
        </p:nvGraphicFramePr>
        <p:xfrm>
          <a:off x="142848" y="714356"/>
          <a:ext cx="8821635" cy="588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0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848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629237">
                <a:tc>
                  <a:txBody>
                    <a:bodyPr/>
                    <a:lstStyle/>
                    <a:p>
                      <a:pPr algn="ctr"/>
                      <a:r>
                        <a:rPr lang="tr-TR" sz="110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10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1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71462"/>
            <a:ext cx="8686800" cy="980182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TERK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405157"/>
              </p:ext>
            </p:extLst>
          </p:nvPr>
        </p:nvGraphicFramePr>
        <p:xfrm>
          <a:off x="35498" y="908720"/>
          <a:ext cx="9000999" cy="5760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4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8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87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66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439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2605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7433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MESLEK  GRUPLARI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ESKİ GRUP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TOP 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 LAM</a:t>
                      </a:r>
                    </a:p>
                    <a:p>
                      <a:pPr algn="ctr"/>
                      <a:endParaRPr lang="tr-TR" sz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YENİ KAYITLARIN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52326"/>
              </p:ext>
            </p:extLst>
          </p:nvPr>
        </p:nvGraphicFramePr>
        <p:xfrm>
          <a:off x="177240" y="1051426"/>
          <a:ext cx="8606760" cy="5806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6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84675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ŞİRKETLERİ)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13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902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792088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TERK OLAN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889736"/>
              </p:ext>
            </p:extLst>
          </p:nvPr>
        </p:nvGraphicFramePr>
        <p:xfrm>
          <a:off x="35496" y="1052736"/>
          <a:ext cx="9108502" cy="541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5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0158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14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390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5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TASFİYEYE GİREN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633029"/>
              </p:ext>
            </p:extLst>
          </p:nvPr>
        </p:nvGraphicFramePr>
        <p:xfrm>
          <a:off x="428596" y="897911"/>
          <a:ext cx="8572560" cy="5520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99307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06 DERECE – YENİ KUR. SERM.ŞTİ.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667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523528"/>
          </a:xfrm>
        </p:spPr>
        <p:txBody>
          <a:bodyPr anchor="t" anchorCtr="0"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AYLARA GÖRE TERK SAYILARI</a:t>
            </a: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990903"/>
              </p:ext>
            </p:extLst>
          </p:nvPr>
        </p:nvGraphicFramePr>
        <p:xfrm>
          <a:off x="432775" y="714356"/>
          <a:ext cx="8496943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8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00746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NEDEN/ AYLAR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Talep üzerine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 kaydı kapanması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Re’sen</a:t>
                      </a:r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Vefat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3 Alt Başlık"/>
          <p:cNvSpPr txBox="1">
            <a:spLocks/>
          </p:cNvSpPr>
          <p:nvPr/>
        </p:nvSpPr>
        <p:spPr>
          <a:xfrm>
            <a:off x="395536" y="6093296"/>
            <a:ext cx="8458200" cy="4320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251520" y="1"/>
            <a:ext cx="8640960" cy="404663"/>
          </a:xfrm>
        </p:spPr>
        <p:txBody>
          <a:bodyPr>
            <a:noAutofit/>
          </a:bodyPr>
          <a:lstStyle/>
          <a:p>
            <a:pPr algn="ctr"/>
            <a:r>
              <a:rPr lang="tr-TR" sz="16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ŞİRKET TİPİNE GÖRE DAĞILIMI</a:t>
            </a: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095263"/>
              </p:ext>
            </p:extLst>
          </p:nvPr>
        </p:nvGraphicFramePr>
        <p:xfrm>
          <a:off x="-360549" y="404664"/>
          <a:ext cx="9865097" cy="653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7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5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35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98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865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1062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STATÜ</a:t>
                      </a:r>
                    </a:p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A.Ş.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LTD. 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KOLL.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KOMAN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ŞAHIS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VAKIF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DERNEK</a:t>
                      </a:r>
                    </a:p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DİĞER 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YABANCI ŞİRKET TÜRKİYE MERKEZ ŞUBESİ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3398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5502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3443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600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419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25531</TotalTime>
  <Words>1047</Words>
  <Application>Microsoft Office PowerPoint</Application>
  <PresentationFormat>Ekran Gösterisi (4:3)</PresentationFormat>
  <Paragraphs>709</Paragraphs>
  <Slides>17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4" baseType="lpstr">
      <vt:lpstr>Arial Black</vt:lpstr>
      <vt:lpstr>Calibri</vt:lpstr>
      <vt:lpstr>Franklin Gothic Book</vt:lpstr>
      <vt:lpstr>Franklin Gothic Medium</vt:lpstr>
      <vt:lpstr>Times New Roman</vt:lpstr>
      <vt:lpstr>Wingdings 2</vt:lpstr>
      <vt:lpstr>Gezinti</vt:lpstr>
      <vt:lpstr>2026 YILI AYLAR İTİBARİYLE YENİ KAYIT OLAN ÜYELERİN MESLEK GRUPLARINA GÖRE DAĞILIMLARI</vt:lpstr>
      <vt:lpstr>2026 YILI AYLAR İTİBARİYLE ASKIDAKİ ÜYELERİN MESLEK GRUPLARINA GÖRE DAĞILIMLARI</vt:lpstr>
      <vt:lpstr>2026 YILI AYLAR İTİBARİYLE FAAL ÜYELERİN MESLEK GRUPLARINA GÖRE DAĞILIMLARI</vt:lpstr>
      <vt:lpstr>2026 YILI AYLAR İTİBARİYLE TERK OLAN ÜYELERİN MESLEK GRUPLARINA GÖRE DAĞILIMLARI</vt:lpstr>
      <vt:lpstr>2026 YILI AYLAR İTİBARİYLE YENİ KAYITLARIN DERECELERİNE GÖRE DAĞILIMLARI </vt:lpstr>
      <vt:lpstr>2026 YILI AYLAR İTİBARİYLE TERK OLAN ÜYELERİN DERECELERİNE GÖRE DAĞILIMLARI </vt:lpstr>
      <vt:lpstr>2026 YILI AYLAR İTİBARİYLE TASFİYEYE GİREN ÜYELERİN DERECELERİNE GÖRE DAĞILIMLARI </vt:lpstr>
      <vt:lpstr>2026 YILI AYLARA GÖRE TERK SAYILARI</vt:lpstr>
      <vt:lpstr>2026 YILI AYLAR İTİBARİYLE FAAL ÜYELERİN ŞİRKET TİPİNE GÖRE DAĞILIMI</vt:lpstr>
      <vt:lpstr>2026 YILI AYLAR İTİBARİYLE FAAL ÜYELERİN DERECESİNE GÖRE DAĞILIMLARI </vt:lpstr>
      <vt:lpstr>PowerPoint Sunusu</vt:lpstr>
      <vt:lpstr>YILLARA GÖRE ASKIYA ALINAN ÜYE SAYILARI</vt:lpstr>
      <vt:lpstr>2026 YILINDA MESLEK GRUP DEĞİŞİKLİĞİ YAPAN ÜYE SAYILARI </vt:lpstr>
      <vt:lpstr>2026 YILI AYLAR İTİBARİYLE TOPLAM ASKIDAN İNEN   ÜYE  SAYILARI( askıdan ter vs. bu açıklamayı ekle)</vt:lpstr>
      <vt:lpstr>2026 YILI AYLAR İTİBARİYLE ASKIDAN İNEN VE  FAAL OLAN ÜYE SAYILARI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casper</dc:creator>
  <cp:lastModifiedBy>Fethiye Ticaret Odası</cp:lastModifiedBy>
  <cp:revision>2516</cp:revision>
  <cp:lastPrinted>2025-10-07T14:00:27Z</cp:lastPrinted>
  <dcterms:created xsi:type="dcterms:W3CDTF">2012-01-04T14:23:50Z</dcterms:created>
  <dcterms:modified xsi:type="dcterms:W3CDTF">2026-03-10T11:34:44Z</dcterms:modified>
</cp:coreProperties>
</file>