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9"/>
  </p:notesMasterIdLst>
  <p:sldIdLst>
    <p:sldId id="272" r:id="rId2"/>
    <p:sldId id="287" r:id="rId3"/>
    <p:sldId id="283" r:id="rId4"/>
    <p:sldId id="274" r:id="rId5"/>
    <p:sldId id="262" r:id="rId6"/>
    <p:sldId id="276" r:id="rId7"/>
    <p:sldId id="277" r:id="rId8"/>
    <p:sldId id="268" r:id="rId9"/>
    <p:sldId id="264" r:id="rId10"/>
    <p:sldId id="278" r:id="rId11"/>
    <p:sldId id="267" r:id="rId12"/>
    <p:sldId id="288" r:id="rId13"/>
    <p:sldId id="269" r:id="rId14"/>
    <p:sldId id="279" r:id="rId15"/>
    <p:sldId id="285" r:id="rId16"/>
    <p:sldId id="281" r:id="rId17"/>
    <p:sldId id="284" r:id="rId18"/>
  </p:sldIdLst>
  <p:sldSz cx="9144000" cy="6858000" type="screen4x3"/>
  <p:notesSz cx="6735763" cy="98663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7" autoAdjust="0"/>
    <p:restoredTop sz="94624" autoAdjust="0"/>
  </p:normalViewPr>
  <p:slideViewPr>
    <p:cSldViewPr>
      <p:cViewPr varScale="1">
        <p:scale>
          <a:sx n="105" d="100"/>
          <a:sy n="105" d="100"/>
        </p:scale>
        <p:origin x="180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640" y="-102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3316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15374" y="0"/>
            <a:ext cx="2918830" cy="493316"/>
          </a:xfrm>
          <a:prstGeom prst="rect">
            <a:avLst/>
          </a:prstGeom>
        </p:spPr>
        <p:txBody>
          <a:bodyPr vert="horz" lIns="90745" tIns="45373" rIns="90745" bIns="45373" rtlCol="0"/>
          <a:lstStyle>
            <a:lvl1pPr algn="r">
              <a:defRPr sz="1200"/>
            </a:lvl1pPr>
          </a:lstStyle>
          <a:p>
            <a:fld id="{68BF7457-0A59-4492-BFDD-F28F650479E2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45" tIns="45373" rIns="90745" bIns="45373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0745" tIns="45373" rIns="90745" bIns="45373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3316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15374" y="9371286"/>
            <a:ext cx="2918830" cy="493316"/>
          </a:xfrm>
          <a:prstGeom prst="rect">
            <a:avLst/>
          </a:prstGeom>
        </p:spPr>
        <p:txBody>
          <a:bodyPr vert="horz" lIns="90745" tIns="45373" rIns="90745" bIns="45373" rtlCol="0" anchor="b"/>
          <a:lstStyle>
            <a:lvl1pPr algn="r">
              <a:defRPr sz="1200"/>
            </a:lvl1pPr>
          </a:lstStyle>
          <a:p>
            <a:fld id="{2477927B-C9DB-45A6-9585-D0EB89FBF490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00123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77927B-C9DB-45A6-9585-D0EB89FBF490}" type="slidenum">
              <a:rPr lang="tr-TR" smtClean="0"/>
              <a:pPr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042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77927B-C9DB-45A6-9585-D0EB89FBF490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1079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Başlık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16" name="15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2" name="1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7" name="26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19" name="18 Altbilgi Yer Tutucusu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etin Yer Tutucusu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9" name="18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11" name="1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Başlık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Başlık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25" name="24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8" name="27 İçerik Yer Tutucusu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0" name="9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Başlık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2" name="1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24" name="2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Başlık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14" name="13 İçerik Yer Tutucusu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25" name="2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29" name="28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Resim Yer Tutucusu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 dirty="0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1" name="3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7" name="16 Başlık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26" name="25 Metin Yer Tutucusu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etin Yer Tutucusu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1" name="10 Veri Yer Tutucusu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8467F3E-1488-4363-B43D-7F6245430C09}" type="datetimeFigureOut">
              <a:rPr lang="tr-TR" smtClean="0"/>
              <a:pPr/>
              <a:t>30.09.2026</a:t>
            </a:fld>
            <a:endParaRPr lang="tr-TR"/>
          </a:p>
        </p:txBody>
      </p:sp>
      <p:sp>
        <p:nvSpPr>
          <p:cNvPr id="28" name="27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4BCE019-C5E6-44AA-8968-8F78662B2E4D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Başlık Yer Tutucusu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1"/>
            <a:ext cx="8686800" cy="908719"/>
          </a:xfrm>
          <a:noFill/>
          <a:effectLst/>
        </p:spPr>
        <p:txBody>
          <a:bodyPr>
            <a:norm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YENİ KAYIT OLAN ÜYELERİN MESLEK GRUPLARINA GÖRE DAĞILIMLARI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2513273"/>
              </p:ext>
            </p:extLst>
          </p:nvPr>
        </p:nvGraphicFramePr>
        <p:xfrm>
          <a:off x="179512" y="792085"/>
          <a:ext cx="8773200" cy="60212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9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39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9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83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146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6671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848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517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723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7233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723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1350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0694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608003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9901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842356"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latin typeface="Calibri" pitchFamily="34" charset="0"/>
                          <a:cs typeface="Calibri" pitchFamily="34" charset="0"/>
                        </a:rPr>
                        <a:t>MESLEK</a:t>
                      </a:r>
                      <a:r>
                        <a:rPr lang="tr-TR" sz="1400" b="0" baseline="0" dirty="0">
                          <a:latin typeface="Calibri" pitchFamily="34" charset="0"/>
                          <a:cs typeface="Calibri" pitchFamily="34" charset="0"/>
                        </a:rPr>
                        <a:t>  GRUPLARI</a:t>
                      </a:r>
                      <a:endParaRPr lang="tr-TR" sz="1400" b="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6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TOPLAM</a:t>
                      </a:r>
                    </a:p>
                    <a:p>
                      <a:pPr algn="ctr"/>
                      <a:endParaRPr lang="tr-TR" sz="16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72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OCAK</a:t>
                      </a:r>
                    </a:p>
                    <a:p>
                      <a:pPr algn="ctr"/>
                      <a:endParaRPr kumimoji="0" lang="tr-TR" sz="14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438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6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53037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400" b="0" dirty="0">
                          <a:latin typeface="Calibri" pitchFamily="34" charset="0"/>
                          <a:cs typeface="Calibri" pitchFamily="34" charset="0"/>
                        </a:rPr>
                        <a:t>TOPLAM</a:t>
                      </a:r>
                    </a:p>
                    <a:p>
                      <a:pPr algn="ctr"/>
                      <a:endParaRPr lang="tr-TR" sz="1400" b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Başlık"/>
          <p:cNvSpPr>
            <a:spLocks noGrp="1"/>
          </p:cNvSpPr>
          <p:nvPr>
            <p:ph type="title"/>
          </p:nvPr>
        </p:nvSpPr>
        <p:spPr>
          <a:xfrm>
            <a:off x="301752" y="0"/>
            <a:ext cx="8686800" cy="873660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2026 YILI AYLAR İTİBARİYLE ASKIDAKİ ÜYELERİN MESLEK GRUPLARINA GÖRE DAĞILIMLARI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9200515"/>
              </p:ext>
            </p:extLst>
          </p:nvPr>
        </p:nvGraphicFramePr>
        <p:xfrm>
          <a:off x="-180528" y="764704"/>
          <a:ext cx="9324527" cy="613249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60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99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9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99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49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086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077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5921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827583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449736">
                <a:tc>
                  <a:txBody>
                    <a:bodyPr/>
                    <a:lstStyle/>
                    <a:p>
                      <a:pPr algn="l"/>
                      <a:r>
                        <a:rPr lang="tr-TR" sz="1050" dirty="0">
                          <a:latin typeface="Calibri" pitchFamily="34" charset="0"/>
                          <a:cs typeface="Calibri" pitchFamily="34" charset="0"/>
                        </a:rPr>
                        <a:t>MESLEK</a:t>
                      </a:r>
                      <a:r>
                        <a:rPr lang="tr-TR" sz="1050" baseline="0" dirty="0">
                          <a:latin typeface="Calibri" pitchFamily="34" charset="0"/>
                          <a:cs typeface="Calibri" pitchFamily="34" charset="0"/>
                        </a:rPr>
                        <a:t>  GRUPLARI</a:t>
                      </a:r>
                      <a:endParaRPr lang="tr-TR" sz="105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0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ea typeface="Verdana" panose="020B0604030504040204" pitchFamily="34" charset="0"/>
                          <a:cs typeface="Times New Roman" panose="02020603050405020304" pitchFamily="18" charset="0"/>
                        </a:rPr>
                        <a:t>ARALIK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20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01 NOLU</a:t>
                      </a:r>
                    </a:p>
                    <a:p>
                      <a:pPr algn="ctr"/>
                      <a:endParaRPr kumimoji="0" lang="tr-TR" sz="11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151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470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02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2616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03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255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066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04 NOLU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81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05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06</a:t>
                      </a:r>
                      <a:r>
                        <a:rPr kumimoji="0" lang="tr-TR" sz="11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 NOLU</a:t>
                      </a:r>
                      <a:endParaRPr kumimoji="0" lang="tr-TR" sz="11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3462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07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94223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08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1751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09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r>
                        <a:rPr kumimoji="0" lang="tr-TR" sz="1100" b="1" kern="1200" baseline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 NOLU</a:t>
                      </a:r>
                      <a:endParaRPr kumimoji="0" lang="tr-TR" sz="11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8353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11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197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12 NOLU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3332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1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13 NOLU</a:t>
                      </a:r>
                    </a:p>
                    <a:p>
                      <a:pPr algn="ctr"/>
                      <a:endParaRPr lang="tr-TR" sz="11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Black" panose="020B0A04020102020204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55922">
                <a:tc>
                  <a:txBody>
                    <a:bodyPr/>
                    <a:lstStyle/>
                    <a:p>
                      <a:pPr algn="l"/>
                      <a:r>
                        <a:rPr lang="tr-TR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ESKİ GRUP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66780">
                <a:tc>
                  <a:txBody>
                    <a:bodyPr/>
                    <a:lstStyle/>
                    <a:p>
                      <a:pPr algn="ctr"/>
                      <a:r>
                        <a:rPr lang="tr-TR" sz="11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Black" panose="020B0A04020102020204" pitchFamily="34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2013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1919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1831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1798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0" kern="1200" dirty="0">
                          <a:solidFill>
                            <a:schemeClr val="dk1"/>
                          </a:solidFill>
                          <a:latin typeface="Arial Black" panose="020B0A04020102020204" pitchFamily="34" charset="0"/>
                          <a:ea typeface="+mn-ea"/>
                          <a:cs typeface="Times New Roman" pitchFamily="18" charset="0"/>
                        </a:rPr>
                        <a:t>1690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0" kern="1200" dirty="0">
                        <a:solidFill>
                          <a:schemeClr val="dk1"/>
                        </a:solidFill>
                        <a:latin typeface="Arial Black" panose="020B0A04020102020204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686800" cy="614346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FAAL ÜYELERİN MESLEK GRUPLARINA GÖRE DAĞILIMLARI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6142965"/>
              </p:ext>
            </p:extLst>
          </p:nvPr>
        </p:nvGraphicFramePr>
        <p:xfrm>
          <a:off x="142848" y="714356"/>
          <a:ext cx="8821635" cy="5883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95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2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5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02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5700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784842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</a:tblGrid>
              <a:tr h="629237">
                <a:tc>
                  <a:txBody>
                    <a:bodyPr/>
                    <a:lstStyle/>
                    <a:p>
                      <a:pPr algn="ctr"/>
                      <a:r>
                        <a:rPr lang="tr-TR" sz="1100" dirty="0">
                          <a:latin typeface="Calibri" pitchFamily="34" charset="0"/>
                          <a:cs typeface="Calibri" pitchFamily="34" charset="0"/>
                        </a:rPr>
                        <a:t>MESLEK</a:t>
                      </a:r>
                      <a:r>
                        <a:rPr lang="tr-TR" sz="1100" baseline="0" dirty="0">
                          <a:latin typeface="Calibri" pitchFamily="34" charset="0"/>
                          <a:cs typeface="Calibri" pitchFamily="34" charset="0"/>
                        </a:rPr>
                        <a:t>  GRUPLARI</a:t>
                      </a:r>
                      <a:endParaRPr lang="tr-TR" sz="1100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4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5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6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7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8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9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10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13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latin typeface="Calibri" pitchFamily="34" charset="0"/>
                          <a:cs typeface="Calibri" pitchFamily="34" charset="0"/>
                        </a:rPr>
                        <a:t>TOPLAM</a:t>
                      </a:r>
                    </a:p>
                    <a:p>
                      <a:pPr algn="ctr"/>
                      <a:endParaRPr lang="tr-TR" sz="1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0896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OCAK</a:t>
                      </a:r>
                    </a:p>
                    <a:p>
                      <a:pPr algn="ctr"/>
                      <a:endParaRPr kumimoji="0" lang="tr-TR" sz="12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422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645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414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649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566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557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5501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5529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5701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5783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5859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703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419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5907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378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5972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33897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cs typeface="Calibri" pitchFamily="34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6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71462"/>
            <a:ext cx="8686800" cy="980182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TERK OLAN ÜYELERİN MESLEK GRUPLARINA GÖRE DAĞILIMLARI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5145849"/>
              </p:ext>
            </p:extLst>
          </p:nvPr>
        </p:nvGraphicFramePr>
        <p:xfrm>
          <a:off x="35498" y="908720"/>
          <a:ext cx="9000999" cy="57606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8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0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4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85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680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1874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662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6853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1232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611697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1260512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</a:tblGrid>
              <a:tr h="743308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MESLEK  GRUPLARI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13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ESKİ GRUP</a:t>
                      </a:r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6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TOP 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OCAK</a:t>
                      </a:r>
                    </a:p>
                    <a:p>
                      <a:pPr algn="ctr"/>
                      <a:endParaRPr kumimoji="0" lang="tr-TR" sz="1200" b="1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21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1654"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800" b="1" kern="1200" dirty="0">
                        <a:solidFill>
                          <a:schemeClr val="accent3">
                            <a:lumMod val="50000"/>
                          </a:schemeClr>
                        </a:solidFill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4645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200" dirty="0">
                          <a:latin typeface="Calibri" pitchFamily="34" charset="0"/>
                          <a:cs typeface="Calibri" pitchFamily="34" charset="0"/>
                        </a:rPr>
                        <a:t>TOP LAM</a:t>
                      </a:r>
                    </a:p>
                    <a:p>
                      <a:pPr algn="ctr"/>
                      <a:endParaRPr lang="tr-TR" sz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41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37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624139"/>
                          </a:solidFill>
                          <a:effectLst/>
                          <a:latin typeface="Calibri" panose="020F0502020204030204" pitchFamily="34" charset="0"/>
                        </a:rPr>
                        <a:t>36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342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58200" cy="576064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YENİ KAYITLARIN DERECELERİNE GÖRE DAĞILIMLARI</a:t>
            </a:r>
            <a:br>
              <a:rPr lang="tr-TR" sz="2000" b="1" dirty="0">
                <a:latin typeface="Times New Roman" pitchFamily="18" charset="0"/>
                <a:cs typeface="Times New Roman" pitchFamily="18" charset="0"/>
              </a:rPr>
            </a:b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1159895"/>
              </p:ext>
            </p:extLst>
          </p:nvPr>
        </p:nvGraphicFramePr>
        <p:xfrm>
          <a:off x="177240" y="1051426"/>
          <a:ext cx="8606760" cy="5806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8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85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5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8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6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85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246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85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84675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AYLAR/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6.DERECE (YENİ KURULAN SERMAYE ŞİRKETLERİ)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       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13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7902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20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  <a:endParaRPr lang="tr-TR" sz="16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064">
                <a:tc>
                  <a:txBody>
                    <a:bodyPr/>
                    <a:lstStyle/>
                    <a:p>
                      <a:pPr algn="l"/>
                      <a:r>
                        <a:rPr lang="tr-TR" sz="1600" b="1" i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  <a:endParaRPr lang="tr-TR" sz="1600" b="1" i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Times New Roman" pitchFamily="18" charset="0"/>
                          <a:cs typeface="Times New Roman" pitchFamily="18" charset="0"/>
                        </a:rPr>
                        <a:t>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58200" cy="792088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TERK OLAN ÜYELERİN DERECELERİNE GÖRE DAĞILIMLARI</a:t>
            </a:r>
            <a:br>
              <a:rPr lang="tr-TR" sz="2000" b="1" dirty="0">
                <a:latin typeface="Times New Roman" pitchFamily="18" charset="0"/>
                <a:cs typeface="Times New Roman" pitchFamily="18" charset="0"/>
              </a:rPr>
            </a:b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2159154"/>
              </p:ext>
            </p:extLst>
          </p:nvPr>
        </p:nvGraphicFramePr>
        <p:xfrm>
          <a:off x="35496" y="1052736"/>
          <a:ext cx="9108502" cy="541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2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4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54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083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30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6588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6588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9302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20158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AYLAR/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06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6514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390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9581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4377">
                <a:tc>
                  <a:txBody>
                    <a:bodyPr/>
                    <a:lstStyle/>
                    <a:p>
                      <a:pPr algn="l"/>
                      <a:r>
                        <a:rPr lang="tr-TR" sz="12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14282" y="142852"/>
            <a:ext cx="8458200" cy="576064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TASFİYEYE GİREN ÜYELERİN DERECELERİNE GÖRE DAĞILIMLARI</a:t>
            </a:r>
            <a:br>
              <a:rPr lang="tr-TR" sz="2000" b="1" dirty="0">
                <a:latin typeface="Times New Roman" pitchFamily="18" charset="0"/>
                <a:cs typeface="Times New Roman" pitchFamily="18" charset="0"/>
              </a:rPr>
            </a:b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508033"/>
              </p:ext>
            </p:extLst>
          </p:nvPr>
        </p:nvGraphicFramePr>
        <p:xfrm>
          <a:off x="428596" y="897911"/>
          <a:ext cx="8572560" cy="55207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86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99307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AYLAR/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</a:t>
                      </a:r>
                    </a:p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06 DERECE – YENİ KUR. SERM.ŞTİ.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9667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791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49654">
                <a:tc>
                  <a:txBody>
                    <a:bodyPr/>
                    <a:lstStyle/>
                    <a:p>
                      <a:pPr algn="l"/>
                      <a:r>
                        <a:rPr lang="tr-TR" sz="1600" b="1" i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i="0" dirty="0"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88640"/>
            <a:ext cx="8686800" cy="523528"/>
          </a:xfrm>
        </p:spPr>
        <p:txBody>
          <a:bodyPr anchor="t" anchorCtr="0">
            <a:norm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AYLARA GÖRE TERK SAYILARI</a:t>
            </a:r>
          </a:p>
        </p:txBody>
      </p:sp>
      <p:graphicFrame>
        <p:nvGraphicFramePr>
          <p:cNvPr id="6" name="5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1178510"/>
              </p:ext>
            </p:extLst>
          </p:nvPr>
        </p:nvGraphicFramePr>
        <p:xfrm>
          <a:off x="432775" y="714356"/>
          <a:ext cx="8496943" cy="5669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5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444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01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894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900746"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NEDEN/ AYLAR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Talep üzerine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Vergi kaydı kapanması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err="1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Re’sen</a:t>
                      </a:r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terk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Adresten terk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Vefat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5467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tr-T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" name="3 Alt Başlık"/>
          <p:cNvSpPr txBox="1">
            <a:spLocks/>
          </p:cNvSpPr>
          <p:nvPr/>
        </p:nvSpPr>
        <p:spPr>
          <a:xfrm>
            <a:off x="395536" y="6093296"/>
            <a:ext cx="8458200" cy="432048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70000"/>
              <a:tabLst/>
              <a:defRPr/>
            </a:pPr>
            <a:endParaRPr kumimoji="0" lang="tr-TR" sz="2000" b="0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Başlık"/>
          <p:cNvSpPr>
            <a:spLocks noGrp="1"/>
          </p:cNvSpPr>
          <p:nvPr>
            <p:ph type="ctrTitle"/>
          </p:nvPr>
        </p:nvSpPr>
        <p:spPr>
          <a:xfrm>
            <a:off x="251520" y="1"/>
            <a:ext cx="8640960" cy="404663"/>
          </a:xfrm>
        </p:spPr>
        <p:txBody>
          <a:bodyPr>
            <a:noAutofit/>
          </a:bodyPr>
          <a:lstStyle/>
          <a:p>
            <a:pPr algn="ctr"/>
            <a:r>
              <a:rPr lang="tr-TR" sz="16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FAAL ÜYELERİN ŞİRKET TİPİNE GÖRE DAĞILIMI</a:t>
            </a: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808579"/>
              </p:ext>
            </p:extLst>
          </p:nvPr>
        </p:nvGraphicFramePr>
        <p:xfrm>
          <a:off x="-360549" y="404664"/>
          <a:ext cx="9865097" cy="65398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61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4752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228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509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33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9351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984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98651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91062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1152128">
                <a:tc>
                  <a:txBody>
                    <a:bodyPr/>
                    <a:lstStyle/>
                    <a:p>
                      <a:endParaRPr lang="tr-TR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STATÜ</a:t>
                      </a:r>
                    </a:p>
                    <a:p>
                      <a:endParaRPr lang="tr-TR" sz="1400" b="1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A.Ş.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LTD. ŞTİ.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KOLL.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KOMAN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ŞAHIS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VAKIF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KOOP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DERNEK</a:t>
                      </a:r>
                    </a:p>
                    <a:p>
                      <a:pPr algn="ctr"/>
                      <a:r>
                        <a:rPr lang="tr-TR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İKTİSADİ İŞLET.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DİĞER İKTİSADİ İŞLET.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YABANCI ŞİRKET TÜRKİYE MERKEZ ŞUBESİ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5501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9600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203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203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5203"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3747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419">
                <a:tc>
                  <a:txBody>
                    <a:bodyPr/>
                    <a:lstStyle/>
                    <a:p>
                      <a:pPr algn="l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9156">
                <a:tc>
                  <a:txBody>
                    <a:bodyPr/>
                    <a:lstStyle/>
                    <a:p>
                      <a:pPr algn="l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535203">
                <a:tc>
                  <a:txBody>
                    <a:bodyPr/>
                    <a:lstStyle/>
                    <a:p>
                      <a:pPr algn="l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251520" y="260648"/>
            <a:ext cx="8458200" cy="576064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FAAL ÜYELERİN DERECESİNE GÖRE DAĞILIMLARI</a:t>
            </a:r>
            <a:br>
              <a:rPr lang="tr-TR" sz="2000" b="1" dirty="0">
                <a:latin typeface="Times New Roman" pitchFamily="18" charset="0"/>
                <a:cs typeface="Times New Roman" pitchFamily="18" charset="0"/>
              </a:rPr>
            </a:b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5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153518"/>
              </p:ext>
            </p:extLst>
          </p:nvPr>
        </p:nvGraphicFramePr>
        <p:xfrm>
          <a:off x="251518" y="1268760"/>
          <a:ext cx="8712969" cy="54584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250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14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82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2505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814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1445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4578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971974">
                <a:tc>
                  <a:txBody>
                    <a:bodyPr/>
                    <a:lstStyle/>
                    <a:p>
                      <a:pPr algn="ctr"/>
                      <a:r>
                        <a:rPr lang="tr-TR" sz="14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AYLAR/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 DERECE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6.DERECE (YENİ KURULAN SERMAYE ŞİR.)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056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5081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5972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5081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3445">
                <a:tc>
                  <a:txBody>
                    <a:bodyPr/>
                    <a:lstStyle/>
                    <a:p>
                      <a:pPr algn="l"/>
                      <a:r>
                        <a:rPr lang="tr-TR" sz="1200" b="1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3000007"/>
              </p:ext>
            </p:extLst>
          </p:nvPr>
        </p:nvGraphicFramePr>
        <p:xfrm>
          <a:off x="2411760" y="698017"/>
          <a:ext cx="3240360" cy="59046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44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5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145"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TARİH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ASKIDAKİ ÜYE</a:t>
                      </a:r>
                      <a:r>
                        <a:rPr lang="tr-TR" sz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SAYISI</a:t>
                      </a:r>
                      <a:endParaRPr lang="tr-TR" sz="120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OCAK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2150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2013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MART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1974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1941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MAYIS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1920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1886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1832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1798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8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1690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KASIM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48959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800" b="1" kern="120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>
          <a:xfrm>
            <a:off x="251520" y="49945"/>
            <a:ext cx="7848872" cy="64807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000" b="1" i="0" u="none" strike="noStrike" kern="1200" normalizeH="0" baseline="0" noProof="0" dirty="0">
                <a:ln w="0"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2026 YILI AYLAR İTİBARİYLE ASKIDAKİ  ÜYE SAYILARI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304800" y="116632"/>
            <a:ext cx="8686800" cy="408424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4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YILLARA GÖRE ASKIYA ALINAN ÜYE SAYILARI</a:t>
            </a:r>
            <a:endParaRPr lang="tr-TR" sz="2400" b="1" cap="none" dirty="0">
              <a:ln w="0"/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7" name="Tablo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363631"/>
              </p:ext>
            </p:extLst>
          </p:nvPr>
        </p:nvGraphicFramePr>
        <p:xfrm>
          <a:off x="2756723" y="1196752"/>
          <a:ext cx="313361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0040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 YILI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362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3" name="Tablo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874961"/>
              </p:ext>
            </p:extLst>
          </p:nvPr>
        </p:nvGraphicFramePr>
        <p:xfrm>
          <a:off x="2756723" y="1628800"/>
          <a:ext cx="3133616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2022 YILI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446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1560423"/>
              </p:ext>
            </p:extLst>
          </p:nvPr>
        </p:nvGraphicFramePr>
        <p:xfrm>
          <a:off x="2756723" y="2036089"/>
          <a:ext cx="3133615" cy="701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14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6808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YILI</a:t>
                      </a:r>
                    </a:p>
                    <a:p>
                      <a:pPr marL="0" algn="ctr" rtl="0" eaLnBrk="1" latinLnBrk="0" hangingPunct="1"/>
                      <a:endParaRPr kumimoji="0" lang="tr-TR" sz="20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529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7749055"/>
              </p:ext>
            </p:extLst>
          </p:nvPr>
        </p:nvGraphicFramePr>
        <p:xfrm>
          <a:off x="2756722" y="2492897"/>
          <a:ext cx="3133615" cy="17281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7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6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 YILI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442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606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2025 YILI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767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063"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20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YILI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2000" b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771</a:t>
                      </a:r>
                      <a:endParaRPr lang="tr-TR" sz="2000" b="0" dirty="0"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297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0257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476672"/>
            <a:ext cx="9144000" cy="504056"/>
          </a:xfrm>
        </p:spPr>
        <p:txBody>
          <a:bodyPr>
            <a:no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YILINDA MESLEK GRUP DEĞİŞİKLİĞİ YAPAN ÜYE SAYILARI</a:t>
            </a:r>
            <a:br>
              <a:rPr lang="tr-TR" sz="2000" b="1" dirty="0">
                <a:latin typeface="Times New Roman" pitchFamily="18" charset="0"/>
                <a:cs typeface="Times New Roman" pitchFamily="18" charset="0"/>
              </a:rPr>
            </a:br>
            <a:endParaRPr lang="tr-TR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5390591"/>
              </p:ext>
            </p:extLst>
          </p:nvPr>
        </p:nvGraphicFramePr>
        <p:xfrm>
          <a:off x="395536" y="1214422"/>
          <a:ext cx="8280922" cy="158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062450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 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885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3 İçerik Yer Tutucusu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008372"/>
              </p:ext>
            </p:extLst>
          </p:nvPr>
        </p:nvGraphicFramePr>
        <p:xfrm>
          <a:off x="395536" y="3717032"/>
          <a:ext cx="8280922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6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63699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</a:tblGrid>
              <a:tr h="1158919"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OCAK 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 vert="vert27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7265"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800" b="1" dirty="0"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Dikdörtgen 2"/>
          <p:cNvSpPr/>
          <p:nvPr/>
        </p:nvSpPr>
        <p:spPr>
          <a:xfrm>
            <a:off x="539552" y="3140967"/>
            <a:ext cx="81369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000" b="1" dirty="0">
                <a:ln w="0"/>
                <a:latin typeface="Times New Roman" pitchFamily="18" charset="0"/>
                <a:cs typeface="Times New Roman" pitchFamily="18" charset="0"/>
              </a:rPr>
              <a:t>2026 YILINDA DERECE DEĞİŞİKLİĞİ YAPAN ÜYE SAYILARI</a:t>
            </a:r>
            <a:endParaRPr lang="tr-TR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950191"/>
              </p:ext>
            </p:extLst>
          </p:nvPr>
        </p:nvGraphicFramePr>
        <p:xfrm>
          <a:off x="1524000" y="1071546"/>
          <a:ext cx="6096000" cy="564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3238">
                <a:tc>
                  <a:txBody>
                    <a:bodyPr/>
                    <a:lstStyle/>
                    <a:p>
                      <a:pPr algn="l"/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VERGİ DURUMU /ADRES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BORÇTAN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301752" y="142852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TOPLAM ASKIDAN İNEN  </a:t>
            </a:r>
            <a:b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ÜYE  SAYILARI(ASKIDAN TERK – ASKIDAN TASFİYE – ASKIDAN FAAL)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01752" y="142852"/>
            <a:ext cx="8686800" cy="841248"/>
          </a:xfrm>
        </p:spPr>
        <p:txBody>
          <a:bodyPr>
            <a:normAutofit/>
          </a:bodyPr>
          <a:lstStyle/>
          <a:p>
            <a:pPr algn="ctr"/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2026 YILI AYLAR İTİBARİYLE ASKIDAN İNEN VE </a:t>
            </a:r>
            <a:b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tr-TR" sz="2000" b="1" cap="none" dirty="0">
                <a:ln w="0"/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FAAL OLAN ÜYE SAYILARI</a:t>
            </a:r>
          </a:p>
        </p:txBody>
      </p:sp>
      <p:graphicFrame>
        <p:nvGraphicFramePr>
          <p:cNvPr id="3" name="2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5440439"/>
              </p:ext>
            </p:extLst>
          </p:nvPr>
        </p:nvGraphicFramePr>
        <p:xfrm>
          <a:off x="1524000" y="1071546"/>
          <a:ext cx="6096000" cy="52521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58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39104">
                <a:tc>
                  <a:txBody>
                    <a:bodyPr/>
                    <a:lstStyle/>
                    <a:p>
                      <a:pPr algn="l"/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AYLAR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ADRESTEN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BORÇTAN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dirty="0">
                          <a:solidFill>
                            <a:schemeClr val="bg2">
                              <a:lumMod val="2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2982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600" b="1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TOPLAM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600" b="1" dirty="0">
                          <a:latin typeface="Times New Roman" pitchFamily="18" charset="0"/>
                          <a:cs typeface="Times New Roman" pitchFamily="18" charset="0"/>
                        </a:rPr>
                        <a:t>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897551"/>
              </p:ext>
            </p:extLst>
          </p:nvPr>
        </p:nvGraphicFramePr>
        <p:xfrm>
          <a:off x="35911" y="692695"/>
          <a:ext cx="9072593" cy="6149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2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7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5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83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32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049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9280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9511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9078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5217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835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1141914">
                <a:tc>
                  <a:txBody>
                    <a:bodyPr/>
                    <a:lstStyle/>
                    <a:p>
                      <a:pPr algn="ctr"/>
                      <a:endParaRPr lang="tr-TR" sz="1400" b="1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tr-TR" sz="1400" b="1" baseline="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tr-TR" sz="14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AYLAR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Yeni</a:t>
                      </a:r>
                      <a:r>
                        <a:rPr lang="tr-TR" sz="14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Kayıt olan üye sayısı</a:t>
                      </a:r>
                      <a:endParaRPr lang="tr-TR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Askıdan İnen faal</a:t>
                      </a:r>
                      <a:r>
                        <a:rPr lang="tr-TR" sz="14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olan üye sayısı</a:t>
                      </a:r>
                      <a:endParaRPr lang="tr-TR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Faalden Terk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Tasfiye Sonu Terk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Tasfiye den Faal olan 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Askıdan Tasfiyeye giren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Faalden</a:t>
                      </a:r>
                      <a:r>
                        <a:rPr lang="tr-TR" sz="14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Tasfiyeye Giren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Askıya Giren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1400" b="1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Askıdan Terk Olan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400" b="1" baseline="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Faal Üye Sayısı</a:t>
                      </a:r>
                      <a:endParaRPr lang="tr-TR" sz="14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617">
                <a:tc>
                  <a:txBody>
                    <a:bodyPr/>
                    <a:lstStyle/>
                    <a:p>
                      <a:pPr algn="ctr"/>
                      <a:r>
                        <a:rPr lang="tr-TR" sz="1200" b="1" dirty="0"/>
                        <a:t>2025</a:t>
                      </a:r>
                      <a:r>
                        <a:rPr lang="tr-TR" sz="1200" b="1" baseline="0" dirty="0"/>
                        <a:t> YL</a:t>
                      </a:r>
                      <a:r>
                        <a:rPr lang="tr-TR" sz="1200" b="1" dirty="0"/>
                        <a:t>INDAN DEVİR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endParaRPr lang="tr-TR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just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</a:p>
                    <a:p>
                      <a:pPr marL="0" algn="just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6232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107*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37+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5735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TEMMZ.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49+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AĞSTOS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51+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103+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sz="1400" b="1" u="none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7413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sz="1400" b="1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68086">
                <a:tc>
                  <a:txBody>
                    <a:bodyPr/>
                    <a:lstStyle/>
                    <a:p>
                      <a:pPr algn="ctr"/>
                      <a:r>
                        <a:rPr lang="tr-TR" sz="1400" b="1" dirty="0"/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sz="1400" b="1" u="none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1 Başlık"/>
          <p:cNvSpPr txBox="1">
            <a:spLocks/>
          </p:cNvSpPr>
          <p:nvPr/>
        </p:nvSpPr>
        <p:spPr>
          <a:xfrm>
            <a:off x="571472" y="0"/>
            <a:ext cx="8249000" cy="6926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4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Üyelerin Son Durumu Hakkında</a:t>
            </a:r>
            <a:r>
              <a:rPr kumimoji="0" lang="tr-TR" sz="28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;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357158" y="214290"/>
            <a:ext cx="8458200" cy="428628"/>
          </a:xfrm>
        </p:spPr>
        <p:txBody>
          <a:bodyPr>
            <a:noAutofit/>
          </a:bodyPr>
          <a:lstStyle/>
          <a:p>
            <a:pPr algn="ctr"/>
            <a:r>
              <a:rPr lang="tr-TR" b="1">
                <a:ln w="0"/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2026 </a:t>
            </a:r>
            <a:r>
              <a:rPr lang="tr-TR" b="1" dirty="0">
                <a:ln w="0"/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YILI TOPLAM ÜYE SAYILARI</a:t>
            </a:r>
          </a:p>
        </p:txBody>
      </p:sp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953243"/>
              </p:ext>
            </p:extLst>
          </p:nvPr>
        </p:nvGraphicFramePr>
        <p:xfrm>
          <a:off x="285718" y="785794"/>
          <a:ext cx="8501125" cy="5439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0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0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02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002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825212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AYLAR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Faal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Askıdaki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Tasfiyedeki Üye Sayısı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Toplam Üye Sayısı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6798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ŞUBAT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5792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NİSAN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MAYIS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HAZİRAN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TEMMUZ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7874</a:t>
                      </a:r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649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AĞUSTOS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7909</a:t>
                      </a:r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EYLÜL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r>
                        <a:rPr kumimoji="0" lang="tr-TR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7933</a:t>
                      </a:r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EKİM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kumimoji="0" lang="tr-TR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KASIM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rtl="0" eaLnBrk="1" latinLnBrk="0" hangingPunct="1"/>
                      <a:endParaRPr kumimoji="0" lang="tr-TR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89626">
                <a:tc>
                  <a:txBody>
                    <a:bodyPr/>
                    <a:lstStyle/>
                    <a:p>
                      <a:pPr algn="ctr"/>
                      <a:r>
                        <a:rPr lang="tr-TR" b="1" dirty="0"/>
                        <a:t>ARALIK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tr-TR" b="1" u="sn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zinti">
  <a:themeElements>
    <a:clrScheme name="Gezinti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Gezinti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Gezinti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26705</TotalTime>
  <Words>1976</Words>
  <Application>Microsoft Office PowerPoint</Application>
  <PresentationFormat>Ekran Gösterisi (4:3)</PresentationFormat>
  <Paragraphs>1594</Paragraphs>
  <Slides>17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4" baseType="lpstr">
      <vt:lpstr>Arial Black</vt:lpstr>
      <vt:lpstr>Calibri</vt:lpstr>
      <vt:lpstr>Franklin Gothic Book</vt:lpstr>
      <vt:lpstr>Franklin Gothic Medium</vt:lpstr>
      <vt:lpstr>Times New Roman</vt:lpstr>
      <vt:lpstr>Wingdings 2</vt:lpstr>
      <vt:lpstr>Gezinti</vt:lpstr>
      <vt:lpstr>2026 YILI AYLAR İTİBARİYLE YENİ KAYIT OLAN ÜYELERİN MESLEK GRUPLARINA GÖRE DAĞILIMLARI</vt:lpstr>
      <vt:lpstr>2026 YILI AYLAR İTİBARİYLE ASKIDAKİ ÜYELERİN MESLEK GRUPLARINA GÖRE DAĞILIMLARI</vt:lpstr>
      <vt:lpstr>2026 YILI AYLAR İTİBARİYLE FAAL ÜYELERİN MESLEK GRUPLARINA GÖRE DAĞILIMLARI</vt:lpstr>
      <vt:lpstr>2026 YILI AYLAR İTİBARİYLE TERK OLAN ÜYELERİN MESLEK GRUPLARINA GÖRE DAĞILIMLARI</vt:lpstr>
      <vt:lpstr>2026 YILI AYLAR İTİBARİYLE YENİ KAYITLARIN DERECELERİNE GÖRE DAĞILIMLARI </vt:lpstr>
      <vt:lpstr>2026 YILI AYLAR İTİBARİYLE TERK OLAN ÜYELERİN DERECELERİNE GÖRE DAĞILIMLARI </vt:lpstr>
      <vt:lpstr>2026 YILI AYLAR İTİBARİYLE TASFİYEYE GİREN ÜYELERİN DERECELERİNE GÖRE DAĞILIMLARI </vt:lpstr>
      <vt:lpstr>2026 YILI AYLARA GÖRE TERK SAYILARI</vt:lpstr>
      <vt:lpstr>2026 YILI AYLAR İTİBARİYLE FAAL ÜYELERİN ŞİRKET TİPİNE GÖRE DAĞILIMI</vt:lpstr>
      <vt:lpstr>2026 YILI AYLAR İTİBARİYLE FAAL ÜYELERİN DERECESİNE GÖRE DAĞILIMLARI </vt:lpstr>
      <vt:lpstr>PowerPoint Sunusu</vt:lpstr>
      <vt:lpstr>YILLARA GÖRE ASKIYA ALINAN ÜYE SAYILARI</vt:lpstr>
      <vt:lpstr>2026 YILINDA MESLEK GRUP DEĞİŞİKLİĞİ YAPAN ÜYE SAYILARI </vt:lpstr>
      <vt:lpstr>2026 YILI AYLAR İTİBARİYLE TOPLAM ASKIDAN İNEN   ÜYE  SAYILARI(ASKIDAN TERK – ASKIDAN TASFİYE – ASKIDAN FAAL)</vt:lpstr>
      <vt:lpstr>2026 YILI AYLAR İTİBARİYLE ASKIDAN İNEN VE  FAAL OLAN ÜYE SAYILARI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casper</dc:creator>
  <cp:lastModifiedBy>Fethiye Ticaret Odası</cp:lastModifiedBy>
  <cp:revision>2645</cp:revision>
  <cp:lastPrinted>2025-10-07T14:00:27Z</cp:lastPrinted>
  <dcterms:created xsi:type="dcterms:W3CDTF">2012-01-04T14:23:50Z</dcterms:created>
  <dcterms:modified xsi:type="dcterms:W3CDTF">2026-10-01T06:01:17Z</dcterms:modified>
</cp:coreProperties>
</file>