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9"/>
  </p:notesMasterIdLst>
  <p:sldIdLst>
    <p:sldId id="272" r:id="rId2"/>
    <p:sldId id="287" r:id="rId3"/>
    <p:sldId id="283" r:id="rId4"/>
    <p:sldId id="274" r:id="rId5"/>
    <p:sldId id="262" r:id="rId6"/>
    <p:sldId id="276" r:id="rId7"/>
    <p:sldId id="277" r:id="rId8"/>
    <p:sldId id="268" r:id="rId9"/>
    <p:sldId id="264" r:id="rId10"/>
    <p:sldId id="278" r:id="rId11"/>
    <p:sldId id="267" r:id="rId12"/>
    <p:sldId id="288" r:id="rId13"/>
    <p:sldId id="269" r:id="rId14"/>
    <p:sldId id="279" r:id="rId15"/>
    <p:sldId id="285" r:id="rId16"/>
    <p:sldId id="281" r:id="rId17"/>
    <p:sldId id="284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3" autoAdjust="0"/>
    <p:restoredTop sz="94624" autoAdjust="0"/>
  </p:normalViewPr>
  <p:slideViewPr>
    <p:cSldViewPr>
      <p:cViewPr varScale="1">
        <p:scale>
          <a:sx n="84" d="100"/>
          <a:sy n="84" d="100"/>
        </p:scale>
        <p:origin x="1430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64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BF7457-0A59-4492-BFDD-F28F650479E2}" type="datetimeFigureOut">
              <a:rPr lang="tr-TR" smtClean="0"/>
              <a:pPr/>
              <a:t>30.04.2025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77927B-C9DB-45A6-9585-D0EB89FBF490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0123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77927B-C9DB-45A6-9585-D0EB89FBF490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1079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Başlık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6" name="15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30.04.2025</a:t>
            </a:fld>
            <a:endParaRPr lang="tr-TR"/>
          </a:p>
        </p:txBody>
      </p:sp>
      <p:sp>
        <p:nvSpPr>
          <p:cNvPr id="2" name="1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5" name="14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30.04.2025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30.04.2025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7" name="26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30.04.2025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etin Yer Tutucusu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30.04.2025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30.04.2025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Başlık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5" name="24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8" name="27 İçerik Yer Tutucusu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30.04.2025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Başlık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30.04.2025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30.04.2025</a:t>
            </a:fld>
            <a:endParaRPr lang="tr-TR"/>
          </a:p>
        </p:txBody>
      </p:sp>
      <p:sp>
        <p:nvSpPr>
          <p:cNvPr id="24" name="2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İçerik Yer Tutucusu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30.04.2025</a:t>
            </a:fld>
            <a:endParaRPr lang="tr-TR"/>
          </a:p>
        </p:txBody>
      </p:sp>
      <p:sp>
        <p:nvSpPr>
          <p:cNvPr id="29" name="2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7F3E-1488-4363-B43D-7F6245430C09}" type="datetimeFigureOut">
              <a:rPr lang="tr-TR" smtClean="0"/>
              <a:pPr/>
              <a:t>30.04.2025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1" name="3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16 Başlık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6" name="25 Metin Yer Tutucusu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etin Yer Tutucusu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1" name="10 Veri Yer Tutucusu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8467F3E-1488-4363-B43D-7F6245430C09}" type="datetimeFigureOut">
              <a:rPr lang="tr-TR" smtClean="0"/>
              <a:pPr/>
              <a:t>30.04.2025</a:t>
            </a:fld>
            <a:endParaRPr lang="tr-TR"/>
          </a:p>
        </p:txBody>
      </p:sp>
      <p:sp>
        <p:nvSpPr>
          <p:cNvPr id="28" name="27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4BCE019-C5E6-44AA-8968-8F78662B2E4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Başlık Yer Tutucusu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-1"/>
            <a:ext cx="8686800" cy="908719"/>
          </a:xfrm>
          <a:noFill/>
          <a:effectLst/>
        </p:spPr>
        <p:txBody>
          <a:bodyPr>
            <a:norm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YENİ KAYIT OLAN ÜYELERİN MESLEK GRUPLARINA GÖRE DAĞILIMLARI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2575241"/>
              </p:ext>
            </p:extLst>
          </p:nvPr>
        </p:nvGraphicFramePr>
        <p:xfrm>
          <a:off x="179512" y="792085"/>
          <a:ext cx="8773200" cy="60212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9352"/>
                <a:gridCol w="463965"/>
                <a:gridCol w="529391"/>
                <a:gridCol w="638370"/>
                <a:gridCol w="511461"/>
                <a:gridCol w="466719"/>
                <a:gridCol w="538480"/>
                <a:gridCol w="505173"/>
                <a:gridCol w="467233"/>
                <a:gridCol w="467233"/>
                <a:gridCol w="467233"/>
                <a:gridCol w="613502"/>
                <a:gridCol w="506943"/>
                <a:gridCol w="608003"/>
                <a:gridCol w="990142"/>
              </a:tblGrid>
              <a:tr h="842356"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latin typeface="Calibri" pitchFamily="34" charset="0"/>
                          <a:cs typeface="Calibri" pitchFamily="34" charset="0"/>
                        </a:rPr>
                        <a:t>MESLEK</a:t>
                      </a:r>
                      <a:r>
                        <a:rPr lang="tr-TR" sz="1400" b="0" baseline="0" dirty="0" smtClean="0">
                          <a:latin typeface="Calibri" pitchFamily="34" charset="0"/>
                          <a:cs typeface="Calibri" pitchFamily="34" charset="0"/>
                        </a:rPr>
                        <a:t>  GRUPLARI</a:t>
                      </a:r>
                      <a:endParaRPr lang="tr-TR" sz="14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6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7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8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9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10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11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12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13</a:t>
                      </a:r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600" b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6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TOPLAM</a:t>
                      </a:r>
                    </a:p>
                    <a:p>
                      <a:pPr algn="ctr"/>
                      <a:endParaRPr lang="tr-TR" sz="16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530372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OCAK</a:t>
                      </a:r>
                    </a:p>
                    <a:p>
                      <a:pPr algn="ctr"/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ŞUBAT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MART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68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NİSAN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49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MAYIS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HAZİRAN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TEMMUZ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AĞUSTOS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EYLÜL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EKİM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KASIM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438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ARALIK</a:t>
                      </a:r>
                      <a:endParaRPr kumimoji="0" lang="tr-TR" sz="1400" b="0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5303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0" dirty="0" smtClean="0">
                          <a:latin typeface="Calibri" pitchFamily="34" charset="0"/>
                          <a:cs typeface="Calibri" pitchFamily="34" charset="0"/>
                        </a:rPr>
                        <a:t>TOPLAM</a:t>
                      </a:r>
                    </a:p>
                    <a:p>
                      <a:pPr algn="ctr"/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458200" cy="576064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FAAL ÜYELERİN DERECESİNE GÖRE DAĞILIMLARI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0158065"/>
              </p:ext>
            </p:extLst>
          </p:nvPr>
        </p:nvGraphicFramePr>
        <p:xfrm>
          <a:off x="251518" y="1268760"/>
          <a:ext cx="8712969" cy="5413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4710"/>
                <a:gridCol w="1025055"/>
                <a:gridCol w="1171491"/>
                <a:gridCol w="1098273"/>
                <a:gridCol w="1025055"/>
                <a:gridCol w="1025055"/>
                <a:gridCol w="977542"/>
                <a:gridCol w="1145788"/>
              </a:tblGrid>
              <a:tr h="971974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AYLAR/ DERECE</a:t>
                      </a:r>
                      <a:endParaRPr lang="tr-TR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6.DERECE (YENİ KURULAN SERMAYE ŞİR.)</a:t>
                      </a:r>
                      <a:endParaRPr lang="tr-TR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3962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685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748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5554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3988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694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759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5638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4039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696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763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5730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4077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698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766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5792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5081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5081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3445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6708654"/>
              </p:ext>
            </p:extLst>
          </p:nvPr>
        </p:nvGraphicFramePr>
        <p:xfrm>
          <a:off x="2411760" y="698017"/>
          <a:ext cx="3240360" cy="59046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4470"/>
                <a:gridCol w="1755890"/>
              </a:tblGrid>
              <a:tr h="517145"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TARİH</a:t>
                      </a:r>
                      <a:endParaRPr lang="tr-TR" sz="12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ASKIDAKİ ÜYE</a:t>
                      </a:r>
                      <a:r>
                        <a:rPr lang="tr-TR" sz="1200" baseline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SAYISI</a:t>
                      </a:r>
                      <a:endParaRPr lang="tr-TR" sz="12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OCAK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1722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ŞUBAT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1674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MART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1635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NİSAN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1606</a:t>
                      </a:r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MAYIS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HAZİRAN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TEMMUZ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AĞUSTOS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EYLÜL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EKİM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KASIM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48959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ARALIK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1 Başlık"/>
          <p:cNvSpPr txBox="1">
            <a:spLocks/>
          </p:cNvSpPr>
          <p:nvPr/>
        </p:nvSpPr>
        <p:spPr>
          <a:xfrm>
            <a:off x="251520" y="49945"/>
            <a:ext cx="7848872" cy="64807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1200" normalizeH="0" baseline="0" noProof="0" dirty="0" smtClean="0">
                <a:ln w="0"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2025 YILI AYLAR İTİBARİYLE ASKIDAKİ  ÜYE SAYILARI</a:t>
            </a:r>
            <a:endParaRPr kumimoji="0" lang="tr-TR" sz="2000" b="1" i="0" u="none" strike="noStrike" kern="1200" normalizeH="0" baseline="0" noProof="0" dirty="0">
              <a:ln w="0"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408424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400" b="1" cap="none" dirty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YILLARA GÖRE ASKIYA </a:t>
            </a:r>
            <a:r>
              <a:rPr lang="tr-TR" sz="24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ALINAN ÜYE </a:t>
            </a:r>
            <a:r>
              <a:rPr lang="tr-TR" sz="2400" b="1" cap="none" dirty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SAYILARI</a:t>
            </a:r>
            <a:endParaRPr lang="tr-TR" sz="2400" b="1" cap="none" dirty="0">
              <a:ln w="0"/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7" name="Tabl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2363631"/>
              </p:ext>
            </p:extLst>
          </p:nvPr>
        </p:nvGraphicFramePr>
        <p:xfrm>
          <a:off x="2756723" y="1196752"/>
          <a:ext cx="3133616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1621448"/>
              </a:tblGrid>
              <a:tr h="36004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2021 YILI</a:t>
                      </a:r>
                      <a:endParaRPr kumimoji="0" lang="tr-TR" sz="20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362</a:t>
                      </a:r>
                      <a:endParaRPr lang="tr-TR" sz="20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0874961"/>
              </p:ext>
            </p:extLst>
          </p:nvPr>
        </p:nvGraphicFramePr>
        <p:xfrm>
          <a:off x="2756723" y="1628800"/>
          <a:ext cx="3133616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/>
                <a:gridCol w="1621448"/>
              </a:tblGrid>
              <a:tr h="288032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2022 YILI</a:t>
                      </a:r>
                      <a:endParaRPr kumimoji="0" lang="tr-TR" sz="20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446</a:t>
                      </a:r>
                      <a:endParaRPr lang="tr-TR" sz="20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1560423"/>
              </p:ext>
            </p:extLst>
          </p:nvPr>
        </p:nvGraphicFramePr>
        <p:xfrm>
          <a:off x="2756723" y="2036089"/>
          <a:ext cx="3133615" cy="701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7"/>
                <a:gridCol w="1621448"/>
              </a:tblGrid>
              <a:tr h="456808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2023 YILI</a:t>
                      </a:r>
                    </a:p>
                    <a:p>
                      <a:pPr marL="0" algn="ctr" rtl="0" eaLnBrk="1" latinLnBrk="0" hangingPunct="1"/>
                      <a:endParaRPr kumimoji="0" lang="tr-TR" sz="20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529</a:t>
                      </a:r>
                      <a:endParaRPr lang="tr-TR" sz="20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9786705"/>
              </p:ext>
            </p:extLst>
          </p:nvPr>
        </p:nvGraphicFramePr>
        <p:xfrm>
          <a:off x="2756722" y="2492897"/>
          <a:ext cx="3133615" cy="11521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7246"/>
                <a:gridCol w="1606369"/>
              </a:tblGrid>
              <a:tr h="576063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2024 YILI</a:t>
                      </a:r>
                      <a:endParaRPr kumimoji="0" lang="tr-TR" sz="20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442</a:t>
                      </a:r>
                      <a:endParaRPr lang="tr-TR" sz="20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576063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2000" b="0" kern="12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2025 YILI</a:t>
                      </a:r>
                      <a:endParaRPr kumimoji="0" lang="tr-TR" sz="2000" b="0" kern="1200" dirty="0">
                        <a:solidFill>
                          <a:srgbClr val="0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20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767</a:t>
                      </a:r>
                      <a:endParaRPr lang="tr-TR" sz="20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0257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476672"/>
            <a:ext cx="9144000" cy="504056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YILINDA MESLEK GRUP DEĞİŞİKLİĞİ YAPAN ÜYE SAYILARI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9306041"/>
              </p:ext>
            </p:extLst>
          </p:nvPr>
        </p:nvGraphicFramePr>
        <p:xfrm>
          <a:off x="395536" y="1214422"/>
          <a:ext cx="8280922" cy="1581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</a:tblGrid>
              <a:tr h="1062450"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 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</a:tr>
              <a:tr h="518885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3 İçerik Yer Tutucusu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286629"/>
              </p:ext>
            </p:extLst>
          </p:nvPr>
        </p:nvGraphicFramePr>
        <p:xfrm>
          <a:off x="395536" y="3717032"/>
          <a:ext cx="8280922" cy="1656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  <a:gridCol w="636994"/>
              </a:tblGrid>
              <a:tr h="1158919"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 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 anchor="ctr"/>
                </a:tc>
              </a:tr>
              <a:tr h="497265"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Dikdörtgen 2"/>
          <p:cNvSpPr/>
          <p:nvPr/>
        </p:nvSpPr>
        <p:spPr>
          <a:xfrm>
            <a:off x="539552" y="3140967"/>
            <a:ext cx="813690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b="1" dirty="0" smtClean="0">
                <a:ln w="0"/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tr-TR" sz="2000" b="1" dirty="0">
                <a:ln w="0"/>
                <a:latin typeface="Times New Roman" pitchFamily="18" charset="0"/>
                <a:cs typeface="Times New Roman" pitchFamily="18" charset="0"/>
              </a:rPr>
              <a:t>YILINDA </a:t>
            </a:r>
            <a:r>
              <a:rPr lang="tr-TR" sz="2000" b="1" dirty="0" smtClean="0">
                <a:ln w="0"/>
                <a:latin typeface="Times New Roman" pitchFamily="18" charset="0"/>
                <a:cs typeface="Times New Roman" pitchFamily="18" charset="0"/>
              </a:rPr>
              <a:t>DERECE DEĞİŞİKLİĞİ </a:t>
            </a:r>
            <a:r>
              <a:rPr lang="tr-TR" sz="2000" b="1" dirty="0">
                <a:ln w="0"/>
                <a:latin typeface="Times New Roman" pitchFamily="18" charset="0"/>
                <a:cs typeface="Times New Roman" pitchFamily="18" charset="0"/>
              </a:rPr>
              <a:t>YAPAN ÜYE SAYILARI</a:t>
            </a:r>
            <a:endParaRPr lang="tr-T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5381977"/>
              </p:ext>
            </p:extLst>
          </p:nvPr>
        </p:nvGraphicFramePr>
        <p:xfrm>
          <a:off x="1524000" y="1071546"/>
          <a:ext cx="6096000" cy="52341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413238">
                <a:tc>
                  <a:txBody>
                    <a:bodyPr/>
                    <a:lstStyle/>
                    <a:p>
                      <a:pPr algn="l"/>
                      <a:r>
                        <a:rPr lang="tr-T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</a:t>
                      </a:r>
                      <a:endParaRPr lang="tr-TR" sz="16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ADRESTEN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BORÇTAN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301752" y="142852"/>
            <a:ext cx="8686800" cy="841248"/>
          </a:xfrm>
        </p:spPr>
        <p:txBody>
          <a:bodyPr>
            <a:norm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TOPLAM ASKIDAN İNEN  </a:t>
            </a:r>
            <a:b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ÜYE  SAYILARI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1752" y="142852"/>
            <a:ext cx="8686800" cy="841248"/>
          </a:xfrm>
        </p:spPr>
        <p:txBody>
          <a:bodyPr>
            <a:norm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ASKIDAN İNEN VE </a:t>
            </a:r>
            <a:b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FAAL OLAN ÜYE SAYILARI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2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1168602"/>
              </p:ext>
            </p:extLst>
          </p:nvPr>
        </p:nvGraphicFramePr>
        <p:xfrm>
          <a:off x="1524000" y="1071546"/>
          <a:ext cx="6096000" cy="52521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12168"/>
                <a:gridCol w="1535832"/>
              </a:tblGrid>
              <a:tr h="339104">
                <a:tc>
                  <a:txBody>
                    <a:bodyPr/>
                    <a:lstStyle/>
                    <a:p>
                      <a:pPr algn="l"/>
                      <a:r>
                        <a:rPr lang="tr-TR" sz="1600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</a:t>
                      </a:r>
                      <a:endParaRPr lang="tr-TR" sz="1600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ADRESTEN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BORÇTAN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dirty="0">
                        <a:solidFill>
                          <a:schemeClr val="bg2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62982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0026360"/>
              </p:ext>
            </p:extLst>
          </p:nvPr>
        </p:nvGraphicFramePr>
        <p:xfrm>
          <a:off x="35911" y="692695"/>
          <a:ext cx="9072593" cy="60913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2289"/>
                <a:gridCol w="617363"/>
                <a:gridCol w="785521"/>
                <a:gridCol w="798391"/>
                <a:gridCol w="753257"/>
                <a:gridCol w="940493"/>
                <a:gridCol w="892805"/>
                <a:gridCol w="951160"/>
                <a:gridCol w="690782"/>
                <a:gridCol w="852175"/>
                <a:gridCol w="798357"/>
              </a:tblGrid>
              <a:tr h="1141914">
                <a:tc>
                  <a:txBody>
                    <a:bodyPr/>
                    <a:lstStyle/>
                    <a:p>
                      <a:pPr algn="ctr"/>
                      <a:endParaRPr lang="tr-TR" sz="1400" b="1" baseline="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tr-TR" sz="1400" b="1" baseline="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tr-TR" sz="1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AYLAR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Yeni</a:t>
                      </a:r>
                      <a:r>
                        <a:rPr lang="tr-TR" sz="1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Kayıt olan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Askıdan İnen faal</a:t>
                      </a:r>
                      <a:r>
                        <a:rPr lang="tr-TR" sz="1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olan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Faalden Terk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Tasfiye Sonu Terk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Tasfiye den Faal olan  üye sayısı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Askıdan Tasfiyeye giren üye sayısı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Faalden</a:t>
                      </a:r>
                      <a:r>
                        <a:rPr lang="tr-TR" sz="1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Tasfiyeye Giren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Askıya Giren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Askıdan Terk Olan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Faal Üye Sayısı</a:t>
                      </a:r>
                      <a:endParaRPr lang="tr-TR" sz="1400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72617"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/>
                        <a:t>2024</a:t>
                      </a:r>
                      <a:r>
                        <a:rPr lang="tr-TR" sz="1200" b="1" baseline="0" dirty="0" smtClean="0"/>
                        <a:t> YL</a:t>
                      </a:r>
                      <a:r>
                        <a:rPr lang="tr-TR" sz="1200" b="1" dirty="0" smtClean="0"/>
                        <a:t>INDAN DEVİR</a:t>
                      </a:r>
                      <a:endParaRPr lang="tr-TR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tr-TR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marL="0" algn="just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6278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OCAK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3-</a:t>
                      </a:r>
                      <a:endParaRPr kumimoji="0" lang="tr-TR" sz="1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767-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5554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ŞUBAT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5638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MART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68+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5730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NİSAN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49+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0+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0-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1*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5792</a:t>
                      </a:r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MAYIS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HAZİRAN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TEMMZ.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AĞSTOS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EYLÜL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EKİM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741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KASIM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u="none" dirty="0"/>
                    </a:p>
                  </a:txBody>
                  <a:tcPr/>
                </a:tc>
              </a:tr>
              <a:tr h="368086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/>
                        <a:t>ARALIK</a:t>
                      </a:r>
                      <a:endParaRPr lang="tr-TR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1 Başlık"/>
          <p:cNvSpPr txBox="1">
            <a:spLocks/>
          </p:cNvSpPr>
          <p:nvPr/>
        </p:nvSpPr>
        <p:spPr>
          <a:xfrm>
            <a:off x="571472" y="0"/>
            <a:ext cx="8249000" cy="692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Üyelerin Son Durumu Hakkında</a:t>
            </a:r>
            <a:r>
              <a:rPr kumimoji="0" lang="tr-TR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;</a:t>
            </a:r>
            <a:endParaRPr kumimoji="0" lang="tr-TR" sz="2800" b="1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357158" y="214290"/>
            <a:ext cx="8458200" cy="428628"/>
          </a:xfrm>
        </p:spPr>
        <p:txBody>
          <a:bodyPr>
            <a:noAutofit/>
          </a:bodyPr>
          <a:lstStyle/>
          <a:p>
            <a:pPr algn="ctr"/>
            <a:r>
              <a:rPr lang="tr-TR" b="1" dirty="0" smtClean="0">
                <a:ln w="0"/>
                <a:solidFill>
                  <a:schemeClr val="tx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2025 YILI TOPLAM ÜYE SAYILARI</a:t>
            </a:r>
            <a:endParaRPr lang="tr-TR" b="1" dirty="0">
              <a:ln w="0"/>
              <a:solidFill>
                <a:schemeClr val="tx1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6622383"/>
              </p:ext>
            </p:extLst>
          </p:nvPr>
        </p:nvGraphicFramePr>
        <p:xfrm>
          <a:off x="285718" y="785794"/>
          <a:ext cx="8501125" cy="5439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0225"/>
                <a:gridCol w="1700225"/>
                <a:gridCol w="1700225"/>
                <a:gridCol w="1700225"/>
                <a:gridCol w="1700225"/>
              </a:tblGrid>
              <a:tr h="825212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AYLAR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Faal Üye Sayısı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Askıdaki Üye Sayısı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Tasfiyedeki Üye Sayısı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Toplam Üye Sayısı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OCAK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5554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1722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143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7419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56798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ŞUBAT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5638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1674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146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7458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MART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5730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1635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148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7513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15792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NİSAN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5792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1606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136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b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7534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MAYIS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HAZİRAN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TEMMUZ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649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AĞUSTOS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EYLÜL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EKİM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kumimoji="0" lang="tr-TR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KASIM</a:t>
                      </a:r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89626">
                <a:tc>
                  <a:txBody>
                    <a:bodyPr/>
                    <a:lstStyle/>
                    <a:p>
                      <a:pPr algn="ctr"/>
                      <a:r>
                        <a:rPr lang="tr-TR" b="1" dirty="0" smtClean="0"/>
                        <a:t>ARALIK</a:t>
                      </a:r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b="1" u="sng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Başlık"/>
          <p:cNvSpPr>
            <a:spLocks noGrp="1"/>
          </p:cNvSpPr>
          <p:nvPr>
            <p:ph type="title"/>
          </p:nvPr>
        </p:nvSpPr>
        <p:spPr>
          <a:xfrm>
            <a:off x="301752" y="0"/>
            <a:ext cx="8686800" cy="873660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2025 YILI AYLAR İTİBARİYLE ASKIDAKİ ÜYELERİN MESLEK GRUPLARINA GÖRE DAĞILIMLARI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4288774"/>
              </p:ext>
            </p:extLst>
          </p:nvPr>
        </p:nvGraphicFramePr>
        <p:xfrm>
          <a:off x="-180528" y="764704"/>
          <a:ext cx="9324527" cy="60879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6068"/>
                <a:gridCol w="659940"/>
                <a:gridCol w="659940"/>
                <a:gridCol w="659940"/>
                <a:gridCol w="664932"/>
                <a:gridCol w="660867"/>
                <a:gridCol w="807726"/>
                <a:gridCol w="807726"/>
                <a:gridCol w="807726"/>
                <a:gridCol w="660867"/>
                <a:gridCol w="687156"/>
                <a:gridCol w="571863"/>
                <a:gridCol w="759776"/>
              </a:tblGrid>
              <a:tr h="449736">
                <a:tc>
                  <a:txBody>
                    <a:bodyPr/>
                    <a:lstStyle/>
                    <a:p>
                      <a:pPr algn="l"/>
                      <a:r>
                        <a:rPr lang="tr-TR" sz="1050" dirty="0" smtClean="0">
                          <a:latin typeface="Calibri" pitchFamily="34" charset="0"/>
                          <a:cs typeface="Calibri" pitchFamily="34" charset="0"/>
                        </a:rPr>
                        <a:t>MESLEK</a:t>
                      </a:r>
                      <a:r>
                        <a:rPr lang="tr-TR" sz="1050" baseline="0" dirty="0" smtClean="0">
                          <a:latin typeface="Calibri" pitchFamily="34" charset="0"/>
                          <a:cs typeface="Calibri" pitchFamily="34" charset="0"/>
                        </a:rPr>
                        <a:t>  GRUPLARI</a:t>
                      </a:r>
                      <a:endParaRPr lang="tr-TR" sz="105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OCAK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ŞUBAT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MART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NİSAN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MAYIS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HAZİRAN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TEMMUZ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AĞUSTOS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EYLÜL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EKİM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KASIM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ARALIK </a:t>
                      </a:r>
                      <a:endParaRPr lang="tr-TR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33320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01 NOLU</a:t>
                      </a:r>
                    </a:p>
                    <a:p>
                      <a:pPr algn="ctr"/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 smtClean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 smtClean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 smtClean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 smtClean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 smtClean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8470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02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207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202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196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192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2616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03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226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221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216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212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 smtClean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298066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04 NOLU 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74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381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05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1197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06</a:t>
                      </a:r>
                      <a:r>
                        <a:rPr kumimoji="0" lang="tr-TR" sz="1100" b="1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73462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07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4223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08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34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6175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09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92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88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82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1197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</a:t>
                      </a:r>
                      <a:r>
                        <a:rPr kumimoji="0" lang="tr-TR" sz="1100" b="1" kern="1200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173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3811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111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109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1197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12 NOLU</a:t>
                      </a:r>
                      <a:endParaRPr kumimoji="0" lang="tr-TR" sz="11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140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131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1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13 NOLU</a:t>
                      </a:r>
                    </a:p>
                    <a:p>
                      <a:pPr algn="ctr"/>
                      <a:endParaRPr lang="tr-TR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209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206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204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202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55922">
                <a:tc>
                  <a:txBody>
                    <a:bodyPr/>
                    <a:lstStyle/>
                    <a:p>
                      <a:pPr algn="l"/>
                      <a:r>
                        <a:rPr lang="tr-TR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cs typeface="Times New Roman" pitchFamily="18" charset="0"/>
                        </a:rPr>
                        <a:t>ESKİ GRUP</a:t>
                      </a:r>
                      <a:endParaRPr lang="tr-TR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0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66780">
                <a:tc>
                  <a:txBody>
                    <a:bodyPr/>
                    <a:lstStyle/>
                    <a:p>
                      <a:pPr algn="ctr"/>
                      <a:r>
                        <a:rPr lang="tr-TR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 Black" panose="020B0A04020102020204" pitchFamily="34" charset="0"/>
                          <a:cs typeface="Times New Roman" pitchFamily="18" charset="0"/>
                        </a:rPr>
                        <a:t>TOPLAM</a:t>
                      </a:r>
                      <a:endParaRPr lang="tr-TR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Arial Black" panose="020B0A0402010202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1722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1674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1635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Arial Black" panose="020B0A04020102020204" pitchFamily="34" charset="0"/>
                          <a:ea typeface="+mn-ea"/>
                          <a:cs typeface="Times New Roman" pitchFamily="18" charset="0"/>
                        </a:rPr>
                        <a:t>1606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0" kern="1200" dirty="0">
                        <a:solidFill>
                          <a:schemeClr val="dk1"/>
                        </a:solidFill>
                        <a:latin typeface="Arial Black" panose="020B0A04020102020204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614346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FAAL ÜYELERİN MESLEK GRUPLARINA GÖRE DAĞILIMLARI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950730"/>
              </p:ext>
            </p:extLst>
          </p:nvPr>
        </p:nvGraphicFramePr>
        <p:xfrm>
          <a:off x="142848" y="714356"/>
          <a:ext cx="8821635" cy="5883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5727"/>
                <a:gridCol w="495241"/>
                <a:gridCol w="645486"/>
                <a:gridCol w="530289"/>
                <a:gridCol w="557005"/>
                <a:gridCol w="557005"/>
                <a:gridCol w="557005"/>
                <a:gridCol w="557005"/>
                <a:gridCol w="557005"/>
                <a:gridCol w="557005"/>
                <a:gridCol w="557005"/>
                <a:gridCol w="557005"/>
                <a:gridCol w="557005"/>
                <a:gridCol w="557005"/>
                <a:gridCol w="784842"/>
              </a:tblGrid>
              <a:tr h="629237">
                <a:tc>
                  <a:txBody>
                    <a:bodyPr/>
                    <a:lstStyle/>
                    <a:p>
                      <a:pPr algn="ctr"/>
                      <a:r>
                        <a:rPr lang="tr-TR" sz="1100" dirty="0" smtClean="0">
                          <a:latin typeface="Calibri" pitchFamily="34" charset="0"/>
                          <a:cs typeface="Calibri" pitchFamily="34" charset="0"/>
                        </a:rPr>
                        <a:t>MESLEK</a:t>
                      </a:r>
                      <a:r>
                        <a:rPr lang="tr-TR" sz="1100" baseline="0" dirty="0" smtClean="0">
                          <a:latin typeface="Calibri" pitchFamily="34" charset="0"/>
                          <a:cs typeface="Calibri" pitchFamily="34" charset="0"/>
                        </a:rPr>
                        <a:t>  GRUPLARI</a:t>
                      </a:r>
                      <a:endParaRPr lang="tr-TR" sz="11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2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3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4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5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6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7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8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9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10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11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12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13</a:t>
                      </a:r>
                      <a:endParaRPr lang="tr-TR" sz="1400" b="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>
                          <a:latin typeface="Calibri" pitchFamily="34" charset="0"/>
                          <a:cs typeface="Calibri" pitchFamily="34" charset="0"/>
                        </a:rPr>
                        <a:t>TOPLAM</a:t>
                      </a:r>
                    </a:p>
                    <a:p>
                      <a:pPr algn="ctr"/>
                      <a:endParaRPr lang="tr-TR" sz="1400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anchor="b"/>
                </a:tc>
              </a:tr>
              <a:tr h="480896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OCAK</a:t>
                      </a:r>
                    </a:p>
                    <a:p>
                      <a:pPr algn="ctr"/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471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382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681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593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363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157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408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646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359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558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549</a:t>
                      </a:r>
                      <a:endParaRPr lang="tr-TR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5554</a:t>
                      </a:r>
                      <a:endParaRPr lang="tr-TR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ŞUBAT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477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388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689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597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413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656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367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553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5638</a:t>
                      </a:r>
                      <a:endParaRPr kumimoji="0" lang="tr-TR" sz="16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MART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484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396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697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601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668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571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5730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NİSAN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490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402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705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218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612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402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159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423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672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377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573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5792</a:t>
                      </a:r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MAYIS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HAZİRAN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TEMMUZ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AĞUSTOS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EYLÜL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EKİM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KASIM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33897">
                <a:tc>
                  <a:txBody>
                    <a:bodyPr/>
                    <a:lstStyle/>
                    <a:p>
                      <a:pPr algn="ctr"/>
                      <a:r>
                        <a:rPr lang="tr-TR" sz="1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cs typeface="Calibri" pitchFamily="34" charset="0"/>
                        </a:rPr>
                        <a:t>ARALIK</a:t>
                      </a:r>
                      <a:endParaRPr lang="tr-TR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6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-71462"/>
            <a:ext cx="8686800" cy="980182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TERK OLAN ÜYELERİN MESLEK GRUPLARINA GÖRE DAĞILIMLARI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3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3820975"/>
              </p:ext>
            </p:extLst>
          </p:nvPr>
        </p:nvGraphicFramePr>
        <p:xfrm>
          <a:off x="35498" y="908720"/>
          <a:ext cx="9000999" cy="57606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8110"/>
                <a:gridCol w="432048"/>
                <a:gridCol w="474186"/>
                <a:gridCol w="478586"/>
                <a:gridCol w="468060"/>
                <a:gridCol w="418742"/>
                <a:gridCol w="468534"/>
                <a:gridCol w="546622"/>
                <a:gridCol w="468534"/>
                <a:gridCol w="468534"/>
                <a:gridCol w="468534"/>
                <a:gridCol w="468534"/>
                <a:gridCol w="468534"/>
                <a:gridCol w="468534"/>
                <a:gridCol w="634395"/>
                <a:gridCol w="1260512"/>
              </a:tblGrid>
              <a:tr h="743308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MESLEK  GRUPLARI</a:t>
                      </a:r>
                      <a:endParaRPr kumimoji="0" lang="tr-TR" sz="14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ESKİ GRUP</a:t>
                      </a:r>
                      <a:endParaRPr kumimoji="0" lang="tr-TR" sz="16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r-TR" sz="16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TOP LAM</a:t>
                      </a:r>
                    </a:p>
                  </a:txBody>
                  <a:tcPr anchor="ctr"/>
                </a:tc>
              </a:tr>
              <a:tr h="464568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OCAK</a:t>
                      </a:r>
                    </a:p>
                    <a:p>
                      <a:pPr algn="ctr"/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ŞUBAT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4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MART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NİSAN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5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28</a:t>
                      </a:r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MAYIS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HAZİRAN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TEMMUZ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 AĞUSTOS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EYLÜL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EKİM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KASIM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371654"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ARALIK</a:t>
                      </a:r>
                      <a:endParaRPr kumimoji="0" lang="tr-TR" sz="12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  <a:tr h="4645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dirty="0" smtClean="0">
                          <a:latin typeface="Calibri" pitchFamily="34" charset="0"/>
                          <a:cs typeface="Calibri" pitchFamily="34" charset="0"/>
                        </a:rPr>
                        <a:t>TOP LAM</a:t>
                      </a:r>
                    </a:p>
                    <a:p>
                      <a:pPr algn="ctr"/>
                      <a:endParaRPr lang="tr-TR" sz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800" b="1" kern="12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458200" cy="576064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YENİ KAYITLARIN DERECELERİNE GÖRE DAĞILIMLARI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3836645"/>
              </p:ext>
            </p:extLst>
          </p:nvPr>
        </p:nvGraphicFramePr>
        <p:xfrm>
          <a:off x="177240" y="1051426"/>
          <a:ext cx="8606760" cy="58065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8607"/>
                <a:gridCol w="1008570"/>
                <a:gridCol w="1008570"/>
                <a:gridCol w="1008570"/>
                <a:gridCol w="1080611"/>
                <a:gridCol w="1008570"/>
                <a:gridCol w="1224692"/>
                <a:gridCol w="1008570"/>
              </a:tblGrid>
              <a:tr h="984675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AYLAR/ DERECE</a:t>
                      </a:r>
                      <a:endParaRPr lang="tr-TR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6.DERECE (YENİ KURULAN SERMAYE ŞİRKETLERİ)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113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7902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20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8064">
                <a:tc>
                  <a:txBody>
                    <a:bodyPr/>
                    <a:lstStyle/>
                    <a:p>
                      <a:pPr algn="l"/>
                      <a:r>
                        <a:rPr lang="tr-TR" sz="1600" b="1" i="1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i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458200" cy="792088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TERK OLAN ÜYELERİN DERECELERİNE GÖRE DAĞILIMLARI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9785990"/>
              </p:ext>
            </p:extLst>
          </p:nvPr>
        </p:nvGraphicFramePr>
        <p:xfrm>
          <a:off x="35496" y="1052736"/>
          <a:ext cx="9108502" cy="541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2209"/>
                <a:gridCol w="1084665"/>
                <a:gridCol w="1185483"/>
                <a:gridCol w="1108327"/>
                <a:gridCol w="1093020"/>
                <a:gridCol w="1165889"/>
                <a:gridCol w="1165889"/>
                <a:gridCol w="1093020"/>
              </a:tblGrid>
              <a:tr h="620158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AYLAR/ DERECE</a:t>
                      </a:r>
                      <a:endParaRPr lang="tr-TR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DERECE</a:t>
                      </a:r>
                      <a:endParaRPr lang="tr-TR" sz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06 DERECE</a:t>
                      </a:r>
                      <a:endParaRPr lang="tr-TR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6514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390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9581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2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4377">
                <a:tc>
                  <a:txBody>
                    <a:bodyPr/>
                    <a:lstStyle/>
                    <a:p>
                      <a:pPr algn="l"/>
                      <a:r>
                        <a:rPr lang="tr-TR" sz="1200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200" b="1" i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214282" y="142852"/>
            <a:ext cx="8458200" cy="576064"/>
          </a:xfrm>
        </p:spPr>
        <p:txBody>
          <a:bodyPr>
            <a:no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TASFİYEYE GİREN ÜYELERİN DERECELERİNE GÖRE DAĞILIMLARI</a:t>
            </a:r>
            <a:r>
              <a:rPr lang="tr-TR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tr-TR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21023"/>
              </p:ext>
            </p:extLst>
          </p:nvPr>
        </p:nvGraphicFramePr>
        <p:xfrm>
          <a:off x="428596" y="897911"/>
          <a:ext cx="8572560" cy="55207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8"/>
                <a:gridCol w="1000132"/>
                <a:gridCol w="1143008"/>
                <a:gridCol w="928694"/>
                <a:gridCol w="928694"/>
                <a:gridCol w="928694"/>
                <a:gridCol w="1500198"/>
                <a:gridCol w="1000132"/>
              </a:tblGrid>
              <a:tr h="699307"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AYLAR/ DERECE</a:t>
                      </a:r>
                      <a:endParaRPr lang="tr-TR" sz="14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 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5. DERECE</a:t>
                      </a:r>
                      <a:endParaRPr lang="tr-TR" sz="14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06 DERECE – YENİ KUR. SERM.ŞTİ.</a:t>
                      </a:r>
                      <a:endParaRPr kumimoji="0" lang="tr-TR" sz="14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TOPLAM</a:t>
                      </a:r>
                      <a:endParaRPr kumimoji="0" lang="tr-TR" sz="1400" b="1" kern="120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9667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8791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20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6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49654">
                <a:tc>
                  <a:txBody>
                    <a:bodyPr/>
                    <a:lstStyle/>
                    <a:p>
                      <a:pPr algn="l"/>
                      <a:r>
                        <a:rPr lang="tr-TR" sz="1600" b="1" i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600" b="1" i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88640"/>
            <a:ext cx="8686800" cy="523528"/>
          </a:xfrm>
        </p:spPr>
        <p:txBody>
          <a:bodyPr anchor="t" anchorCtr="0">
            <a:normAutofit/>
          </a:bodyPr>
          <a:lstStyle/>
          <a:p>
            <a:pPr algn="ctr"/>
            <a:r>
              <a:rPr lang="tr-TR" sz="20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AYLARA GÖRE TERK SAYILARI</a:t>
            </a:r>
            <a:endParaRPr lang="tr-TR" sz="20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4341643"/>
              </p:ext>
            </p:extLst>
          </p:nvPr>
        </p:nvGraphicFramePr>
        <p:xfrm>
          <a:off x="432775" y="714356"/>
          <a:ext cx="8496943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1522"/>
                <a:gridCol w="1143008"/>
                <a:gridCol w="1285884"/>
                <a:gridCol w="1143008"/>
                <a:gridCol w="1214446"/>
                <a:gridCol w="1000132"/>
                <a:gridCol w="1318943"/>
              </a:tblGrid>
              <a:tr h="900746"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NEDEN/ AYLAR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Talep üzerine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Vergi kaydı kapanması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err="1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Re’sen</a:t>
                      </a:r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terk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Adresten terk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Vefat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28</a:t>
                      </a:r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EYLÜL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EKİM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KASIM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ARALIK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5546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TOPLAM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3 Alt Başlık"/>
          <p:cNvSpPr txBox="1">
            <a:spLocks/>
          </p:cNvSpPr>
          <p:nvPr/>
        </p:nvSpPr>
        <p:spPr>
          <a:xfrm>
            <a:off x="395536" y="6093296"/>
            <a:ext cx="8458200" cy="432048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tr-TR" sz="20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ctrTitle"/>
          </p:nvPr>
        </p:nvSpPr>
        <p:spPr>
          <a:xfrm>
            <a:off x="251520" y="1"/>
            <a:ext cx="8640960" cy="404663"/>
          </a:xfrm>
        </p:spPr>
        <p:txBody>
          <a:bodyPr>
            <a:noAutofit/>
          </a:bodyPr>
          <a:lstStyle/>
          <a:p>
            <a:pPr algn="ctr"/>
            <a:r>
              <a:rPr lang="tr-TR" sz="1600" b="1" cap="none" dirty="0" smtClean="0">
                <a:ln w="0"/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2025 YILI AYLAR İTİBARİYLE FAAL ÜYELERİN ŞİRKET TİPİNE GÖRE DAĞILIMI</a:t>
            </a:r>
            <a:endParaRPr lang="tr-TR" sz="1600" b="1" cap="none" dirty="0">
              <a:ln w="0"/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5 Tabl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214608"/>
              </p:ext>
            </p:extLst>
          </p:nvPr>
        </p:nvGraphicFramePr>
        <p:xfrm>
          <a:off x="-360549" y="404664"/>
          <a:ext cx="9865097" cy="65398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6125"/>
                <a:gridCol w="576064"/>
                <a:gridCol w="792088"/>
                <a:gridCol w="792088"/>
                <a:gridCol w="947521"/>
                <a:gridCol w="812286"/>
                <a:gridCol w="405091"/>
                <a:gridCol w="813338"/>
                <a:gridCol w="893514"/>
                <a:gridCol w="819848"/>
                <a:gridCol w="986510"/>
                <a:gridCol w="910624"/>
              </a:tblGrid>
              <a:tr h="1152128">
                <a:tc>
                  <a:txBody>
                    <a:bodyPr/>
                    <a:lstStyle/>
                    <a:p>
                      <a:endParaRPr lang="tr-TR" sz="14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STATÜ</a:t>
                      </a:r>
                    </a:p>
                    <a:p>
                      <a:endParaRPr lang="tr-TR" sz="1400" b="1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AYLAR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A.Ş.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LTD. ŞTİ.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KOLL.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KOMAN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ŞAHIS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VAKIF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KOOP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DERNEK</a:t>
                      </a:r>
                    </a:p>
                    <a:p>
                      <a:pPr algn="ctr"/>
                      <a:r>
                        <a:rPr lang="tr-TR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İKTİSADİ İŞLET.</a:t>
                      </a:r>
                      <a:endParaRPr lang="tr-TR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DİĞER İKTİSADİ İŞLET.</a:t>
                      </a:r>
                      <a:endParaRPr lang="tr-TR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YABANCI ŞİRKET TÜRKİYE MERKEZ ŞUBESİ</a:t>
                      </a:r>
                      <a:endParaRPr kumimoji="0" lang="tr-TR" sz="12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2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TOPLAM</a:t>
                      </a:r>
                      <a:endParaRPr kumimoji="0" lang="tr-TR" sz="12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OCAK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1022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3453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962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5554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ŞUBAT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1031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3505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985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5638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MART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1039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3581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993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5730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NİSAN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1052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3623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101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tr-TR" sz="14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5792</a:t>
                      </a:r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19600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MAYIS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5203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HAZİRAN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5203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TEMMUZ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5203">
                <a:tc>
                  <a:txBody>
                    <a:bodyPr/>
                    <a:lstStyle/>
                    <a:p>
                      <a:pPr algn="l"/>
                      <a:r>
                        <a:rPr lang="tr-TR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AĞUSTOS</a:t>
                      </a:r>
                      <a:endParaRPr lang="tr-TR" sz="14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EYLÜL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2419">
                <a:tc>
                  <a:txBody>
                    <a:bodyPr/>
                    <a:lstStyle/>
                    <a:p>
                      <a:pPr algn="l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EKİM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9156">
                <a:tc>
                  <a:txBody>
                    <a:bodyPr/>
                    <a:lstStyle/>
                    <a:p>
                      <a:pPr algn="l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KASIM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35203">
                <a:tc>
                  <a:txBody>
                    <a:bodyPr/>
                    <a:lstStyle/>
                    <a:p>
                      <a:pPr algn="l"/>
                      <a:r>
                        <a:rPr kumimoji="0" lang="tr-TR" sz="1400" b="1" kern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ARALIK</a:t>
                      </a:r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0" lang="tr-TR" sz="14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tr-TR" sz="14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zinti">
  <a:themeElements>
    <a:clrScheme name="Gezinti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Gezint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ezinti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25347</TotalTime>
  <Words>1213</Words>
  <Application>Microsoft Office PowerPoint</Application>
  <PresentationFormat>Ekran Gösterisi (4:3)</PresentationFormat>
  <Paragraphs>897</Paragraphs>
  <Slides>17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5" baseType="lpstr">
      <vt:lpstr>Arial Black</vt:lpstr>
      <vt:lpstr>Calibri</vt:lpstr>
      <vt:lpstr>Franklin Gothic Book</vt:lpstr>
      <vt:lpstr>Franklin Gothic Medium</vt:lpstr>
      <vt:lpstr>Times New Roman</vt:lpstr>
      <vt:lpstr>Verdana</vt:lpstr>
      <vt:lpstr>Wingdings 2</vt:lpstr>
      <vt:lpstr>Gezinti</vt:lpstr>
      <vt:lpstr>2025 YILI AYLAR İTİBARİYLE YENİ KAYIT OLAN ÜYELERİN MESLEK GRUPLARINA GÖRE DAĞILIMLARI</vt:lpstr>
      <vt:lpstr>2025 YILI AYLAR İTİBARİYLE ASKIDAKİ ÜYELERİN MESLEK GRUPLARINA GÖRE DAĞILIMLARI</vt:lpstr>
      <vt:lpstr>2025 YILI AYLAR İTİBARİYLE FAAL ÜYELERİN MESLEK GRUPLARINA GÖRE DAĞILIMLARI</vt:lpstr>
      <vt:lpstr>2025 YILI AYLAR İTİBARİYLE TERK OLAN ÜYELERİN MESLEK GRUPLARINA GÖRE DAĞILIMLARI</vt:lpstr>
      <vt:lpstr>2025 YILI AYLAR İTİBARİYLE YENİ KAYITLARIN DERECELERİNE GÖRE DAĞILIMLARI </vt:lpstr>
      <vt:lpstr>2025 YILI AYLAR İTİBARİYLE TERK OLAN ÜYELERİN DERECELERİNE GÖRE DAĞILIMLARI </vt:lpstr>
      <vt:lpstr>2025 YILI AYLAR İTİBARİYLE TASFİYEYE GİREN ÜYELERİN DERECELERİNE GÖRE DAĞILIMLARI </vt:lpstr>
      <vt:lpstr>2025 YILI AYLARA GÖRE TERK SAYILARI</vt:lpstr>
      <vt:lpstr>2025 YILI AYLAR İTİBARİYLE FAAL ÜYELERİN ŞİRKET TİPİNE GÖRE DAĞILIMI</vt:lpstr>
      <vt:lpstr>2025 YILI AYLAR İTİBARİYLE FAAL ÜYELERİN DERECESİNE GÖRE DAĞILIMLARI </vt:lpstr>
      <vt:lpstr>PowerPoint Sunusu</vt:lpstr>
      <vt:lpstr>YILLARA GÖRE ASKIYA ALINAN ÜYE SAYILARI</vt:lpstr>
      <vt:lpstr>2025 YILINDA MESLEK GRUP DEĞİŞİKLİĞİ YAPAN ÜYE SAYILARI </vt:lpstr>
      <vt:lpstr>2025 YILI AYLAR İTİBARİYLE TOPLAM ASKIDAN İNEN   ÜYE  SAYILARI</vt:lpstr>
      <vt:lpstr>2025 YILI AYLAR İTİBARİYLE ASKIDAN İNEN VE  FAAL OLAN ÜYE SAYILARI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casper</dc:creator>
  <cp:lastModifiedBy>Ftso</cp:lastModifiedBy>
  <cp:revision>2360</cp:revision>
  <cp:lastPrinted>2024-01-02T13:08:42Z</cp:lastPrinted>
  <dcterms:created xsi:type="dcterms:W3CDTF">2012-01-04T14:23:50Z</dcterms:created>
  <dcterms:modified xsi:type="dcterms:W3CDTF">2025-04-30T16:14:43Z</dcterms:modified>
</cp:coreProperties>
</file>