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72" r:id="rId2"/>
    <p:sldId id="287" r:id="rId3"/>
    <p:sldId id="283" r:id="rId4"/>
    <p:sldId id="274" r:id="rId5"/>
    <p:sldId id="262" r:id="rId6"/>
    <p:sldId id="276" r:id="rId7"/>
    <p:sldId id="277" r:id="rId8"/>
    <p:sldId id="268" r:id="rId9"/>
    <p:sldId id="264" r:id="rId10"/>
    <p:sldId id="278" r:id="rId11"/>
    <p:sldId id="267" r:id="rId12"/>
    <p:sldId id="288" r:id="rId13"/>
    <p:sldId id="269" r:id="rId14"/>
    <p:sldId id="279" r:id="rId15"/>
    <p:sldId id="285" r:id="rId16"/>
    <p:sldId id="281" r:id="rId17"/>
    <p:sldId id="28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 varScale="1">
        <p:scale>
          <a:sx n="84" d="100"/>
          <a:sy n="84" d="100"/>
        </p:scale>
        <p:origin x="143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F7457-0A59-4492-BFDD-F28F650479E2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7927B-C9DB-45A6-9585-D0EB89FBF4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1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7927B-C9DB-45A6-9585-D0EB89FBF490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07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1"/>
            <a:ext cx="8686800" cy="908719"/>
          </a:xfrm>
          <a:noFill/>
          <a:effectLst/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YENİ KAYIT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037548"/>
              </p:ext>
            </p:extLst>
          </p:nvPr>
        </p:nvGraphicFramePr>
        <p:xfrm>
          <a:off x="179512" y="792085"/>
          <a:ext cx="8773200" cy="6021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352"/>
                <a:gridCol w="463965"/>
                <a:gridCol w="529391"/>
                <a:gridCol w="638370"/>
                <a:gridCol w="511461"/>
                <a:gridCol w="466719"/>
                <a:gridCol w="538480"/>
                <a:gridCol w="505173"/>
                <a:gridCol w="467233"/>
                <a:gridCol w="467233"/>
                <a:gridCol w="467233"/>
                <a:gridCol w="613502"/>
                <a:gridCol w="506943"/>
                <a:gridCol w="608003"/>
                <a:gridCol w="990142"/>
              </a:tblGrid>
              <a:tr h="842356"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400" b="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3037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ŞUBAT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5303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722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FAAL ÜYELERİN DERECESİNE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058117"/>
              </p:ext>
            </p:extLst>
          </p:nvPr>
        </p:nvGraphicFramePr>
        <p:xfrm>
          <a:off x="251518" y="1268760"/>
          <a:ext cx="8712969" cy="541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10"/>
                <a:gridCol w="1025055"/>
                <a:gridCol w="1171491"/>
                <a:gridCol w="1098273"/>
                <a:gridCol w="1025055"/>
                <a:gridCol w="1025055"/>
                <a:gridCol w="977542"/>
                <a:gridCol w="1145788"/>
              </a:tblGrid>
              <a:tr h="971974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ŞİR.)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3778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3812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5747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3844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3865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5863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3879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3890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5943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6002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3931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6052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3959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6108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3981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6178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6278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54122"/>
              </p:ext>
            </p:extLst>
          </p:nvPr>
        </p:nvGraphicFramePr>
        <p:xfrm>
          <a:off x="2411760" y="698017"/>
          <a:ext cx="3240360" cy="590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470"/>
                <a:gridCol w="1755890"/>
              </a:tblGrid>
              <a:tr h="517145"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TARİH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ASKIDAKİ ÜYE</a:t>
                      </a:r>
                      <a:r>
                        <a:rPr lang="tr-TR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SAYISI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OCAK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1191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ŞUBAT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1172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1156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NİSAN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1148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MAYIS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1141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HAZİRAN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1131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TEMMUZ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1114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AĞUSTOS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1105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1089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1078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1059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978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251520" y="49945"/>
            <a:ext cx="7848872" cy="64807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normalizeH="0" baseline="0" noProof="0" dirty="0" smtClean="0">
                <a:ln w="0"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2024 YILI AYLAR İTİBARİYLE ASKIDAKİ  ÜYE SAYILARI</a:t>
            </a:r>
            <a:endParaRPr kumimoji="0" lang="tr-TR" sz="2000" b="1" i="0" u="none" strike="noStrike" kern="1200" normalizeH="0" baseline="0" noProof="0" dirty="0">
              <a:ln w="0"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408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YILLARA GÖRE ASKIYA </a:t>
            </a:r>
            <a:r>
              <a:rPr lang="tr-TR" sz="24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ALINAN ÜYE </a:t>
            </a:r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SAYILARI</a:t>
            </a:r>
            <a:endParaRPr lang="tr-TR" sz="2400" b="1" cap="none" dirty="0">
              <a:ln w="0"/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363631"/>
              </p:ext>
            </p:extLst>
          </p:nvPr>
        </p:nvGraphicFramePr>
        <p:xfrm>
          <a:off x="2756723" y="1196752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3600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74961"/>
              </p:ext>
            </p:extLst>
          </p:nvPr>
        </p:nvGraphicFramePr>
        <p:xfrm>
          <a:off x="2756723" y="1628800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28803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560423"/>
              </p:ext>
            </p:extLst>
          </p:nvPr>
        </p:nvGraphicFramePr>
        <p:xfrm>
          <a:off x="2756723" y="2036089"/>
          <a:ext cx="3133615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1621448"/>
              </a:tblGrid>
              <a:tr h="4568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YILI</a:t>
                      </a:r>
                    </a:p>
                    <a:p>
                      <a:pPr marL="0" algn="ctr" rtl="0" eaLnBrk="1" latinLnBrk="0" hangingPunct="1"/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529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616012"/>
              </p:ext>
            </p:extLst>
          </p:nvPr>
        </p:nvGraphicFramePr>
        <p:xfrm>
          <a:off x="2756722" y="2492897"/>
          <a:ext cx="3133615" cy="576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246"/>
                <a:gridCol w="1606369"/>
              </a:tblGrid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YILINDA MESLEK GRUP DEĞİŞİKLİĞİ YAPAN ÜYE SAYILARI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0231665"/>
              </p:ext>
            </p:extLst>
          </p:nvPr>
        </p:nvGraphicFramePr>
        <p:xfrm>
          <a:off x="395536" y="1214422"/>
          <a:ext cx="8280922" cy="158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062450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51888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5787290"/>
              </p:ext>
            </p:extLst>
          </p:nvPr>
        </p:nvGraphicFramePr>
        <p:xfrm>
          <a:off x="395536" y="3717032"/>
          <a:ext cx="828092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158919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49726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539552" y="3140967"/>
            <a:ext cx="8136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YILINDA </a:t>
            </a:r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DERECE DEĞİŞİKLİĞİ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YAPAN ÜYE SAYILARI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482641"/>
              </p:ext>
            </p:extLst>
          </p:nvPr>
        </p:nvGraphicFramePr>
        <p:xfrm>
          <a:off x="1524000" y="1071546"/>
          <a:ext cx="60960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TOPLAM ASKIDAN İNEN 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ÜYE 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ASKIDAN İNEN VE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FAAL OLAN ÜYE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95653"/>
              </p:ext>
            </p:extLst>
          </p:nvPr>
        </p:nvGraphicFramePr>
        <p:xfrm>
          <a:off x="1524000" y="1071546"/>
          <a:ext cx="6096000" cy="5160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12168"/>
                <a:gridCol w="1535832"/>
              </a:tblGrid>
              <a:tr h="339104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666820"/>
              </p:ext>
            </p:extLst>
          </p:nvPr>
        </p:nvGraphicFramePr>
        <p:xfrm>
          <a:off x="35911" y="692695"/>
          <a:ext cx="9072593" cy="6091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289"/>
                <a:gridCol w="617363"/>
                <a:gridCol w="785521"/>
                <a:gridCol w="798391"/>
                <a:gridCol w="753257"/>
                <a:gridCol w="940493"/>
                <a:gridCol w="892805"/>
                <a:gridCol w="951160"/>
                <a:gridCol w="690782"/>
                <a:gridCol w="852175"/>
                <a:gridCol w="798357"/>
              </a:tblGrid>
              <a:tr h="1141914">
                <a:tc>
                  <a:txBody>
                    <a:bodyPr/>
                    <a:lstStyle/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Kayıt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İnen faal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 Terk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Sonu Terk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den Faal olan 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Tasfiyeye giren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Tasfiyeye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Askıya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Terk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261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2023</a:t>
                      </a:r>
                      <a:r>
                        <a:rPr lang="tr-TR" sz="1200" b="1" baseline="0" dirty="0" smtClean="0"/>
                        <a:t> YL</a:t>
                      </a:r>
                      <a:r>
                        <a:rPr lang="tr-TR" sz="1200" b="1" dirty="0" smtClean="0"/>
                        <a:t>INDAN DEVİR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6033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OCAK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442-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5617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ŞUBAT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5676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MART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5747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NİSAN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5799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MAYIS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5863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HAZİRAN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5894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TEMMZ.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5943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AĞSTOS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6002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EYLÜL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6052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EKİM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6108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KASIM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u="none" dirty="0" smtClean="0"/>
                        <a:t>6178</a:t>
                      </a:r>
                      <a:endParaRPr lang="tr-TR" sz="1400" b="1" u="none" dirty="0"/>
                    </a:p>
                  </a:txBody>
                  <a:tcPr/>
                </a:tc>
              </a:tr>
              <a:tr h="368086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ARALIK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6278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1 Başlık"/>
          <p:cNvSpPr txBox="1">
            <a:spLocks/>
          </p:cNvSpPr>
          <p:nvPr/>
        </p:nvSpPr>
        <p:spPr>
          <a:xfrm>
            <a:off x="571472" y="0"/>
            <a:ext cx="8249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Üyelerin Son Durumu Hakkında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tr-TR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428628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ln w="0"/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2024 YILI TOPLAM ÜYE SAYILARI</a:t>
            </a:r>
            <a:endParaRPr lang="tr-TR" b="1" dirty="0">
              <a:ln w="0"/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802145"/>
              </p:ext>
            </p:extLst>
          </p:nvPr>
        </p:nvGraphicFramePr>
        <p:xfrm>
          <a:off x="285718" y="785794"/>
          <a:ext cx="8501125" cy="543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82521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Faal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Askıdaki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Tasfiyedeki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Toplam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OCAK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5617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1191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6946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6798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ŞUBAT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5676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6987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5747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7042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579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NİSAN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5799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1148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7081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MAYIS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5863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1141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7131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HAZİRAN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5894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1131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7147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TEMMUZ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7184</a:t>
                      </a:r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649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AĞUSTOS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130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7237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EYLÜL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6052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1089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7274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EKİM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6108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1078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7315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KASIM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6178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7366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ARALIK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6278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978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142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u="sng" dirty="0" smtClean="0"/>
                        <a:t>7398</a:t>
                      </a:r>
                      <a:endParaRPr lang="tr-TR" b="1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73660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2024 YILI AYLAR İTİBARİYLE ASKIDAKİ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969519"/>
              </p:ext>
            </p:extLst>
          </p:nvPr>
        </p:nvGraphicFramePr>
        <p:xfrm>
          <a:off x="-180528" y="764704"/>
          <a:ext cx="9324527" cy="6139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068"/>
                <a:gridCol w="659940"/>
                <a:gridCol w="659940"/>
                <a:gridCol w="659940"/>
                <a:gridCol w="664932"/>
                <a:gridCol w="660867"/>
                <a:gridCol w="807726"/>
                <a:gridCol w="807726"/>
                <a:gridCol w="807726"/>
                <a:gridCol w="660867"/>
                <a:gridCol w="687156"/>
                <a:gridCol w="571863"/>
                <a:gridCol w="759776"/>
              </a:tblGrid>
              <a:tr h="449736"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05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05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OCAK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ŞUBAT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NİSAN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MAYIS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HAZİRAN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TEMMUZ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AĞUSTOS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EKİM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KASIM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ARALIK 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332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01 NOLU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847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261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03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9806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04 NOLU 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05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346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07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422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08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175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09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 NOLU</a:t>
                      </a:r>
                    </a:p>
                    <a:p>
                      <a:pPr algn="ctr"/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5922">
                <a:tc>
                  <a:txBody>
                    <a:bodyPr/>
                    <a:lstStyle/>
                    <a:p>
                      <a:pPr algn="l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ESKİ GRUP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678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TOPLAM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1191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1172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1156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1148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1105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1089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1059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1434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FAAL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23594"/>
              </p:ext>
            </p:extLst>
          </p:nvPr>
        </p:nvGraphicFramePr>
        <p:xfrm>
          <a:off x="142848" y="714356"/>
          <a:ext cx="8821635" cy="588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727"/>
                <a:gridCol w="495241"/>
                <a:gridCol w="645486"/>
                <a:gridCol w="530289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784842"/>
              </a:tblGrid>
              <a:tr h="62923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/>
                </a:tc>
              </a:tr>
              <a:tr h="48089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5617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5676</a:t>
                      </a:r>
                      <a:endParaRPr kumimoji="0" lang="tr-T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5863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5943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6052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6108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71462"/>
            <a:ext cx="8686800" cy="98018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TERK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282071"/>
              </p:ext>
            </p:extLst>
          </p:nvPr>
        </p:nvGraphicFramePr>
        <p:xfrm>
          <a:off x="35498" y="908720"/>
          <a:ext cx="9000999" cy="5760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0"/>
                <a:gridCol w="432048"/>
                <a:gridCol w="474186"/>
                <a:gridCol w="478586"/>
                <a:gridCol w="468060"/>
                <a:gridCol w="418742"/>
                <a:gridCol w="468534"/>
                <a:gridCol w="546622"/>
                <a:gridCol w="468534"/>
                <a:gridCol w="468534"/>
                <a:gridCol w="468534"/>
                <a:gridCol w="468534"/>
                <a:gridCol w="468534"/>
                <a:gridCol w="468534"/>
                <a:gridCol w="634395"/>
                <a:gridCol w="1260512"/>
              </a:tblGrid>
              <a:tr h="7433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MESLEK  GRUPLARI</a:t>
                      </a:r>
                      <a:endParaRPr kumimoji="0" lang="tr-TR" sz="14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ESKİ GRUP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TOP LAM</a:t>
                      </a: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269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YENİ KAYITLARIN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022607"/>
              </p:ext>
            </p:extLst>
          </p:nvPr>
        </p:nvGraphicFramePr>
        <p:xfrm>
          <a:off x="177240" y="1051426"/>
          <a:ext cx="8606760" cy="580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607"/>
                <a:gridCol w="1008570"/>
                <a:gridCol w="1008570"/>
                <a:gridCol w="1008570"/>
                <a:gridCol w="1080611"/>
                <a:gridCol w="1008570"/>
                <a:gridCol w="1224692"/>
                <a:gridCol w="1008570"/>
              </a:tblGrid>
              <a:tr h="98467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ŞİRKETLERİ)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13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902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051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722</a:t>
                      </a:r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792088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TERK OLAN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128575"/>
              </p:ext>
            </p:extLst>
          </p:nvPr>
        </p:nvGraphicFramePr>
        <p:xfrm>
          <a:off x="35496" y="1052736"/>
          <a:ext cx="9108502" cy="541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09"/>
                <a:gridCol w="1084665"/>
                <a:gridCol w="1185483"/>
                <a:gridCol w="1108327"/>
                <a:gridCol w="1093020"/>
                <a:gridCol w="1165889"/>
                <a:gridCol w="1165889"/>
                <a:gridCol w="1093020"/>
              </a:tblGrid>
              <a:tr h="620158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DERECE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514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390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95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TASFİYEYE GİREN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293919"/>
              </p:ext>
            </p:extLst>
          </p:nvPr>
        </p:nvGraphicFramePr>
        <p:xfrm>
          <a:off x="428596" y="897911"/>
          <a:ext cx="8572560" cy="552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000132"/>
                <a:gridCol w="1143008"/>
                <a:gridCol w="928694"/>
                <a:gridCol w="928694"/>
                <a:gridCol w="928694"/>
                <a:gridCol w="1500198"/>
                <a:gridCol w="1000132"/>
              </a:tblGrid>
              <a:tr h="69930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 DERECE – YENİ KUR. SERM.ŞTİ.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667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79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523528"/>
          </a:xfrm>
        </p:spPr>
        <p:txBody>
          <a:bodyPr anchor="t" anchorCtr="0"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AYLARA GÖRE TERK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9969137"/>
              </p:ext>
            </p:extLst>
          </p:nvPr>
        </p:nvGraphicFramePr>
        <p:xfrm>
          <a:off x="432775" y="714356"/>
          <a:ext cx="849694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22"/>
                <a:gridCol w="1143008"/>
                <a:gridCol w="1285884"/>
                <a:gridCol w="1143008"/>
                <a:gridCol w="1214446"/>
                <a:gridCol w="1000132"/>
                <a:gridCol w="1318943"/>
              </a:tblGrid>
              <a:tr h="90074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NEDEN/ AYLAR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Talep üzerine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Vergi kaydı kapanması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Re’sen</a:t>
                      </a:r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Vefat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3 Alt Başlık"/>
          <p:cNvSpPr txBox="1">
            <a:spLocks/>
          </p:cNvSpPr>
          <p:nvPr/>
        </p:nvSpPr>
        <p:spPr>
          <a:xfrm>
            <a:off x="395536" y="6093296"/>
            <a:ext cx="845820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251520" y="1"/>
            <a:ext cx="8640960" cy="404663"/>
          </a:xfrm>
        </p:spPr>
        <p:txBody>
          <a:bodyPr>
            <a:noAutofit/>
          </a:bodyPr>
          <a:lstStyle/>
          <a:p>
            <a:pPr algn="ctr"/>
            <a:r>
              <a:rPr lang="tr-TR" sz="16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FAAL ÜYELERİN ŞİRKET TİPİNE GÖRE DAĞILIMI</a:t>
            </a:r>
            <a:endParaRPr lang="tr-TR" sz="16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793155"/>
              </p:ext>
            </p:extLst>
          </p:nvPr>
        </p:nvGraphicFramePr>
        <p:xfrm>
          <a:off x="-360549" y="404664"/>
          <a:ext cx="9865097" cy="6539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5"/>
                <a:gridCol w="576064"/>
                <a:gridCol w="792088"/>
                <a:gridCol w="792088"/>
                <a:gridCol w="947521"/>
                <a:gridCol w="812286"/>
                <a:gridCol w="405091"/>
                <a:gridCol w="813338"/>
                <a:gridCol w="893514"/>
                <a:gridCol w="819848"/>
                <a:gridCol w="986510"/>
                <a:gridCol w="910624"/>
              </a:tblGrid>
              <a:tr h="1152128">
                <a:tc>
                  <a:txBody>
                    <a:bodyPr/>
                    <a:lstStyle/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STATÜ</a:t>
                      </a:r>
                    </a:p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A.Ş.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LTD. ŞTİ.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KOLL.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KOMAN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ŞAHIS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VAKIF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KOOP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DERNEK</a:t>
                      </a:r>
                    </a:p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DİĞER 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YABANCI ŞİRKET TÜRKİYE MERKEZ ŞUBESİ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3432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1096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5617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3480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3531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5747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3571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5799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600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3620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5863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3647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3682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5943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3719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6003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3755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1134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6053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419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1048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3798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1137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6108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1060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3852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1142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6178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1062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3939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1151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6278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25253</TotalTime>
  <Words>2333</Words>
  <Application>Microsoft Office PowerPoint</Application>
  <PresentationFormat>Ekran Gösterisi (4:3)</PresentationFormat>
  <Paragraphs>1967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 Black</vt:lpstr>
      <vt:lpstr>Calibri</vt:lpstr>
      <vt:lpstr>Franklin Gothic Book</vt:lpstr>
      <vt:lpstr>Franklin Gothic Medium</vt:lpstr>
      <vt:lpstr>Times New Roman</vt:lpstr>
      <vt:lpstr>Verdana</vt:lpstr>
      <vt:lpstr>Wingdings 2</vt:lpstr>
      <vt:lpstr>Gezinti</vt:lpstr>
      <vt:lpstr>2024 YILI AYLAR İTİBARİYLE YENİ KAYIT OLAN ÜYELERİN MESLEK GRUPLARINA GÖRE DAĞILIMLARI</vt:lpstr>
      <vt:lpstr>2024 YILI AYLAR İTİBARİYLE ASKIDAKİ ÜYELERİN MESLEK GRUPLARINA GÖRE DAĞILIMLARI</vt:lpstr>
      <vt:lpstr>2024 YILI AYLAR İTİBARİYLE FAAL ÜYELERİN MESLEK GRUPLARINA GÖRE DAĞILIMLARI</vt:lpstr>
      <vt:lpstr>2024 YILI AYLAR İTİBARİYLE TERK OLAN ÜYELERİN MESLEK GRUPLARINA GÖRE DAĞILIMLARI</vt:lpstr>
      <vt:lpstr>2024 YILI AYLAR İTİBARİYLE YENİ KAYITLARIN DERECELERİNE GÖRE DAĞILIMLARI </vt:lpstr>
      <vt:lpstr>2024 YILI AYLAR İTİBARİYLE TERK OLAN ÜYELERİN DERECELERİNE GÖRE DAĞILIMLARI </vt:lpstr>
      <vt:lpstr>2024 YILI AYLAR İTİBARİYLE TASFİYEYE GİREN ÜYELERİN DERECELERİNE GÖRE DAĞILIMLARI </vt:lpstr>
      <vt:lpstr>2024 YILI AYLARA GÖRE TERK SAYILARI</vt:lpstr>
      <vt:lpstr>2024 YILI AYLAR İTİBARİYLE FAAL ÜYELERİN ŞİRKET TİPİNE GÖRE DAĞILIMI</vt:lpstr>
      <vt:lpstr>2024 YILI AYLAR İTİBARİYLE FAAL ÜYELERİN DERECESİNE GÖRE DAĞILIMLARI </vt:lpstr>
      <vt:lpstr>PowerPoint Sunusu</vt:lpstr>
      <vt:lpstr>YILLARA GÖRE ASKIYA ALINAN ÜYE SAYILARI</vt:lpstr>
      <vt:lpstr>2024 YILINDA MESLEK GRUP DEĞİŞİKLİĞİ YAPAN ÜYE SAYILARI </vt:lpstr>
      <vt:lpstr>2024 YILI AYLAR İTİBARİYLE TOPLAM ASKIDAN İNEN   ÜYE  SAYILARI</vt:lpstr>
      <vt:lpstr>2024 YILI AYLAR İTİBARİYLE ASKIDAN İNEN VE  FAAL OLAN ÜYE SAYILARI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Ftso</cp:lastModifiedBy>
  <cp:revision>2297</cp:revision>
  <cp:lastPrinted>2024-01-02T13:08:42Z</cp:lastPrinted>
  <dcterms:created xsi:type="dcterms:W3CDTF">2012-01-04T14:23:50Z</dcterms:created>
  <dcterms:modified xsi:type="dcterms:W3CDTF">2025-02-03T07:23:08Z</dcterms:modified>
</cp:coreProperties>
</file>