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72" r:id="rId2"/>
    <p:sldId id="287" r:id="rId3"/>
    <p:sldId id="283" r:id="rId4"/>
    <p:sldId id="274" r:id="rId5"/>
    <p:sldId id="262" r:id="rId6"/>
    <p:sldId id="276" r:id="rId7"/>
    <p:sldId id="277" r:id="rId8"/>
    <p:sldId id="268" r:id="rId9"/>
    <p:sldId id="264" r:id="rId10"/>
    <p:sldId id="278" r:id="rId11"/>
    <p:sldId id="267" r:id="rId12"/>
    <p:sldId id="288" r:id="rId13"/>
    <p:sldId id="269" r:id="rId14"/>
    <p:sldId id="279" r:id="rId15"/>
    <p:sldId id="285" r:id="rId16"/>
    <p:sldId id="281" r:id="rId17"/>
    <p:sldId id="28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4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F7457-0A59-4492-BFDD-F28F650479E2}" type="datetimeFigureOut">
              <a:rPr lang="tr-TR" smtClean="0"/>
              <a:pPr/>
              <a:t>2.01.2024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7927B-C9DB-45A6-9585-D0EB89FBF4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12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7927B-C9DB-45A6-9585-D0EB89FBF490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07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2.01.2024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2.01.2024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2.01.2024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2.01.2024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2.01.2024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2.01.2024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2.01.2024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7F3E-1488-4363-B43D-7F6245430C09}" type="datetimeFigureOut">
              <a:rPr lang="tr-TR" smtClean="0"/>
              <a:pPr/>
              <a:t>2.01.2024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467F3E-1488-4363-B43D-7F6245430C09}" type="datetimeFigureOut">
              <a:rPr lang="tr-TR" smtClean="0"/>
              <a:pPr/>
              <a:t>2.01.2024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BCE019-C5E6-44AA-8968-8F78662B2E4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1"/>
            <a:ext cx="8686800" cy="908719"/>
          </a:xfrm>
          <a:noFill/>
          <a:effectLst/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YILI AYLAR İTİBARİYLE YENİ KAYIT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520259"/>
              </p:ext>
            </p:extLst>
          </p:nvPr>
        </p:nvGraphicFramePr>
        <p:xfrm>
          <a:off x="179512" y="792085"/>
          <a:ext cx="8773200" cy="6021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9352"/>
                <a:gridCol w="463965"/>
                <a:gridCol w="529391"/>
                <a:gridCol w="638370"/>
                <a:gridCol w="511461"/>
                <a:gridCol w="466719"/>
                <a:gridCol w="538480"/>
                <a:gridCol w="505173"/>
                <a:gridCol w="467233"/>
                <a:gridCol w="467233"/>
                <a:gridCol w="467233"/>
                <a:gridCol w="613502"/>
                <a:gridCol w="506943"/>
                <a:gridCol w="608003"/>
                <a:gridCol w="990142"/>
              </a:tblGrid>
              <a:tr h="842356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400" b="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6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3037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ŞUBAT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438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4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5303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59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36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103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68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54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111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830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YILI AYLAR İTİBARİYLE FAAL ÜYELERİN DERECESİNE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685279"/>
              </p:ext>
            </p:extLst>
          </p:nvPr>
        </p:nvGraphicFramePr>
        <p:xfrm>
          <a:off x="251518" y="1268760"/>
          <a:ext cx="8712969" cy="5379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710"/>
                <a:gridCol w="1025055"/>
                <a:gridCol w="1171491"/>
                <a:gridCol w="1098273"/>
                <a:gridCol w="1025055"/>
                <a:gridCol w="1025055"/>
                <a:gridCol w="977542"/>
                <a:gridCol w="1145788"/>
              </a:tblGrid>
              <a:tr h="971974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ŞİR.)</a:t>
                      </a:r>
                      <a:endParaRPr lang="tr-TR" sz="105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5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05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5007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3170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5065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3201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815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5142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3232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5214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3292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5347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3337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5457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3387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5570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3431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81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3452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5726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3471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5777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3486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5833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445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3989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6033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424819"/>
              </p:ext>
            </p:extLst>
          </p:nvPr>
        </p:nvGraphicFramePr>
        <p:xfrm>
          <a:off x="2411760" y="908720"/>
          <a:ext cx="3240360" cy="590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470"/>
                <a:gridCol w="1755890"/>
              </a:tblGrid>
              <a:tr h="517145"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TARİH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ASKIDAKİ ÜYE</a:t>
                      </a:r>
                      <a:r>
                        <a:rPr lang="tr-TR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SAYISI</a:t>
                      </a:r>
                      <a:endParaRPr lang="tr-TR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OCAK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1281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ŞUBAT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1214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MART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1194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NİSAN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1172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MAYIS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1109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HAZİRAN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1071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TEMMUZ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999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AĞUSTOS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936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920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914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899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8959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764</a:t>
                      </a:r>
                      <a:endParaRPr kumimoji="0" lang="tr-TR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 Başlık"/>
          <p:cNvSpPr txBox="1">
            <a:spLocks/>
          </p:cNvSpPr>
          <p:nvPr/>
        </p:nvSpPr>
        <p:spPr>
          <a:xfrm>
            <a:off x="251520" y="49945"/>
            <a:ext cx="7848872" cy="64807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normalizeH="0" baseline="0" noProof="0" dirty="0" smtClean="0">
                <a:ln w="0"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2023 YILI AYLAR İTİBARİYLE ASKIDAKİ  ÜYE SAYILARI</a:t>
            </a:r>
            <a:endParaRPr kumimoji="0" lang="tr-TR" sz="2000" b="1" i="0" u="none" strike="noStrike" kern="1200" normalizeH="0" baseline="0" noProof="0" dirty="0">
              <a:ln w="0"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40842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YILLARA GÖRE ASKIYA </a:t>
            </a:r>
            <a:r>
              <a:rPr lang="tr-TR" sz="24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ALINAN ÜYE </a:t>
            </a:r>
            <a:r>
              <a:rPr lang="tr-TR" sz="2400" b="1" cap="none" dirty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SAYILARI</a:t>
            </a:r>
            <a:endParaRPr lang="tr-TR" sz="2400" b="1" cap="none" dirty="0">
              <a:ln w="0"/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63631"/>
              </p:ext>
            </p:extLst>
          </p:nvPr>
        </p:nvGraphicFramePr>
        <p:xfrm>
          <a:off x="2756723" y="1196752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3600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74961"/>
              </p:ext>
            </p:extLst>
          </p:nvPr>
        </p:nvGraphicFramePr>
        <p:xfrm>
          <a:off x="2756723" y="1628800"/>
          <a:ext cx="313361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621448"/>
              </a:tblGrid>
              <a:tr h="28803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YILI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446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994389"/>
              </p:ext>
            </p:extLst>
          </p:nvPr>
        </p:nvGraphicFramePr>
        <p:xfrm>
          <a:off x="2756723" y="2036089"/>
          <a:ext cx="3133615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1621448"/>
              </a:tblGrid>
              <a:tr h="4568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YILI OCAK </a:t>
                      </a:r>
                    </a:p>
                    <a:p>
                      <a:pPr marL="0" algn="ctr" rtl="0" eaLnBrk="1" latinLnBrk="0" hangingPunct="1"/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522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091217"/>
              </p:ext>
            </p:extLst>
          </p:nvPr>
        </p:nvGraphicFramePr>
        <p:xfrm>
          <a:off x="2756722" y="2708920"/>
          <a:ext cx="3133615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246"/>
                <a:gridCol w="1606369"/>
              </a:tblGrid>
              <a:tr h="72008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YILI EKİM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726097"/>
              </p:ext>
            </p:extLst>
          </p:nvPr>
        </p:nvGraphicFramePr>
        <p:xfrm>
          <a:off x="2756721" y="3377955"/>
          <a:ext cx="313361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248"/>
                <a:gridCol w="1606368"/>
              </a:tblGrid>
              <a:tr h="62711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YILI KASIM</a:t>
                      </a:r>
                      <a:endParaRPr kumimoji="0" lang="tr-TR" sz="20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20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2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YILINDA MESLEK GRUP DEĞİŞİKLİĞİ YAPAN ÜYE SAYILARI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785615"/>
              </p:ext>
            </p:extLst>
          </p:nvPr>
        </p:nvGraphicFramePr>
        <p:xfrm>
          <a:off x="395536" y="1214422"/>
          <a:ext cx="8280922" cy="158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062450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51888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8351609"/>
              </p:ext>
            </p:extLst>
          </p:nvPr>
        </p:nvGraphicFramePr>
        <p:xfrm>
          <a:off x="395536" y="3717032"/>
          <a:ext cx="8280922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  <a:gridCol w="636994"/>
              </a:tblGrid>
              <a:tr h="1158919"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 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 anchor="ctr"/>
                </a:tc>
              </a:tr>
              <a:tr h="497265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539552" y="3140967"/>
            <a:ext cx="81369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YILINDA </a:t>
            </a:r>
            <a:r>
              <a:rPr lang="tr-TR" sz="2000" b="1" dirty="0" smtClean="0">
                <a:ln w="0"/>
                <a:latin typeface="Times New Roman" pitchFamily="18" charset="0"/>
                <a:cs typeface="Times New Roman" pitchFamily="18" charset="0"/>
              </a:rPr>
              <a:t>DERECE DEĞİŞİKLİĞİ </a:t>
            </a:r>
            <a:r>
              <a:rPr lang="tr-TR" sz="2000" b="1" dirty="0">
                <a:ln w="0"/>
                <a:latin typeface="Times New Roman" pitchFamily="18" charset="0"/>
                <a:cs typeface="Times New Roman" pitchFamily="18" charset="0"/>
              </a:rPr>
              <a:t>YAPAN ÜYE SAYILARI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229852"/>
              </p:ext>
            </p:extLst>
          </p:nvPr>
        </p:nvGraphicFramePr>
        <p:xfrm>
          <a:off x="1524000" y="1071546"/>
          <a:ext cx="6096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YILI AYLAR İTİBARİYLE TOPLAM ASKIDAN İNEN 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ÜYE 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YILI AYLAR İTİBARİYLE ASKIDAN İNEN VE </a:t>
            </a:r>
            <a:b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FAAL OLAN ÜYE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970586"/>
              </p:ext>
            </p:extLst>
          </p:nvPr>
        </p:nvGraphicFramePr>
        <p:xfrm>
          <a:off x="1524000" y="1071546"/>
          <a:ext cx="6096000" cy="5160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12168"/>
                <a:gridCol w="1535832"/>
              </a:tblGrid>
              <a:tr h="339104">
                <a:tc>
                  <a:txBody>
                    <a:bodyPr/>
                    <a:lstStyle/>
                    <a:p>
                      <a:pPr algn="l"/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BORÇTAN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027892"/>
              </p:ext>
            </p:extLst>
          </p:nvPr>
        </p:nvGraphicFramePr>
        <p:xfrm>
          <a:off x="35911" y="973303"/>
          <a:ext cx="9072593" cy="5613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289"/>
                <a:gridCol w="617363"/>
                <a:gridCol w="785521"/>
                <a:gridCol w="798391"/>
                <a:gridCol w="753257"/>
                <a:gridCol w="940493"/>
                <a:gridCol w="892805"/>
                <a:gridCol w="951160"/>
                <a:gridCol w="690782"/>
                <a:gridCol w="852175"/>
                <a:gridCol w="798357"/>
              </a:tblGrid>
              <a:tr h="1087545">
                <a:tc>
                  <a:txBody>
                    <a:bodyPr/>
                    <a:lstStyle/>
                    <a:p>
                      <a:pPr algn="ctr"/>
                      <a:endParaRPr lang="tr-TR" sz="12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tr-TR" sz="1200" b="1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</a:t>
                      </a:r>
                      <a:r>
                        <a:rPr lang="tr-TR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Kayıt olan üye sayısı</a:t>
                      </a:r>
                      <a:endParaRPr lang="tr-TR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İnen faal</a:t>
                      </a:r>
                      <a:r>
                        <a:rPr lang="tr-TR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olan üye sayısı</a:t>
                      </a:r>
                      <a:endParaRPr lang="tr-TR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 Terk Sayısı</a:t>
                      </a:r>
                      <a:endParaRPr lang="tr-TR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Sonu Terk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 den Faal olan 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Tasfiyeye giren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Faalden</a:t>
                      </a:r>
                      <a:r>
                        <a:rPr lang="tr-TR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Tasfiyeye Giren Üye Sayısı</a:t>
                      </a:r>
                      <a:endParaRPr lang="tr-TR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Askıya Giren Üye Sayısı</a:t>
                      </a:r>
                      <a:endParaRPr lang="tr-TR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Askıdan Terk Olan Üye Sayısı</a:t>
                      </a:r>
                      <a:endParaRPr lang="tr-TR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 Üye Sayısı</a:t>
                      </a:r>
                      <a:endParaRPr lang="tr-TR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9662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/>
                        <a:t>2022</a:t>
                      </a:r>
                      <a:r>
                        <a:rPr lang="tr-TR" sz="1200" b="1" baseline="0" dirty="0" smtClean="0"/>
                        <a:t> YL</a:t>
                      </a:r>
                      <a:r>
                        <a:rPr lang="tr-TR" sz="1200" b="1" dirty="0" smtClean="0"/>
                        <a:t>INDAN DEVİR</a:t>
                      </a:r>
                      <a:endParaRPr lang="tr-T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algn="just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5458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OCAK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522-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5007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ŞUBAT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5065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MART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5142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NİSAN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5214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MAYIS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5347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HAZİRAN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5457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TEMMZ.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5570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AĞSTOS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5675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EYLÜL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5726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EKİM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5777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1348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KASIM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u="none" dirty="0" smtClean="0"/>
                        <a:t>5833</a:t>
                      </a:r>
                      <a:endParaRPr lang="tr-TR" sz="1400" b="1" u="none" dirty="0"/>
                    </a:p>
                  </a:txBody>
                  <a:tcPr/>
                </a:tc>
              </a:tr>
              <a:tr h="350561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/>
                        <a:t>ARALIK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130+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1+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0-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6033</a:t>
                      </a:r>
                      <a:endParaRPr kumimoji="0" lang="tr-TR" sz="14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1 Başlık"/>
          <p:cNvSpPr txBox="1">
            <a:spLocks/>
          </p:cNvSpPr>
          <p:nvPr/>
        </p:nvSpPr>
        <p:spPr>
          <a:xfrm>
            <a:off x="571472" y="0"/>
            <a:ext cx="82490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Üyelerin Son Durumu Hakkında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458200" cy="428628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>
                <a:ln w="0"/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2023 YILI TOPLAM ÜYE SAYILARI</a:t>
            </a:r>
            <a:endParaRPr lang="tr-TR" b="1" dirty="0">
              <a:ln w="0"/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428023"/>
              </p:ext>
            </p:extLst>
          </p:nvPr>
        </p:nvGraphicFramePr>
        <p:xfrm>
          <a:off x="285718" y="785794"/>
          <a:ext cx="8501125" cy="5439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5"/>
                <a:gridCol w="1700225"/>
                <a:gridCol w="1700225"/>
                <a:gridCol w="1700225"/>
                <a:gridCol w="1700225"/>
              </a:tblGrid>
              <a:tr h="825212">
                <a:tc>
                  <a:txBody>
                    <a:bodyPr/>
                    <a:lstStyle/>
                    <a:p>
                      <a:pPr algn="ctr"/>
                      <a:r>
                        <a:rPr lang="tr-TR" baseline="0" dirty="0" smtClean="0"/>
                        <a:t>AYLAR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aseline="0" dirty="0" smtClean="0"/>
                        <a:t>Faal Üye Sayısı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Askıdaki Üye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Tasfiyedeki Üye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Toplam Üye Sayısı</a:t>
                      </a:r>
                      <a:endParaRPr lang="tr-TR" dirty="0"/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OCAK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5007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1281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123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6411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6798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ŞUBAT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5065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1214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126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6405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MART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5142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1194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130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6466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5792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NİSAN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5214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1172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6513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MAYIS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5347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1109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6581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HAZİRAN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5457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1071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126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6654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TEMMUZ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6693</a:t>
                      </a:r>
                      <a:endParaRPr kumimoji="0" lang="tr-TR" b="1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649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AĞUSTOS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5675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936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124</a:t>
                      </a:r>
                      <a:endParaRPr kumimoji="0" lang="tr-TR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6735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EYLÜL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5726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920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129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6775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EKİM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5777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914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131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6822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KASIM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5833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899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134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6866</a:t>
                      </a:r>
                      <a:endParaRPr kumimoji="0" lang="tr-TR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9626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ARALIK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6033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764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142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u="sng" dirty="0" smtClean="0"/>
                        <a:t>6939</a:t>
                      </a:r>
                      <a:endParaRPr lang="tr-TR" b="1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873660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 YILI AYLAR İTİBARİYLE ASKIDAKİ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269685"/>
              </p:ext>
            </p:extLst>
          </p:nvPr>
        </p:nvGraphicFramePr>
        <p:xfrm>
          <a:off x="-180528" y="764704"/>
          <a:ext cx="9324527" cy="60879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6068"/>
                <a:gridCol w="659940"/>
                <a:gridCol w="659940"/>
                <a:gridCol w="659940"/>
                <a:gridCol w="664932"/>
                <a:gridCol w="660867"/>
                <a:gridCol w="807726"/>
                <a:gridCol w="807726"/>
                <a:gridCol w="807726"/>
                <a:gridCol w="660867"/>
                <a:gridCol w="579946"/>
                <a:gridCol w="679073"/>
                <a:gridCol w="759776"/>
              </a:tblGrid>
              <a:tr h="449736">
                <a:tc>
                  <a:txBody>
                    <a:bodyPr/>
                    <a:lstStyle/>
                    <a:p>
                      <a:pPr algn="l"/>
                      <a:r>
                        <a:rPr lang="tr-TR" sz="105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05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05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OCAK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ŞUBAT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MART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NİSAN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MAYIS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HAZİRAN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TEMMUZ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AĞUSTOS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EYLÜL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EKİM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KASIM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ARALIK </a:t>
                      </a:r>
                      <a:endParaRPr lang="tr-TR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332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01 NOLU</a:t>
                      </a:r>
                    </a:p>
                    <a:p>
                      <a:pPr algn="ctr"/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8470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261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03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9806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04 NOLU 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05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06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346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07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4223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08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175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09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46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r>
                        <a:rPr kumimoji="0" lang="tr-TR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98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811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1197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 NOLU</a:t>
                      </a:r>
                      <a:endParaRPr kumimoji="0" lang="tr-TR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63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54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 NOLU</a:t>
                      </a:r>
                    </a:p>
                    <a:p>
                      <a:pPr algn="ctr"/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144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130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102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5922">
                <a:tc>
                  <a:txBody>
                    <a:bodyPr/>
                    <a:lstStyle/>
                    <a:p>
                      <a:pPr algn="l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ESKİ GRUP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33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25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6780">
                <a:tc>
                  <a:txBody>
                    <a:bodyPr/>
                    <a:lstStyle/>
                    <a:p>
                      <a:pPr algn="ctr"/>
                      <a:r>
                        <a:rPr lang="tr-T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anose="020B0A04020102020204" pitchFamily="34" charset="0"/>
                          <a:cs typeface="Times New Roman" pitchFamily="18" charset="0"/>
                        </a:rPr>
                        <a:t>TOPLAM</a:t>
                      </a:r>
                      <a:endParaRPr lang="tr-T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anose="020B0A0402010202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1281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1214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1194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1172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1109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1071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999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936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920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914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899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0" kern="1200" dirty="0" smtClean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Times New Roman" pitchFamily="18" charset="0"/>
                        </a:rPr>
                        <a:t>739</a:t>
                      </a:r>
                      <a:endParaRPr kumimoji="0" lang="tr-TR" sz="1400" b="0" kern="1200" dirty="0">
                        <a:solidFill>
                          <a:schemeClr val="dk1"/>
                        </a:solidFill>
                        <a:latin typeface="Arial Black" panose="020B0A0402010202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14346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YILI AYLAR İTİBARİYLE FAAL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048744"/>
              </p:ext>
            </p:extLst>
          </p:nvPr>
        </p:nvGraphicFramePr>
        <p:xfrm>
          <a:off x="142848" y="714356"/>
          <a:ext cx="8821635" cy="588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5727"/>
                <a:gridCol w="495241"/>
                <a:gridCol w="645486"/>
                <a:gridCol w="530289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557005"/>
                <a:gridCol w="784842"/>
              </a:tblGrid>
              <a:tr h="629237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Calibri" pitchFamily="34" charset="0"/>
                          <a:cs typeface="Calibri" pitchFamily="34" charset="0"/>
                        </a:rPr>
                        <a:t>MESLEK</a:t>
                      </a:r>
                      <a:r>
                        <a:rPr lang="tr-TR" sz="1100" baseline="0" dirty="0" smtClean="0">
                          <a:latin typeface="Calibri" pitchFamily="34" charset="0"/>
                          <a:cs typeface="Calibri" pitchFamily="34" charset="0"/>
                        </a:rPr>
                        <a:t>  GRUPLARI</a:t>
                      </a:r>
                      <a:endParaRPr lang="tr-TR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tr-TR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TOPLAM</a:t>
                      </a:r>
                    </a:p>
                    <a:p>
                      <a:pPr algn="ctr"/>
                      <a:endParaRPr lang="tr-TR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/>
                </a:tc>
              </a:tr>
              <a:tr h="480896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418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191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333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595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504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496</a:t>
                      </a:r>
                      <a:endParaRPr lang="tr-TR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5007</a:t>
                      </a:r>
                      <a:endParaRPr lang="tr-TR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5065</a:t>
                      </a:r>
                      <a:endParaRPr kumimoji="0" lang="tr-TR" sz="16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5142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5214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5457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5570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5777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398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595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5833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3897"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230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176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409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684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391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607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612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6033</a:t>
                      </a:r>
                      <a:endParaRPr kumimoji="0" lang="tr-TR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71462"/>
            <a:ext cx="8686800" cy="980182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YILI AYLAR İTİBARİYLE TERK OLAN ÜYELERİN MESLEK GRUPLARINA GÖRE DAĞILIMLARI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12866"/>
              </p:ext>
            </p:extLst>
          </p:nvPr>
        </p:nvGraphicFramePr>
        <p:xfrm>
          <a:off x="35498" y="908720"/>
          <a:ext cx="9000999" cy="5760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4711"/>
                <a:gridCol w="501047"/>
                <a:gridCol w="478586"/>
                <a:gridCol w="478586"/>
                <a:gridCol w="468060"/>
                <a:gridCol w="418742"/>
                <a:gridCol w="468534"/>
                <a:gridCol w="546622"/>
                <a:gridCol w="468534"/>
                <a:gridCol w="468534"/>
                <a:gridCol w="468534"/>
                <a:gridCol w="468534"/>
                <a:gridCol w="468534"/>
                <a:gridCol w="468534"/>
                <a:gridCol w="634395"/>
                <a:gridCol w="1260512"/>
              </a:tblGrid>
              <a:tr h="74330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MESLEK  GRUPLARI</a:t>
                      </a:r>
                      <a:endParaRPr kumimoji="0" lang="tr-TR" sz="1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ESKİ GRUP</a:t>
                      </a:r>
                      <a:endParaRPr kumimoji="0" lang="tr-TR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TOP LAM</a:t>
                      </a: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OCAK</a:t>
                      </a:r>
                    </a:p>
                    <a:p>
                      <a:pPr algn="ctr"/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ŞUBAT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MART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NİSAN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MAYIS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HAZİRAN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TEMMUZ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AĞUSTOS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EYLÜL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EKİM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KASIM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1654">
                <a:tc>
                  <a:txBody>
                    <a:bodyPr/>
                    <a:lstStyle/>
                    <a:p>
                      <a:pPr algn="ctr"/>
                      <a:r>
                        <a:rPr kumimoji="0" lang="tr-TR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ARALIK</a:t>
                      </a:r>
                      <a:endParaRPr kumimoji="0" lang="tr-TR" sz="12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4645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 smtClean="0">
                          <a:latin typeface="Calibri" pitchFamily="34" charset="0"/>
                          <a:cs typeface="Calibri" pitchFamily="34" charset="0"/>
                        </a:rPr>
                        <a:t>TOP LAM</a:t>
                      </a:r>
                    </a:p>
                    <a:p>
                      <a:pPr algn="ctr"/>
                      <a:endParaRPr lang="tr-TR" sz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38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240</a:t>
                      </a:r>
                      <a:endParaRPr kumimoji="0" lang="tr-TR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YILI AYLAR İTİBARİYLE YENİ KAYITLARIN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847670"/>
              </p:ext>
            </p:extLst>
          </p:nvPr>
        </p:nvGraphicFramePr>
        <p:xfrm>
          <a:off x="177240" y="1051426"/>
          <a:ext cx="8606760" cy="5806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607"/>
                <a:gridCol w="1008570"/>
                <a:gridCol w="1008570"/>
                <a:gridCol w="1008570"/>
                <a:gridCol w="1080611"/>
                <a:gridCol w="1008570"/>
                <a:gridCol w="1224692"/>
                <a:gridCol w="1008570"/>
              </a:tblGrid>
              <a:tr h="984675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6.DERECE (YENİ KURULAN SERMAYE ŞİRKETLERİ)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13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902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</a:t>
                      </a:r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806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344</a:t>
                      </a:r>
                      <a:endParaRPr lang="tr-TR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830</a:t>
                      </a:r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58200" cy="792088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YILI AYLAR İTİBARİYLE TERK OLAN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072049"/>
              </p:ext>
            </p:extLst>
          </p:nvPr>
        </p:nvGraphicFramePr>
        <p:xfrm>
          <a:off x="35496" y="1052736"/>
          <a:ext cx="9108502" cy="5393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209"/>
                <a:gridCol w="1084665"/>
                <a:gridCol w="1185483"/>
                <a:gridCol w="1108327"/>
                <a:gridCol w="1093020"/>
                <a:gridCol w="1165889"/>
                <a:gridCol w="1165889"/>
                <a:gridCol w="1093020"/>
              </a:tblGrid>
              <a:tr h="620158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 DERECE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90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377">
                <a:tc>
                  <a:txBody>
                    <a:bodyPr/>
                    <a:lstStyle/>
                    <a:p>
                      <a:pPr algn="l"/>
                      <a:r>
                        <a:rPr lang="tr-TR" sz="12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2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130</a:t>
                      </a:r>
                      <a:endParaRPr kumimoji="0" lang="tr-TR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458200" cy="576064"/>
          </a:xfrm>
        </p:spPr>
        <p:txBody>
          <a:bodyPr>
            <a:no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YILI AYLAR İTİBARİYLE TASFİYEYE GİREN ÜYELERİN DERECELERİNE GÖRE DAĞILIMLARI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77961"/>
              </p:ext>
            </p:extLst>
          </p:nvPr>
        </p:nvGraphicFramePr>
        <p:xfrm>
          <a:off x="428596" y="897911"/>
          <a:ext cx="8572560" cy="5520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000132"/>
                <a:gridCol w="1143008"/>
                <a:gridCol w="928694"/>
                <a:gridCol w="928694"/>
                <a:gridCol w="928694"/>
                <a:gridCol w="1500198"/>
                <a:gridCol w="1000132"/>
              </a:tblGrid>
              <a:tr h="699307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AYLAR/ DERECE</a:t>
                      </a:r>
                      <a:endParaRPr lang="tr-TR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DERECE</a:t>
                      </a:r>
                      <a:endParaRPr lang="tr-TR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06 DERECE – YENİ KUR. SERM.ŞTİ.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TOPLAM</a:t>
                      </a:r>
                      <a:endParaRPr kumimoji="0" lang="tr-TR" sz="1400" b="1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667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8791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9654">
                <a:tc>
                  <a:txBody>
                    <a:bodyPr/>
                    <a:lstStyle/>
                    <a:p>
                      <a:pPr algn="l"/>
                      <a:r>
                        <a:rPr lang="tr-TR" sz="16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600" b="1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tr-TR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523528"/>
          </a:xfrm>
        </p:spPr>
        <p:txBody>
          <a:bodyPr anchor="t" anchorCtr="0">
            <a:normAutofit/>
          </a:bodyPr>
          <a:lstStyle/>
          <a:p>
            <a:pPr algn="ctr"/>
            <a:r>
              <a:rPr lang="tr-TR" sz="20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YILI AYLARA GÖRE TERK SAYILARI</a:t>
            </a:r>
            <a:endParaRPr lang="tr-TR" sz="20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495888"/>
              </p:ext>
            </p:extLst>
          </p:nvPr>
        </p:nvGraphicFramePr>
        <p:xfrm>
          <a:off x="432775" y="714356"/>
          <a:ext cx="8496943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522"/>
                <a:gridCol w="1143008"/>
                <a:gridCol w="1285884"/>
                <a:gridCol w="1143008"/>
                <a:gridCol w="1214446"/>
                <a:gridCol w="1000132"/>
                <a:gridCol w="1318943"/>
              </a:tblGrid>
              <a:tr h="900746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NEDEN/ AYLAR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Talep üzerine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Vergi kaydı kapanması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Re’sen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Adresten terk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Vefat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EYLÜL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EKİM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KASIM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ARALIK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467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169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240</a:t>
                      </a:r>
                      <a:endParaRPr kumimoji="0" lang="tr-TR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3 Alt Başlık"/>
          <p:cNvSpPr txBox="1">
            <a:spLocks/>
          </p:cNvSpPr>
          <p:nvPr/>
        </p:nvSpPr>
        <p:spPr>
          <a:xfrm>
            <a:off x="395536" y="6093296"/>
            <a:ext cx="8458200" cy="432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ctrTitle"/>
          </p:nvPr>
        </p:nvSpPr>
        <p:spPr>
          <a:xfrm>
            <a:off x="251520" y="1"/>
            <a:ext cx="8640960" cy="404663"/>
          </a:xfrm>
        </p:spPr>
        <p:txBody>
          <a:bodyPr>
            <a:noAutofit/>
          </a:bodyPr>
          <a:lstStyle/>
          <a:p>
            <a:pPr algn="ctr"/>
            <a:r>
              <a:rPr lang="tr-TR" sz="1600" b="1" cap="none" dirty="0" smtClean="0">
                <a:ln w="0"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YILI AYLAR İTİBARİYLE FAAL ÜYELERİN ŞİRKET TİPİNE GÖRE DAĞILIMI</a:t>
            </a:r>
            <a:endParaRPr lang="tr-TR" sz="1600" b="1" cap="none" dirty="0">
              <a:ln w="0"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898578"/>
              </p:ext>
            </p:extLst>
          </p:nvPr>
        </p:nvGraphicFramePr>
        <p:xfrm>
          <a:off x="0" y="404664"/>
          <a:ext cx="8352931" cy="6784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708"/>
                <a:gridCol w="650008"/>
                <a:gridCol w="759357"/>
                <a:gridCol w="654891"/>
                <a:gridCol w="750292"/>
                <a:gridCol w="709235"/>
                <a:gridCol w="648072"/>
                <a:gridCol w="720080"/>
                <a:gridCol w="864096"/>
                <a:gridCol w="720080"/>
                <a:gridCol w="1008112"/>
              </a:tblGrid>
              <a:tr h="1416714">
                <a:tc>
                  <a:txBody>
                    <a:bodyPr/>
                    <a:lstStyle/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STATÜ</a:t>
                      </a:r>
                    </a:p>
                    <a:p>
                      <a:endParaRPr lang="tr-TR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AYLAR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A.Ş.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LTD. ŞTİ.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KOLL.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KOMAN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ŞAHIS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VAKIF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KOOP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DERNEK</a:t>
                      </a:r>
                    </a:p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İKTİSADİ İŞLET.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DİĞER İKTİSADİ İŞLET.</a:t>
                      </a:r>
                      <a:endParaRPr lang="tr-T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YABANCI ŞİRKET TÜRKİYE MERKEZ ŞUBESİ</a:t>
                      </a:r>
                      <a:endParaRPr kumimoji="0" lang="tr-TR" sz="14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OCAK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2969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1067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ŞUBAT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3011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1080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MART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868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3073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1086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NİSAN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3120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1097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MAYIS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3211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HAZİRAN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910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3289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1139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TEMMUZ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3363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1166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lang="tr-TR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AĞUSTOS</a:t>
                      </a:r>
                      <a:endParaRPr lang="tr-TR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934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3443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1177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EYLÜL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3481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1183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102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419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EKİM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947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3522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1188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156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KASIM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965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3560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1186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5203">
                <a:tc>
                  <a:txBody>
                    <a:bodyPr/>
                    <a:lstStyle/>
                    <a:p>
                      <a:pPr algn="l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ARALIK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997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3710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1199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105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kumimoji="0" lang="tr-TR" sz="14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326956"/>
              </p:ext>
            </p:extLst>
          </p:nvPr>
        </p:nvGraphicFramePr>
        <p:xfrm>
          <a:off x="8352931" y="404664"/>
          <a:ext cx="792088" cy="6615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</a:tblGrid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5007</a:t>
                      </a:r>
                      <a:endParaRPr lang="tr-TR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5065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5142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5214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912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5347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018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5457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5570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541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5675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5726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5777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28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5833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9632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tr-TR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6033</a:t>
                      </a:r>
                      <a:endParaRPr kumimoji="0" lang="tr-TR" sz="14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23365</TotalTime>
  <Words>2336</Words>
  <Application>Microsoft Office PowerPoint</Application>
  <PresentationFormat>Ekran Gösterisi (4:3)</PresentationFormat>
  <Paragraphs>1969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5" baseType="lpstr">
      <vt:lpstr>Arial Black</vt:lpstr>
      <vt:lpstr>Calibri</vt:lpstr>
      <vt:lpstr>Franklin Gothic Book</vt:lpstr>
      <vt:lpstr>Franklin Gothic Medium</vt:lpstr>
      <vt:lpstr>Times New Roman</vt:lpstr>
      <vt:lpstr>Verdana</vt:lpstr>
      <vt:lpstr>Wingdings 2</vt:lpstr>
      <vt:lpstr>Gezinti</vt:lpstr>
      <vt:lpstr>2023 YILI AYLAR İTİBARİYLE YENİ KAYIT OLAN ÜYELERİN MESLEK GRUPLARINA GÖRE DAĞILIMLARI</vt:lpstr>
      <vt:lpstr>2023 YILI AYLAR İTİBARİYLE ASKIDAKİ ÜYELERİN MESLEK GRUPLARINA GÖRE DAĞILIMLARI</vt:lpstr>
      <vt:lpstr>2023 YILI AYLAR İTİBARİYLE FAAL ÜYELERİN MESLEK GRUPLARINA GÖRE DAĞILIMLARI</vt:lpstr>
      <vt:lpstr>2023 YILI AYLAR İTİBARİYLE TERK OLAN ÜYELERİN MESLEK GRUPLARINA GÖRE DAĞILIMLARI</vt:lpstr>
      <vt:lpstr>2023 YILI AYLAR İTİBARİYLE YENİ KAYITLARIN DERECELERİNE GÖRE DAĞILIMLARI </vt:lpstr>
      <vt:lpstr>2023 YILI AYLAR İTİBARİYLE TERK OLAN ÜYELERİN DERECELERİNE GÖRE DAĞILIMLARI </vt:lpstr>
      <vt:lpstr>2023 YILI AYLAR İTİBARİYLE TASFİYEYE GİREN ÜYELERİN DERECELERİNE GÖRE DAĞILIMLARI </vt:lpstr>
      <vt:lpstr>2023 YILI AYLARA GÖRE TERK SAYILARI</vt:lpstr>
      <vt:lpstr>2023 YILI AYLAR İTİBARİYLE FAAL ÜYELERİN ŞİRKET TİPİNE GÖRE DAĞILIMI</vt:lpstr>
      <vt:lpstr>2023 YILI AYLAR İTİBARİYLE FAAL ÜYELERİN DERECESİNE GÖRE DAĞILIMLARI </vt:lpstr>
      <vt:lpstr>PowerPoint Sunusu</vt:lpstr>
      <vt:lpstr>YILLARA GÖRE ASKIYA ALINAN ÜYE SAYILARI</vt:lpstr>
      <vt:lpstr>2023 YILINDA MESLEK GRUP DEĞİŞİKLİĞİ YAPAN ÜYE SAYILARI </vt:lpstr>
      <vt:lpstr>2023 YILI AYLAR İTİBARİYLE TOPLAM ASKIDAN İNEN   ÜYE  SAYILARI</vt:lpstr>
      <vt:lpstr>2023 YILI AYLAR İTİBARİYLE ASKIDAN İNEN VE  FAAL OLAN ÜYE SAYILARI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Ftso</cp:lastModifiedBy>
  <cp:revision>2086</cp:revision>
  <cp:lastPrinted>2024-01-02T13:08:42Z</cp:lastPrinted>
  <dcterms:created xsi:type="dcterms:W3CDTF">2012-01-04T14:23:50Z</dcterms:created>
  <dcterms:modified xsi:type="dcterms:W3CDTF">2024-01-02T13:52:18Z</dcterms:modified>
</cp:coreProperties>
</file>