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72" r:id="rId2"/>
    <p:sldId id="287" r:id="rId3"/>
    <p:sldId id="283" r:id="rId4"/>
    <p:sldId id="274" r:id="rId5"/>
    <p:sldId id="262" r:id="rId6"/>
    <p:sldId id="276" r:id="rId7"/>
    <p:sldId id="277" r:id="rId8"/>
    <p:sldId id="268" r:id="rId9"/>
    <p:sldId id="264" r:id="rId10"/>
    <p:sldId id="278" r:id="rId11"/>
    <p:sldId id="267" r:id="rId12"/>
    <p:sldId id="288" r:id="rId13"/>
    <p:sldId id="269" r:id="rId14"/>
    <p:sldId id="279" r:id="rId15"/>
    <p:sldId id="285" r:id="rId16"/>
    <p:sldId id="281" r:id="rId17"/>
    <p:sldId id="28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F7457-0A59-4492-BFDD-F28F650479E2}" type="datetimeFigureOut">
              <a:rPr lang="tr-TR" smtClean="0"/>
              <a:pPr/>
              <a:t>1.07.2022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7927B-C9DB-45A6-9585-D0EB89FBF4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12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7927B-C9DB-45A6-9585-D0EB89FBF490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07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1.07.2022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1.07.2022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1.07.2022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1.07.2022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1.07.2022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1.07.2022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1.07.2022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1.07.2022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467F3E-1488-4363-B43D-7F6245430C09}" type="datetimeFigureOut">
              <a:rPr lang="tr-TR" smtClean="0"/>
              <a:pPr/>
              <a:t>1.07.2022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1"/>
            <a:ext cx="8686800" cy="908719"/>
          </a:xfrm>
          <a:noFill/>
          <a:effectLst/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2021 YILI AYLAR İTİBARİYLE YENİ KAYIT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085688"/>
              </p:ext>
            </p:extLst>
          </p:nvPr>
        </p:nvGraphicFramePr>
        <p:xfrm>
          <a:off x="571472" y="908719"/>
          <a:ext cx="7715302" cy="5516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2561"/>
                <a:gridCol w="423671"/>
                <a:gridCol w="483415"/>
                <a:gridCol w="596705"/>
                <a:gridCol w="276725"/>
                <a:gridCol w="509501"/>
                <a:gridCol w="436715"/>
                <a:gridCol w="461300"/>
                <a:gridCol w="426655"/>
                <a:gridCol w="426655"/>
                <a:gridCol w="426655"/>
                <a:gridCol w="560222"/>
                <a:gridCol w="462917"/>
                <a:gridCol w="555201"/>
                <a:gridCol w="756404"/>
              </a:tblGrid>
              <a:tr h="608708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10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1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  <a:endParaRPr lang="tr-T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/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0580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120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ŞUBAT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120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120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120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878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47833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120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120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120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120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6120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405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647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2021 YILI AYLAR İTİBARİYLE FAAL ÜYELERİN DERECESİNE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802928"/>
              </p:ext>
            </p:extLst>
          </p:nvPr>
        </p:nvGraphicFramePr>
        <p:xfrm>
          <a:off x="357157" y="1268759"/>
          <a:ext cx="8501124" cy="5400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7"/>
                <a:gridCol w="1000132"/>
                <a:gridCol w="1143008"/>
                <a:gridCol w="1071570"/>
                <a:gridCol w="1000132"/>
                <a:gridCol w="1000132"/>
                <a:gridCol w="953774"/>
                <a:gridCol w="1117929"/>
              </a:tblGrid>
              <a:tr h="954948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ŞİR.)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716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803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3843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2203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722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812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3920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2249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754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841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117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4066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2296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773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870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147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4196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2303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766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876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161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2328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763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872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4274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2347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758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871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218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4307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51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2351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766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877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245</a:t>
                      </a:r>
                      <a:endParaRPr kumimoji="0" lang="tr-TR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4352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851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2361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770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879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269</a:t>
                      </a:r>
                      <a:endParaRPr kumimoji="0" lang="tr-TR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4391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2369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768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891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309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4450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2390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773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900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338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4514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72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2704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825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926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4572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37865"/>
              </p:ext>
            </p:extLst>
          </p:nvPr>
        </p:nvGraphicFramePr>
        <p:xfrm>
          <a:off x="827584" y="896106"/>
          <a:ext cx="3096344" cy="578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494"/>
                <a:gridCol w="1677850"/>
              </a:tblGrid>
              <a:tr h="50554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TARİH</a:t>
                      </a:r>
                      <a:endParaRPr lang="tr-TR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ASKIDAKİ ÜYE</a:t>
                      </a:r>
                      <a:r>
                        <a:rPr lang="tr-TR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SAYISI</a:t>
                      </a:r>
                      <a:endParaRPr lang="tr-TR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OCAK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1496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ŞUBAT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1430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MART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1336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NİSAN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1251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MAYIS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1255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HAZİRAN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1262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TEMMUZ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1251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AĞUSTOS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1230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1219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1213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1183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889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6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1157</a:t>
                      </a:r>
                      <a:endParaRPr kumimoji="0" lang="tr-TR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>
          <a:xfrm>
            <a:off x="251520" y="49945"/>
            <a:ext cx="7848872" cy="64807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normalizeH="0" baseline="0" noProof="0" dirty="0" smtClean="0">
                <a:ln w="0"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2021 YILI AYLAR İTİBARİYLE ASKIDAKİ  ÜYE SAYILARI</a:t>
            </a:r>
            <a:endParaRPr kumimoji="0" lang="tr-TR" sz="2000" b="1" i="0" u="none" strike="noStrike" kern="1200" normalizeH="0" baseline="0" noProof="0" dirty="0">
              <a:ln w="0"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576064"/>
          </a:xfrm>
        </p:spPr>
        <p:txBody>
          <a:bodyPr>
            <a:normAutofit/>
          </a:bodyPr>
          <a:lstStyle/>
          <a:p>
            <a:pPr algn="ctr"/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YILLARA GÖRE ASKIYA </a:t>
            </a:r>
            <a:r>
              <a:rPr lang="tr-TR" sz="24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ALINAN ÜYE </a:t>
            </a:r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SAYILARI</a:t>
            </a:r>
            <a:endParaRPr lang="tr-TR" sz="2400" b="1" cap="none" dirty="0">
              <a:ln w="0"/>
              <a:solidFill>
                <a:schemeClr val="tx1"/>
              </a:solidFill>
              <a:effectLst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0" y="836712"/>
            <a:ext cx="3133616" cy="5472608"/>
          </a:xfrm>
          <a:prstGeom prst="rect">
            <a:avLst/>
          </a:prstGeom>
        </p:spPr>
      </p:pic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94979"/>
              </p:ext>
            </p:extLst>
          </p:nvPr>
        </p:nvGraphicFramePr>
        <p:xfrm>
          <a:off x="2771800" y="6237312"/>
          <a:ext cx="3133616" cy="383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38366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YILI</a:t>
                      </a:r>
                      <a:endParaRPr kumimoji="0" lang="tr-TR" sz="16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362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2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2021 YILINDA MESLEK GRUP DEĞİŞİKLİĞİ YAPAN ÜYE SAYILARI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299523"/>
              </p:ext>
            </p:extLst>
          </p:nvPr>
        </p:nvGraphicFramePr>
        <p:xfrm>
          <a:off x="395536" y="1214422"/>
          <a:ext cx="8280922" cy="1581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062450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518885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3255463"/>
              </p:ext>
            </p:extLst>
          </p:nvPr>
        </p:nvGraphicFramePr>
        <p:xfrm>
          <a:off x="395536" y="3717033"/>
          <a:ext cx="8280922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007756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432404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539552" y="3140967"/>
            <a:ext cx="8136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2021 YILINDA </a:t>
            </a:r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DERECE DEĞİŞİKLİĞİ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YAPAN ÜYE SAYILARI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772838"/>
              </p:ext>
            </p:extLst>
          </p:nvPr>
        </p:nvGraphicFramePr>
        <p:xfrm>
          <a:off x="1524000" y="1071546"/>
          <a:ext cx="60960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2021 YILI AYLAR İTİBARİYLE ASKIDAN İNEN 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TOPLAM ÜYE 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2021 YILI AYLAR İTİBARİYLE ASKIDAN İNEN VE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FAAL OLAN ÜYE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344770"/>
              </p:ext>
            </p:extLst>
          </p:nvPr>
        </p:nvGraphicFramePr>
        <p:xfrm>
          <a:off x="1524000" y="1071546"/>
          <a:ext cx="6096000" cy="5160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39104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008860"/>
              </p:ext>
            </p:extLst>
          </p:nvPr>
        </p:nvGraphicFramePr>
        <p:xfrm>
          <a:off x="2" y="859398"/>
          <a:ext cx="9072593" cy="638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289"/>
                <a:gridCol w="617363"/>
                <a:gridCol w="785521"/>
                <a:gridCol w="798391"/>
                <a:gridCol w="753257"/>
                <a:gridCol w="940493"/>
                <a:gridCol w="892805"/>
                <a:gridCol w="951160"/>
                <a:gridCol w="690782"/>
                <a:gridCol w="852175"/>
                <a:gridCol w="798357"/>
              </a:tblGrid>
              <a:tr h="1313248">
                <a:tc>
                  <a:txBody>
                    <a:bodyPr/>
                    <a:lstStyle/>
                    <a:p>
                      <a:pPr algn="ctr"/>
                      <a:endParaRPr lang="tr-TR" sz="1400" b="0" baseline="0" dirty="0" smtClean="0"/>
                    </a:p>
                    <a:p>
                      <a:pPr algn="ctr"/>
                      <a:endParaRPr lang="tr-TR" sz="1400" b="0" baseline="0" dirty="0" smtClean="0"/>
                    </a:p>
                    <a:p>
                      <a:pPr algn="ctr"/>
                      <a:r>
                        <a:rPr lang="tr-TR" sz="1400" b="0" baseline="0" dirty="0" smtClean="0"/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/>
                        <a:t>Yeni</a:t>
                      </a:r>
                      <a:r>
                        <a:rPr lang="tr-TR" sz="1400" b="0" baseline="0" dirty="0" smtClean="0"/>
                        <a:t> Kayıt olan üye sayısı</a:t>
                      </a:r>
                      <a:endParaRPr lang="tr-T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/>
                        <a:t>Askıdan İnen faal</a:t>
                      </a:r>
                      <a:r>
                        <a:rPr lang="tr-TR" sz="1400" b="0" baseline="0" dirty="0" smtClean="0"/>
                        <a:t> olan üye sayısı</a:t>
                      </a:r>
                      <a:endParaRPr lang="tr-T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/>
                        <a:t>Faalden Terk Sayısı</a:t>
                      </a:r>
                      <a:endParaRPr lang="tr-T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/>
                        <a:t>Tasfiye Sonu Terk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/>
                        <a:t>Tasfiye den Faal olan 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/>
                        <a:t>Askıdan Tasfiyeye giren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/>
                        <a:t>Faalden</a:t>
                      </a:r>
                      <a:r>
                        <a:rPr lang="tr-TR" sz="1400" b="0" baseline="0" dirty="0" smtClean="0"/>
                        <a:t> </a:t>
                      </a:r>
                      <a:r>
                        <a:rPr lang="tr-TR" sz="1400" b="0" dirty="0" smtClean="0"/>
                        <a:t>Tasfiyeye Giren Üye Sayısı</a:t>
                      </a:r>
                      <a:endParaRPr lang="tr-T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 dirty="0" smtClean="0"/>
                        <a:t>Askıya Giren Üye Sayısı</a:t>
                      </a:r>
                      <a:endParaRPr lang="tr-T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 dirty="0" smtClean="0"/>
                        <a:t>Askıdan Terk Olan Üye Sayısı</a:t>
                      </a:r>
                      <a:endParaRPr lang="tr-T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baseline="0" dirty="0" smtClean="0"/>
                        <a:t>Faal Üye Sayısı</a:t>
                      </a:r>
                      <a:endParaRPr lang="tr-TR" sz="1400" b="0" dirty="0"/>
                    </a:p>
                  </a:txBody>
                  <a:tcPr/>
                </a:tc>
              </a:tr>
              <a:tr h="569074">
                <a:tc>
                  <a:txBody>
                    <a:bodyPr/>
                    <a:lstStyle/>
                    <a:p>
                      <a:pPr algn="l"/>
                      <a:r>
                        <a:rPr lang="tr-TR" sz="1100" b="1" dirty="0" smtClean="0"/>
                        <a:t>2020 </a:t>
                      </a:r>
                      <a:r>
                        <a:rPr lang="tr-TR" sz="1100" b="1" baseline="0" dirty="0" smtClean="0"/>
                        <a:t>YL</a:t>
                      </a:r>
                      <a:r>
                        <a:rPr lang="tr-TR" sz="1100" b="1" dirty="0" smtClean="0"/>
                        <a:t>INDAN DEVİR</a:t>
                      </a:r>
                      <a:endParaRPr lang="tr-TR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4130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7332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OCAK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362-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3843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016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ŞUBAT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3920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016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MART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4066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016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NİSAN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4196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016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MAYIS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4215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016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HAZİRAN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4274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016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TEMMZ.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4307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016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AĞSTOS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4352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016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EYLÜL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4391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016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EKİM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4450</a:t>
                      </a:r>
                      <a:endParaRPr kumimoji="0" lang="tr-TR" sz="16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1016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KASIM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u="none" dirty="0" smtClean="0"/>
                        <a:t>4514</a:t>
                      </a:r>
                      <a:endParaRPr lang="tr-TR" sz="1600" b="1" u="none" dirty="0"/>
                    </a:p>
                  </a:txBody>
                  <a:tcPr/>
                </a:tc>
              </a:tr>
              <a:tr h="350199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ARALIK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6*</a:t>
                      </a:r>
                      <a:endParaRPr kumimoji="0" lang="tr-T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u="sng" dirty="0" smtClean="0"/>
                        <a:t>4572</a:t>
                      </a:r>
                      <a:endParaRPr lang="tr-TR" b="1" u="sng" dirty="0"/>
                    </a:p>
                  </a:txBody>
                  <a:tcPr/>
                </a:tc>
              </a:tr>
              <a:tr h="350199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TOPLAM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u="sng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1 Başlık"/>
          <p:cNvSpPr txBox="1">
            <a:spLocks/>
          </p:cNvSpPr>
          <p:nvPr/>
        </p:nvSpPr>
        <p:spPr>
          <a:xfrm>
            <a:off x="571472" y="0"/>
            <a:ext cx="8249000" cy="859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Üyelerin Son Durumu Hakkında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endParaRPr kumimoji="0" lang="tr-TR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428628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ln w="0"/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2021 YILI TOPLAM ÜYE SAYILARI</a:t>
            </a:r>
            <a:endParaRPr lang="tr-TR" b="1" dirty="0">
              <a:ln w="0"/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32364"/>
              </p:ext>
            </p:extLst>
          </p:nvPr>
        </p:nvGraphicFramePr>
        <p:xfrm>
          <a:off x="285718" y="785794"/>
          <a:ext cx="8501125" cy="5439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825212">
                <a:tc>
                  <a:txBody>
                    <a:bodyPr/>
                    <a:lstStyle/>
                    <a:p>
                      <a:pPr algn="ctr"/>
                      <a:r>
                        <a:rPr lang="tr-TR" baseline="0" dirty="0" smtClean="0"/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aseline="0" dirty="0" smtClean="0"/>
                        <a:t>Faal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Askıdaki Üye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Tasfiyedeki Üye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Toplam Üye Sayısı</a:t>
                      </a:r>
                      <a:endParaRPr lang="tr-TR" dirty="0"/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OCAK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3843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1496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120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5459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6798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ŞUBAT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3920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1430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121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5471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MART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4066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1336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125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5527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5792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NİSAN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4196</a:t>
                      </a:r>
                      <a:endParaRPr kumimoji="0" lang="tr-T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1251</a:t>
                      </a:r>
                      <a:endParaRPr kumimoji="0" lang="tr-T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124</a:t>
                      </a:r>
                      <a:endParaRPr kumimoji="0" lang="tr-T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5571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MAYIS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4215</a:t>
                      </a:r>
                      <a:endParaRPr kumimoji="0" lang="tr-T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1255</a:t>
                      </a:r>
                      <a:endParaRPr kumimoji="0" lang="tr-T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122</a:t>
                      </a:r>
                      <a:endParaRPr kumimoji="0" lang="tr-T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5592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HAZİRAN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4274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1262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123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5659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TEMMUZ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5683</a:t>
                      </a:r>
                    </a:p>
                  </a:txBody>
                  <a:tcPr/>
                </a:tc>
              </a:tr>
              <a:tr h="37649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AĞUSTOS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4352</a:t>
                      </a:r>
                      <a:endParaRPr kumimoji="0" lang="tr-T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1230</a:t>
                      </a:r>
                      <a:endParaRPr kumimoji="0" lang="tr-T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  <a:endParaRPr kumimoji="0" lang="tr-T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5710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EYLÜL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4391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1219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129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5739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EKİM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4450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1213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123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5786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KASIM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4514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1183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123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5820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ARALIK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4572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1157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0" dirty="0" smtClean="0"/>
                        <a:t>125</a:t>
                      </a:r>
                      <a:endParaRPr lang="tr-T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u="sng" dirty="0" smtClean="0"/>
                        <a:t>5854</a:t>
                      </a:r>
                      <a:endParaRPr lang="tr-TR" b="1" u="sn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873660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2021 YILI AYLAR İTİBARİYLE ASKIDAKİ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20995"/>
              </p:ext>
            </p:extLst>
          </p:nvPr>
        </p:nvGraphicFramePr>
        <p:xfrm>
          <a:off x="-396549" y="873660"/>
          <a:ext cx="9793085" cy="57872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2100"/>
                <a:gridCol w="693102"/>
                <a:gridCol w="693102"/>
                <a:gridCol w="693102"/>
                <a:gridCol w="693102"/>
                <a:gridCol w="693102"/>
                <a:gridCol w="770114"/>
                <a:gridCol w="770114"/>
                <a:gridCol w="847126"/>
                <a:gridCol w="717424"/>
                <a:gridCol w="749545"/>
                <a:gridCol w="713197"/>
                <a:gridCol w="797955"/>
              </a:tblGrid>
              <a:tr h="442885"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05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05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5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OCAK</a:t>
                      </a:r>
                      <a:endParaRPr lang="tr-TR" sz="105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5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ŞUBAT</a:t>
                      </a:r>
                      <a:endParaRPr lang="tr-TR" sz="105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5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MART</a:t>
                      </a:r>
                      <a:endParaRPr lang="tr-TR" sz="105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5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NİSAN</a:t>
                      </a:r>
                      <a:endParaRPr lang="tr-TR" sz="105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5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MAYIS</a:t>
                      </a:r>
                      <a:endParaRPr lang="tr-TR" sz="105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5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HAZİRAN</a:t>
                      </a:r>
                      <a:endParaRPr lang="tr-TR" sz="105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5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TEMMUZ</a:t>
                      </a:r>
                      <a:endParaRPr lang="tr-TR" sz="105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5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AĞUSTOS</a:t>
                      </a:r>
                      <a:endParaRPr lang="tr-TR" sz="105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5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EYLÜL</a:t>
                      </a:r>
                      <a:endParaRPr lang="tr-TR" sz="105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5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EKİM</a:t>
                      </a:r>
                      <a:endParaRPr lang="tr-TR" sz="105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5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KASIM</a:t>
                      </a:r>
                      <a:endParaRPr lang="tr-TR" sz="105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5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ARALIK </a:t>
                      </a:r>
                      <a:endParaRPr lang="tr-TR" sz="105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3967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 NOLU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316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02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373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03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3163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04 NOLU 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81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05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07225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</a:t>
                      </a:r>
                      <a:r>
                        <a:rPr kumimoji="0" lang="tr-TR" sz="12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7773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07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200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08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624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09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07225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r>
                        <a:rPr kumimoji="0" lang="tr-TR" sz="12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781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07225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NOLU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96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 NOLU</a:t>
                      </a:r>
                    </a:p>
                    <a:p>
                      <a:pPr algn="ctr"/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2725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ESKİ GR.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07225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1496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1430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1336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1251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1255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1262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1251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1230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1219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1213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1157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1434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2021 YILI AYLAR İTİBARİYLE FAAL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040083"/>
              </p:ext>
            </p:extLst>
          </p:nvPr>
        </p:nvGraphicFramePr>
        <p:xfrm>
          <a:off x="142848" y="714356"/>
          <a:ext cx="8786870" cy="55721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591"/>
                <a:gridCol w="493289"/>
                <a:gridCol w="642942"/>
                <a:gridCol w="528199"/>
                <a:gridCol w="554810"/>
                <a:gridCol w="554810"/>
                <a:gridCol w="554810"/>
                <a:gridCol w="554810"/>
                <a:gridCol w="554810"/>
                <a:gridCol w="554810"/>
                <a:gridCol w="554810"/>
                <a:gridCol w="554810"/>
                <a:gridCol w="554810"/>
                <a:gridCol w="554810"/>
                <a:gridCol w="781749"/>
              </a:tblGrid>
              <a:tr h="598232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10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/>
                </a:tc>
              </a:tr>
              <a:tr h="43624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3843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3920</a:t>
                      </a:r>
                      <a:endParaRPr kumimoji="0" lang="tr-TR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4066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4196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4215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4274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4307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4352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4391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4450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4514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251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ARALIK</a:t>
                      </a:r>
                      <a:endParaRPr lang="tr-TR" sz="1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71462"/>
            <a:ext cx="8686800" cy="980182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2021 YILI AYLAR İTİBARİYLE TERK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878288"/>
              </p:ext>
            </p:extLst>
          </p:nvPr>
        </p:nvGraphicFramePr>
        <p:xfrm>
          <a:off x="285720" y="908719"/>
          <a:ext cx="8501125" cy="5456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5818"/>
                <a:gridCol w="570204"/>
                <a:gridCol w="452008"/>
                <a:gridCol w="452008"/>
                <a:gridCol w="442066"/>
                <a:gridCol w="395486"/>
                <a:gridCol w="442514"/>
                <a:gridCol w="516265"/>
                <a:gridCol w="442514"/>
                <a:gridCol w="442514"/>
                <a:gridCol w="442514"/>
                <a:gridCol w="442514"/>
                <a:gridCol w="442514"/>
                <a:gridCol w="442514"/>
                <a:gridCol w="599163"/>
                <a:gridCol w="1190509"/>
              </a:tblGrid>
              <a:tr h="580190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10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ESKİ GRUP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</a:txBody>
                  <a:tcPr anchor="ctr"/>
                </a:tc>
              </a:tr>
              <a:tr h="41449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AĞUSTOS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5527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4144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246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2021 YILI AYLAR İTİBARİYLE YENİ KAYITLARIN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355710"/>
              </p:ext>
            </p:extLst>
          </p:nvPr>
        </p:nvGraphicFramePr>
        <p:xfrm>
          <a:off x="177240" y="1051426"/>
          <a:ext cx="8606760" cy="5806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607"/>
                <a:gridCol w="1008570"/>
                <a:gridCol w="1008570"/>
                <a:gridCol w="1008570"/>
                <a:gridCol w="1080611"/>
                <a:gridCol w="1008570"/>
                <a:gridCol w="1224692"/>
                <a:gridCol w="1008570"/>
              </a:tblGrid>
              <a:tr h="98467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ŞİRKETLERİ)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13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902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</a:t>
                      </a:r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647</a:t>
                      </a:r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792088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2021 YILI AYLAR İTİBARİYLE TERK OLAN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551427"/>
              </p:ext>
            </p:extLst>
          </p:nvPr>
        </p:nvGraphicFramePr>
        <p:xfrm>
          <a:off x="0" y="1052736"/>
          <a:ext cx="9108502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209"/>
                <a:gridCol w="1084665"/>
                <a:gridCol w="1185483"/>
                <a:gridCol w="1108327"/>
                <a:gridCol w="1093020"/>
                <a:gridCol w="1165889"/>
                <a:gridCol w="1165889"/>
                <a:gridCol w="1093020"/>
              </a:tblGrid>
              <a:tr h="614594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 DERECE</a:t>
                      </a:r>
                      <a:endParaRPr lang="tr-TR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463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1197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246</a:t>
                      </a:r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2021 YILI AYLAR İTİBARİYLE TASFİYEYE GİREN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582356"/>
              </p:ext>
            </p:extLst>
          </p:nvPr>
        </p:nvGraphicFramePr>
        <p:xfrm>
          <a:off x="428596" y="897911"/>
          <a:ext cx="8572560" cy="552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000132"/>
                <a:gridCol w="1143008"/>
                <a:gridCol w="928694"/>
                <a:gridCol w="928694"/>
                <a:gridCol w="928694"/>
                <a:gridCol w="1500198"/>
                <a:gridCol w="1000132"/>
              </a:tblGrid>
              <a:tr h="69930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 DERECE – YENİ KUR. SERM.ŞTİ.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9667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79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523528"/>
          </a:xfrm>
        </p:spPr>
        <p:txBody>
          <a:bodyPr anchor="t" anchorCtr="0"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2021 YILI AYLARA GÖRE TERK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627084"/>
              </p:ext>
            </p:extLst>
          </p:nvPr>
        </p:nvGraphicFramePr>
        <p:xfrm>
          <a:off x="432775" y="714356"/>
          <a:ext cx="849694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522"/>
                <a:gridCol w="1143008"/>
                <a:gridCol w="1285884"/>
                <a:gridCol w="1143008"/>
                <a:gridCol w="1214446"/>
                <a:gridCol w="1000132"/>
                <a:gridCol w="1318943"/>
              </a:tblGrid>
              <a:tr h="900746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NEDEN/ AYLAR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Talep üzerine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Vergi kaydı kapanması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Re’sen</a:t>
                      </a:r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Vefat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3 Alt Başlık"/>
          <p:cNvSpPr txBox="1">
            <a:spLocks/>
          </p:cNvSpPr>
          <p:nvPr/>
        </p:nvSpPr>
        <p:spPr>
          <a:xfrm>
            <a:off x="395536" y="6093296"/>
            <a:ext cx="8458200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602216" cy="648072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2021 YILI AYLAR İTİBARİYLE FAAL ÜYELERİN ŞİRKET TİPİNE GÖRE DAĞILIMI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568131"/>
              </p:ext>
            </p:extLst>
          </p:nvPr>
        </p:nvGraphicFramePr>
        <p:xfrm>
          <a:off x="71407" y="1052734"/>
          <a:ext cx="9037097" cy="5298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7"/>
                <a:gridCol w="571504"/>
                <a:gridCol w="642942"/>
                <a:gridCol w="642942"/>
                <a:gridCol w="785818"/>
                <a:gridCol w="785818"/>
                <a:gridCol w="714380"/>
                <a:gridCol w="642942"/>
                <a:gridCol w="928694"/>
                <a:gridCol w="1071570"/>
                <a:gridCol w="1107480"/>
              </a:tblGrid>
              <a:tr h="667285">
                <a:tc>
                  <a:txBody>
                    <a:bodyPr/>
                    <a:lstStyle/>
                    <a:p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STATÜ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A.Ş.</a:t>
                      </a:r>
                      <a:endParaRPr lang="tr-TR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LTD. ŞTİ</a:t>
                      </a:r>
                      <a:endParaRPr lang="tr-TR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KOLL</a:t>
                      </a:r>
                      <a:endParaRPr lang="tr-TR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KOMAN</a:t>
                      </a:r>
                      <a:endParaRPr lang="tr-TR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ŞAHIS</a:t>
                      </a:r>
                      <a:endParaRPr lang="tr-TR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VAKIF</a:t>
                      </a:r>
                      <a:endParaRPr lang="tr-TR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KOOP</a:t>
                      </a:r>
                      <a:endParaRPr lang="tr-TR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DERNEK</a:t>
                      </a:r>
                    </a:p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İKTİSADİ İŞLET.</a:t>
                      </a:r>
                      <a:endParaRPr lang="tr-TR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DİĞER İKTİSADİ İŞLET.</a:t>
                      </a:r>
                      <a:endParaRPr lang="tr-TR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662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2132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965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latin typeface="Times New Roman" pitchFamily="18" charset="0"/>
                          <a:cs typeface="Times New Roman" pitchFamily="18" charset="0"/>
                        </a:rPr>
                        <a:t>3843</a:t>
                      </a:r>
                      <a:endParaRPr lang="tr-TR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663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2188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984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3920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678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2283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1018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4066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687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2377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1043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4196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690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2389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1047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4215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5185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719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2420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1045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4274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727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2439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1047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4307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730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2471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1054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4352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733</a:t>
                      </a:r>
                      <a:endParaRPr kumimoji="0" lang="tr-TR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2502</a:t>
                      </a:r>
                      <a:endParaRPr kumimoji="0" lang="tr-TR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1059</a:t>
                      </a:r>
                      <a:endParaRPr kumimoji="0" lang="tr-TR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6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4391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3081"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737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2543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1072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4450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752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2586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1078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4514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306"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772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2634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1068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4572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15757</TotalTime>
  <Words>2284</Words>
  <Application>Microsoft Office PowerPoint</Application>
  <PresentationFormat>Ekran Gösterisi (4:3)</PresentationFormat>
  <Paragraphs>1945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4" baseType="lpstr">
      <vt:lpstr>Arial Black</vt:lpstr>
      <vt:lpstr>Calibri</vt:lpstr>
      <vt:lpstr>Franklin Gothic Book</vt:lpstr>
      <vt:lpstr>Franklin Gothic Medium</vt:lpstr>
      <vt:lpstr>Times New Roman</vt:lpstr>
      <vt:lpstr>Wingdings 2</vt:lpstr>
      <vt:lpstr>Gezinti</vt:lpstr>
      <vt:lpstr>2021 YILI AYLAR İTİBARİYLE YENİ KAYIT OLAN ÜYELERİN MESLEK GRUPLARINA GÖRE DAĞILIMLARI</vt:lpstr>
      <vt:lpstr>2021 YILI AYLAR İTİBARİYLE ASKIDAKİ ÜYELERİN MESLEK GRUPLARINA GÖRE DAĞILIMLARI</vt:lpstr>
      <vt:lpstr>2021 YILI AYLAR İTİBARİYLE FAAL ÜYELERİN MESLEK GRUPLARINA GÖRE DAĞILIMLARI</vt:lpstr>
      <vt:lpstr>2021 YILI AYLAR İTİBARİYLE TERK OLAN ÜYELERİN MESLEK GRUPLARINA GÖRE DAĞILIMLARI</vt:lpstr>
      <vt:lpstr>2021 YILI AYLAR İTİBARİYLE YENİ KAYITLARIN DERECELERİNE GÖRE DAĞILIMLARI </vt:lpstr>
      <vt:lpstr>2021 YILI AYLAR İTİBARİYLE TERK OLAN ÜYELERİN DERECELERİNE GÖRE DAĞILIMLARI </vt:lpstr>
      <vt:lpstr>2021 YILI AYLAR İTİBARİYLE TASFİYEYE GİREN ÜYELERİN DERECELERİNE GÖRE DAĞILIMLARI </vt:lpstr>
      <vt:lpstr>2021 YILI AYLARA GÖRE TERK SAYILARI</vt:lpstr>
      <vt:lpstr>2021 YILI AYLAR İTİBARİYLE FAAL ÜYELERİN ŞİRKET TİPİNE GÖRE DAĞILIMI</vt:lpstr>
      <vt:lpstr>2021 YILI AYLAR İTİBARİYLE FAAL ÜYELERİN DERECESİNE GÖRE DAĞILIMLARI </vt:lpstr>
      <vt:lpstr>PowerPoint Sunusu</vt:lpstr>
      <vt:lpstr>YILLARA GÖRE ASKIYA ALINAN ÜYE SAYILARI</vt:lpstr>
      <vt:lpstr>2021 YILINDA MESLEK GRUP DEĞİŞİKLİĞİ YAPAN ÜYE SAYILARI </vt:lpstr>
      <vt:lpstr>2021 YILI AYLAR İTİBARİYLE ASKIDAN İNEN   TOPLAM ÜYE  SAYILARI</vt:lpstr>
      <vt:lpstr>2021 YILI AYLAR İTİBARİYLE ASKIDAN İNEN VE  FAAL OLAN ÜYE SAYILARI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Ftso</cp:lastModifiedBy>
  <cp:revision>1883</cp:revision>
  <cp:lastPrinted>2022-01-04T10:48:28Z</cp:lastPrinted>
  <dcterms:created xsi:type="dcterms:W3CDTF">2012-01-04T14:23:50Z</dcterms:created>
  <dcterms:modified xsi:type="dcterms:W3CDTF">2022-07-01T12:23:35Z</dcterms:modified>
</cp:coreProperties>
</file>